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arlow Medium" panose="020B0604020202020204" charset="0"/>
      <p:regular r:id="rId13"/>
    </p:embeddedFont>
    <p:embeddedFont>
      <p:font typeface="Barlow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2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7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A8B3CD-FB0E-4230-ABF5-FDD7576F4F92}"/>
              </a:ext>
            </a:extLst>
          </p:cNvPr>
          <p:cNvSpPr/>
          <p:nvPr/>
        </p:nvSpPr>
        <p:spPr>
          <a:xfrm>
            <a:off x="5486400" y="0"/>
            <a:ext cx="9144000" cy="822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913334"/>
            <a:ext cx="7415927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Построение чертежа в САПР на основе трехмерной модели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350437" y="4341019"/>
            <a:ext cx="7415927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Эта презентация посвящена созданию технических чертежей в САПР на основе уже существующей трехмерной модели. Мы рассмотрим основные этапы, особенности и инструменты, которые помогут вам эффективно и профессионально создавать чертежи для производства.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234EFA-306A-4794-94DC-F8EB95403263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864037" y="739497"/>
            <a:ext cx="1228189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Вывод на печать и подготовка к производству</a:t>
            </a:r>
            <a:endParaRPr lang="en-US" sz="4300" dirty="0"/>
          </a:p>
        </p:txBody>
      </p:sp>
      <p:sp>
        <p:nvSpPr>
          <p:cNvPr id="3" name="Shape 1"/>
          <p:cNvSpPr/>
          <p:nvPr/>
        </p:nvSpPr>
        <p:spPr>
          <a:xfrm>
            <a:off x="864037" y="1919049"/>
            <a:ext cx="2150269" cy="1774746"/>
          </a:xfrm>
          <a:prstGeom prst="roundRect">
            <a:avLst>
              <a:gd name="adj" fmla="val 5843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26093" y="2559487"/>
            <a:ext cx="108704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3261122" y="216586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Печать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3261122" y="2656880"/>
            <a:ext cx="1025842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Распечатайте чертеж в соответствии с заданными параметрами: формат, масштаб, ориентация.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3137654" y="3678555"/>
            <a:ext cx="10505361" cy="15240"/>
          </a:xfrm>
          <a:prstGeom prst="roundRect">
            <a:avLst>
              <a:gd name="adj" fmla="val 680400"/>
            </a:avLst>
          </a:prstGeom>
          <a:solidFill>
            <a:srgbClr val="922022"/>
          </a:solidFill>
          <a:ln/>
        </p:spPr>
      </p:sp>
      <p:sp>
        <p:nvSpPr>
          <p:cNvPr id="8" name="Shape 6"/>
          <p:cNvSpPr/>
          <p:nvPr/>
        </p:nvSpPr>
        <p:spPr>
          <a:xfrm>
            <a:off x="864037" y="3817144"/>
            <a:ext cx="4300657" cy="1774746"/>
          </a:xfrm>
          <a:prstGeom prst="roundRect">
            <a:avLst>
              <a:gd name="adj" fmla="val 5843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126093" y="4457581"/>
            <a:ext cx="167997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5411510" y="406396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Подготовка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5411510" y="4554974"/>
            <a:ext cx="810803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Подготовьте чертеж к производству: проверьте качество печати, обозначьте необходимые сведения, и добавьте комментарии.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5288042" y="5576649"/>
            <a:ext cx="8354973" cy="15240"/>
          </a:xfrm>
          <a:prstGeom prst="roundRect">
            <a:avLst>
              <a:gd name="adj" fmla="val 680400"/>
            </a:avLst>
          </a:prstGeom>
          <a:solidFill>
            <a:srgbClr val="922022"/>
          </a:solidFill>
          <a:ln/>
        </p:spPr>
      </p:sp>
      <p:sp>
        <p:nvSpPr>
          <p:cNvPr id="13" name="Shape 11"/>
          <p:cNvSpPr/>
          <p:nvPr/>
        </p:nvSpPr>
        <p:spPr>
          <a:xfrm>
            <a:off x="864037" y="5715238"/>
            <a:ext cx="6451163" cy="1774746"/>
          </a:xfrm>
          <a:prstGeom prst="roundRect">
            <a:avLst>
              <a:gd name="adj" fmla="val 5843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126093" y="6355675"/>
            <a:ext cx="161806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562017" y="596205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Передача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7562017" y="6453068"/>
            <a:ext cx="595753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Передайте чертеж на производство для изготовления объекта.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4313062-11CA-49D1-8009-8293FF6B793B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864037" y="1898333"/>
            <a:ext cx="1276826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Введение в САПР и трехмерное моделирование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201233"/>
            <a:ext cx="615005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Системы автоматизированного проектирования (САПР)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4133850"/>
            <a:ext cx="6150054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САПР — это программные комплексы, которые используются для создания и редактирования чертежей, моделей и другой технической документации. Они значительно упрощают и ускоряют процесс проектирования.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623929" y="3201233"/>
            <a:ext cx="3841313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Трехмерное моделирование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7623929" y="3790950"/>
            <a:ext cx="6150054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Трехмерное моделирование — это создание виртуальных моделей объектов в трехмерном пространстве. Это позволяет визуализировать объекты со всех сторон, создавать их проекции, и проводить симуляции.</a:t>
            </a:r>
            <a:endParaRPr lang="en-US" sz="19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BA70E82-5826-4367-AD29-21E954255617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8176" y="686514"/>
            <a:ext cx="7847648" cy="1028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Основные этапы построения трехмерной модели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914519" y="1993225"/>
            <a:ext cx="22860" cy="5549741"/>
          </a:xfrm>
          <a:prstGeom prst="roundRect">
            <a:avLst>
              <a:gd name="adj" fmla="val 340310"/>
            </a:avLst>
          </a:prstGeom>
          <a:solidFill>
            <a:srgbClr val="922022"/>
          </a:solidFill>
          <a:ln/>
        </p:spPr>
      </p:sp>
      <p:sp>
        <p:nvSpPr>
          <p:cNvPr id="5" name="Shape 2"/>
          <p:cNvSpPr/>
          <p:nvPr/>
        </p:nvSpPr>
        <p:spPr>
          <a:xfrm>
            <a:off x="1111448" y="2398514"/>
            <a:ext cx="648176" cy="22860"/>
          </a:xfrm>
          <a:prstGeom prst="roundRect">
            <a:avLst>
              <a:gd name="adj" fmla="val 340310"/>
            </a:avLst>
          </a:prstGeom>
          <a:solidFill>
            <a:srgbClr val="922022"/>
          </a:solidFill>
          <a:ln/>
        </p:spPr>
      </p:sp>
      <p:sp>
        <p:nvSpPr>
          <p:cNvPr id="6" name="Shape 3"/>
          <p:cNvSpPr/>
          <p:nvPr/>
        </p:nvSpPr>
        <p:spPr>
          <a:xfrm>
            <a:off x="717590" y="2201585"/>
            <a:ext cx="416719" cy="416719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82372" y="2286476"/>
            <a:ext cx="87035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944648" y="2178368"/>
            <a:ext cx="2427922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Создание новой модели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944648" y="2546747"/>
            <a:ext cx="6551176" cy="1185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Начните с выбора типа модели (твердотельное, поверхностное или каркасное) и системы координат. Затем используйте инструменты моделирования для создания основных геометрических фигур и элементов.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1111448" y="4507706"/>
            <a:ext cx="648176" cy="22860"/>
          </a:xfrm>
          <a:prstGeom prst="roundRect">
            <a:avLst>
              <a:gd name="adj" fmla="val 340310"/>
            </a:avLst>
          </a:prstGeom>
          <a:solidFill>
            <a:srgbClr val="922022"/>
          </a:solidFill>
          <a:ln/>
        </p:spPr>
      </p:sp>
      <p:sp>
        <p:nvSpPr>
          <p:cNvPr id="11" name="Shape 8"/>
          <p:cNvSpPr/>
          <p:nvPr/>
        </p:nvSpPr>
        <p:spPr>
          <a:xfrm>
            <a:off x="717590" y="4310777"/>
            <a:ext cx="416719" cy="416719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58679" y="4395668"/>
            <a:ext cx="134422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944648" y="4287560"/>
            <a:ext cx="2948345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Редактирование и уточнение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944648" y="4655939"/>
            <a:ext cx="6551176" cy="889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После создания базовой модели, отредактируйте ее, добавив детали, вырезы, отверстия, и другие элементы. Используйте инструменты изменения геометрии и поверхностей.</a:t>
            </a:r>
            <a:endParaRPr lang="en-US" sz="2000" dirty="0"/>
          </a:p>
        </p:txBody>
      </p:sp>
      <p:sp>
        <p:nvSpPr>
          <p:cNvPr id="15" name="Shape 12"/>
          <p:cNvSpPr/>
          <p:nvPr/>
        </p:nvSpPr>
        <p:spPr>
          <a:xfrm>
            <a:off x="1111448" y="6320552"/>
            <a:ext cx="648176" cy="22860"/>
          </a:xfrm>
          <a:prstGeom prst="roundRect">
            <a:avLst>
              <a:gd name="adj" fmla="val 340310"/>
            </a:avLst>
          </a:prstGeom>
          <a:solidFill>
            <a:srgbClr val="922022"/>
          </a:solidFill>
          <a:ln/>
        </p:spPr>
      </p:sp>
      <p:sp>
        <p:nvSpPr>
          <p:cNvPr id="16" name="Shape 13"/>
          <p:cNvSpPr/>
          <p:nvPr/>
        </p:nvSpPr>
        <p:spPr>
          <a:xfrm>
            <a:off x="717590" y="6123623"/>
            <a:ext cx="416719" cy="416719"/>
          </a:xfrm>
          <a:prstGeom prst="roundRect">
            <a:avLst>
              <a:gd name="adj" fmla="val 18668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61179" y="6208514"/>
            <a:ext cx="129421" cy="246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1900" dirty="0"/>
          </a:p>
        </p:txBody>
      </p:sp>
      <p:sp>
        <p:nvSpPr>
          <p:cNvPr id="18" name="Text 15"/>
          <p:cNvSpPr/>
          <p:nvPr/>
        </p:nvSpPr>
        <p:spPr>
          <a:xfrm>
            <a:off x="1944648" y="6100405"/>
            <a:ext cx="2057995" cy="2572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Проверка модели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1944648" y="6468785"/>
            <a:ext cx="6551176" cy="889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Проведите анализ модели на наличие ошибок, проверите геометрические и топологические характеристики. Убедитесь, что модель готова для создания чертежей.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4BFA845-FC32-4D54-B9B3-0A19892F7228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572929" y="450056"/>
            <a:ext cx="6966347" cy="4545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Создание видовых экранов и проекций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9" y="1231940"/>
            <a:ext cx="818436" cy="13095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36871" y="1395532"/>
            <a:ext cx="1818799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Видовые экраны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1636871" y="1721048"/>
            <a:ext cx="124206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Видовые экраны — это области на чертеже, которые показывают объект с разных сторон. Каждый экран представляет собой проекцию модели на определенную плоскость.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29" y="2541508"/>
            <a:ext cx="818436" cy="13095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36871" y="2705100"/>
            <a:ext cx="1818799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Проекции</a:t>
            </a:r>
            <a:endParaRPr lang="en-US" sz="2800" dirty="0"/>
          </a:p>
        </p:txBody>
      </p:sp>
      <p:sp>
        <p:nvSpPr>
          <p:cNvPr id="8" name="Text 4"/>
          <p:cNvSpPr/>
          <p:nvPr/>
        </p:nvSpPr>
        <p:spPr>
          <a:xfrm>
            <a:off x="1636871" y="3030617"/>
            <a:ext cx="1242060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Проекции — это преобразование трехмерной модели в двумерные изображения. В САПР используются стандартные типы проекций, такие как ортогональная, аксонометрическая и перспективная.</a:t>
            </a:r>
            <a:endParaRPr lang="en-US" sz="2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9" y="3851077"/>
            <a:ext cx="818436" cy="13095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36871" y="4014668"/>
            <a:ext cx="1818799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Вид сверху</a:t>
            </a:r>
            <a:endParaRPr lang="en-US" sz="2800" dirty="0"/>
          </a:p>
        </p:txBody>
      </p:sp>
      <p:sp>
        <p:nvSpPr>
          <p:cNvPr id="11" name="Text 6"/>
          <p:cNvSpPr/>
          <p:nvPr/>
        </p:nvSpPr>
        <p:spPr>
          <a:xfrm>
            <a:off x="1636871" y="4340185"/>
            <a:ext cx="12420600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На этом экране отображается верхняя часть объекта.</a:t>
            </a:r>
            <a:endParaRPr lang="en-US" sz="20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29" y="5160645"/>
            <a:ext cx="818436" cy="13095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636871" y="5324237"/>
            <a:ext cx="1818799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Вид спереди</a:t>
            </a:r>
            <a:endParaRPr lang="en-US" sz="2800" dirty="0"/>
          </a:p>
        </p:txBody>
      </p:sp>
      <p:sp>
        <p:nvSpPr>
          <p:cNvPr id="14" name="Text 8"/>
          <p:cNvSpPr/>
          <p:nvPr/>
        </p:nvSpPr>
        <p:spPr>
          <a:xfrm>
            <a:off x="1636871" y="5649754"/>
            <a:ext cx="12420600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Этот экран показывает переднюю часть объекта.</a:t>
            </a:r>
            <a:endParaRPr lang="en-US" sz="20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29" y="6470213"/>
            <a:ext cx="818436" cy="130956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636871" y="6633805"/>
            <a:ext cx="1818799" cy="227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Вид слева</a:t>
            </a:r>
            <a:endParaRPr lang="en-US" sz="2800" dirty="0"/>
          </a:p>
        </p:txBody>
      </p:sp>
      <p:sp>
        <p:nvSpPr>
          <p:cNvPr id="17" name="Text 10"/>
          <p:cNvSpPr/>
          <p:nvPr/>
        </p:nvSpPr>
        <p:spPr>
          <a:xfrm>
            <a:off x="1636871" y="6959322"/>
            <a:ext cx="12420600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Этот экран показывает левую сторону объекта.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49A8CB-637C-4C6F-98B3-551336FCA956}"/>
              </a:ext>
            </a:extLst>
          </p:cNvPr>
          <p:cNvSpPr/>
          <p:nvPr/>
        </p:nvSpPr>
        <p:spPr>
          <a:xfrm>
            <a:off x="5486400" y="0"/>
            <a:ext cx="91440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722590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Настройка параметров видовых экранов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50437" y="2464475"/>
            <a:ext cx="3584615" cy="2990374"/>
          </a:xfrm>
          <a:prstGeom prst="roundRect">
            <a:avLst>
              <a:gd name="adj" fmla="val 3468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12493" y="272653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Масштаб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612493" y="3217545"/>
            <a:ext cx="3060502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Выберите подходящий масштаб для каждого видового экрана, чтобы обеспечить четкую видимость деталей.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868" y="2464475"/>
            <a:ext cx="3584615" cy="2990374"/>
          </a:xfrm>
          <a:prstGeom prst="roundRect">
            <a:avLst>
              <a:gd name="adj" fmla="val 3468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43924" y="272653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Позиционирование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43924" y="3217545"/>
            <a:ext cx="3060502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Расположите видовые экраны на чертеже таким образом, чтобы обеспечить удобство чтения и понимания.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701665"/>
            <a:ext cx="7415927" cy="1805226"/>
          </a:xfrm>
          <a:prstGeom prst="roundRect">
            <a:avLst>
              <a:gd name="adj" fmla="val 5744"/>
            </a:avLst>
          </a:prstGeom>
          <a:solidFill>
            <a:srgbClr val="790709"/>
          </a:solidFill>
          <a:ln w="15240">
            <a:solidFill>
              <a:srgbClr val="92202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612493" y="5963722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Оси и грани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612493" y="6454735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Отобразите оси координат и грани объекта, если это необходимо для понимания геометрии.</a:t>
            </a:r>
            <a:endParaRPr lang="en-US" sz="19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4FB20A-DB46-411A-8F66-D851B96ECC5B}"/>
              </a:ext>
            </a:extLst>
          </p:cNvPr>
          <p:cNvSpPr/>
          <p:nvPr/>
        </p:nvSpPr>
        <p:spPr>
          <a:xfrm>
            <a:off x="5486400" y="0"/>
            <a:ext cx="91440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381125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Нанесение размеров и технических требований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37" y="3123009"/>
            <a:ext cx="617220" cy="6172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398704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Размеры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6350437" y="4478060"/>
            <a:ext cx="3522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Нанесите размеры объекта, используя инструменты САПР. Укажите линейные, диаметральные, радиальные размеры и другие типы.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542" y="3123009"/>
            <a:ext cx="617220" cy="61722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43542" y="398704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Требования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10243542" y="4478060"/>
            <a:ext cx="3522821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Добавьте технические требования, указания, материалы, покрытие, и другие сведения, которые важны для производства объекта.</a:t>
            </a:r>
            <a:endParaRPr lang="en-US" sz="19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8A28BA8-EEBF-4A38-BB3B-0FD81F952383}"/>
              </a:ext>
            </a:extLst>
          </p:cNvPr>
          <p:cNvSpPr/>
          <p:nvPr/>
        </p:nvSpPr>
        <p:spPr>
          <a:xfrm>
            <a:off x="5486400" y="0"/>
            <a:ext cx="91440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0778" y="576977"/>
            <a:ext cx="7675245" cy="1165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Особенности оформления чертежа в САПР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220778" y="2162175"/>
            <a:ext cx="3680222" cy="692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5450" dirty="0"/>
          </a:p>
        </p:txBody>
      </p:sp>
      <p:sp>
        <p:nvSpPr>
          <p:cNvPr id="5" name="Text 2"/>
          <p:cNvSpPr/>
          <p:nvPr/>
        </p:nvSpPr>
        <p:spPr>
          <a:xfrm>
            <a:off x="6895148" y="3116699"/>
            <a:ext cx="2331363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Шрифты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6220778" y="3533894"/>
            <a:ext cx="3680222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Используйте шрифты, установленные стандартом ГОСТ.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0215682" y="2162175"/>
            <a:ext cx="3680341" cy="692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5450" dirty="0"/>
          </a:p>
        </p:txBody>
      </p:sp>
      <p:sp>
        <p:nvSpPr>
          <p:cNvPr id="8" name="Text 5"/>
          <p:cNvSpPr/>
          <p:nvPr/>
        </p:nvSpPr>
        <p:spPr>
          <a:xfrm>
            <a:off x="10890171" y="3116699"/>
            <a:ext cx="2331363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Линии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10215682" y="3533894"/>
            <a:ext cx="3680341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Применяйте типы линий в соответствии с ГОСТ: сплошные, штриховые, штрихпунктирные.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8218170" y="5275064"/>
            <a:ext cx="3680341" cy="6923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545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5450" dirty="0"/>
          </a:p>
        </p:txBody>
      </p:sp>
      <p:sp>
        <p:nvSpPr>
          <p:cNvPr id="11" name="Text 8"/>
          <p:cNvSpPr/>
          <p:nvPr/>
        </p:nvSpPr>
        <p:spPr>
          <a:xfrm>
            <a:off x="8892659" y="6229588"/>
            <a:ext cx="2331363" cy="291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Цвет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8218170" y="6646783"/>
            <a:ext cx="3680341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Используйте стандартные цвета для обозначения объектов, линий, и других элементов чертежа.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8A8B077-334F-4652-8AAF-6551AFE6ABE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864037" y="2492454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Применение библиотек стандартных элементов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37" y="4505558"/>
            <a:ext cx="2759592" cy="184046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76" y="4505561"/>
            <a:ext cx="2300694" cy="18404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877" y="4500316"/>
            <a:ext cx="2607808" cy="184046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114" y="4500317"/>
            <a:ext cx="2759587" cy="1840464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5454" y="4500316"/>
            <a:ext cx="3365193" cy="18299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68784DB-6D92-41E1-B8A6-01E67DAD69BA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0"/>
          <p:cNvSpPr/>
          <p:nvPr/>
        </p:nvSpPr>
        <p:spPr>
          <a:xfrm>
            <a:off x="864037" y="801172"/>
            <a:ext cx="9985415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Проверка и редактирование чертежа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40" y="1980724"/>
            <a:ext cx="2128838" cy="177474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35147" y="2850356"/>
            <a:ext cx="108704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1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400794" y="222754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Проверка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400794" y="2718554"/>
            <a:ext cx="811875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Проведите тщательную проверку чертежа на наличие ошибок, несоответствий, и недостающей информации.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5215652" y="3771067"/>
            <a:ext cx="8489037" cy="15240"/>
          </a:xfrm>
          <a:prstGeom prst="roundRect">
            <a:avLst>
              <a:gd name="adj" fmla="val 680400"/>
            </a:avLst>
          </a:prstGeom>
          <a:solidFill>
            <a:srgbClr val="922022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721" y="3817144"/>
            <a:ext cx="4257675" cy="1774746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5501" y="4457581"/>
            <a:ext cx="167997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6465213" y="406396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Редактирование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6465213" y="4554974"/>
            <a:ext cx="705433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Внесите необходимые изменения в чертеж, исправив ошибки и добавив недостающую информацию.</a:t>
            </a:r>
            <a:endParaRPr lang="en-US" sz="2000" dirty="0"/>
          </a:p>
        </p:txBody>
      </p:sp>
      <p:sp>
        <p:nvSpPr>
          <p:cNvPr id="12" name="Shape 8"/>
          <p:cNvSpPr/>
          <p:nvPr/>
        </p:nvSpPr>
        <p:spPr>
          <a:xfrm>
            <a:off x="6280071" y="5607487"/>
            <a:ext cx="7424618" cy="15240"/>
          </a:xfrm>
          <a:prstGeom prst="roundRect">
            <a:avLst>
              <a:gd name="adj" fmla="val 680400"/>
            </a:avLst>
          </a:prstGeom>
          <a:solidFill>
            <a:srgbClr val="922022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83" y="5653564"/>
            <a:ext cx="6386632" cy="1774746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8596" y="6294001"/>
            <a:ext cx="161806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0"/>
          <p:cNvSpPr/>
          <p:nvPr/>
        </p:nvSpPr>
        <p:spPr>
          <a:xfrm>
            <a:off x="7529632" y="590038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rgbClr val="E5E0DF"/>
                </a:solidFill>
                <a:latin typeface="Barlow Medium" pitchFamily="34" charset="0"/>
                <a:ea typeface="Barlow Medium" pitchFamily="34" charset="-122"/>
                <a:cs typeface="Barlow Medium" pitchFamily="34" charset="-120"/>
              </a:rPr>
              <a:t>Сохранение</a:t>
            </a:r>
            <a:endParaRPr lang="en-US" sz="2800" dirty="0"/>
          </a:p>
        </p:txBody>
      </p:sp>
      <p:sp>
        <p:nvSpPr>
          <p:cNvPr id="16" name="Text 11"/>
          <p:cNvSpPr/>
          <p:nvPr/>
        </p:nvSpPr>
        <p:spPr>
          <a:xfrm>
            <a:off x="7529632" y="6391394"/>
            <a:ext cx="5989915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Сохраните чертеж в формате САПР для дальнейшего использования.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547</Words>
  <Application>Microsoft Office PowerPoint</Application>
  <PresentationFormat>Произвольный</PresentationFormat>
  <Paragraphs>81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Barlow Medium</vt:lpstr>
      <vt:lpstr>Barlow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Косачева Лариса Давидовна</cp:lastModifiedBy>
  <cp:revision>7</cp:revision>
  <dcterms:created xsi:type="dcterms:W3CDTF">2025-01-29T18:28:17Z</dcterms:created>
  <dcterms:modified xsi:type="dcterms:W3CDTF">2025-03-18T07:43:30Z</dcterms:modified>
</cp:coreProperties>
</file>