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63" r:id="rId5"/>
    <p:sldId id="260" r:id="rId6"/>
    <p:sldId id="272" r:id="rId7"/>
    <p:sldId id="273" r:id="rId8"/>
    <p:sldId id="274" r:id="rId9"/>
    <p:sldId id="276" r:id="rId10"/>
    <p:sldId id="277" r:id="rId11"/>
    <p:sldId id="266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5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4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4371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7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6738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426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986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6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2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4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3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26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3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7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81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16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Подводные робототехнические системы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 Юрий Кузьмин и Бачурин Александр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90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512" t="34591" r="25054" b="20582"/>
          <a:stretch/>
        </p:blipFill>
        <p:spPr>
          <a:xfrm>
            <a:off x="394137" y="1229711"/>
            <a:ext cx="8099534" cy="409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43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20" y="538037"/>
            <a:ext cx="7202409" cy="1320800"/>
          </a:xfrm>
        </p:spPr>
        <p:txBody>
          <a:bodyPr/>
          <a:lstStyle/>
          <a:p>
            <a:r>
              <a:rPr lang="ru-RU" dirty="0"/>
              <a:t>Перспективы развития </a:t>
            </a:r>
            <a:r>
              <a:rPr lang="ru-RU" dirty="0" smtClean="0"/>
              <a:t>подводной робототехники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598" y="1858837"/>
            <a:ext cx="5031702" cy="4708939"/>
          </a:xfrm>
        </p:spPr>
        <p:txBody>
          <a:bodyPr>
            <a:normAutofit/>
          </a:bodyPr>
          <a:lstStyle/>
          <a:p>
            <a:r>
              <a:rPr lang="ru-RU" dirty="0"/>
              <a:t>Интеллектуальность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Более </a:t>
            </a:r>
            <a:r>
              <a:rPr lang="ru-RU" dirty="0"/>
              <a:t>совершенные алгоритмы принятия решений и автономного поведения.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Улучшенные сенсоры</a:t>
            </a:r>
          </a:p>
          <a:p>
            <a:pPr marL="0" indent="0">
              <a:buNone/>
            </a:pPr>
            <a:r>
              <a:rPr lang="ru-RU" dirty="0" smtClean="0"/>
              <a:t>Датчики </a:t>
            </a:r>
            <a:r>
              <a:rPr lang="ru-RU" dirty="0"/>
              <a:t>высокой точности для комплексного изучения подводной среды. </a:t>
            </a:r>
            <a:endParaRPr lang="ru-RU" dirty="0" smtClean="0"/>
          </a:p>
          <a:p>
            <a:r>
              <a:rPr lang="ru-RU" dirty="0" smtClean="0"/>
              <a:t>Повышенная </a:t>
            </a:r>
            <a:r>
              <a:rPr lang="ru-RU" dirty="0"/>
              <a:t>автономность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Более </a:t>
            </a:r>
            <a:r>
              <a:rPr lang="ru-RU" dirty="0"/>
              <a:t>эффективные источники питания и технологии </a:t>
            </a:r>
            <a:r>
              <a:rPr lang="ru-RU" dirty="0" smtClean="0"/>
              <a:t>подзарядки.</a:t>
            </a:r>
          </a:p>
          <a:p>
            <a:r>
              <a:rPr lang="ru-RU" dirty="0" smtClean="0"/>
              <a:t>Кооперация роботов</a:t>
            </a:r>
          </a:p>
          <a:p>
            <a:pPr marL="0" indent="0">
              <a:buNone/>
            </a:pPr>
            <a:r>
              <a:rPr lang="ru-RU" dirty="0" smtClean="0"/>
              <a:t>Роботы </a:t>
            </a:r>
            <a:r>
              <a:rPr lang="ru-RU" dirty="0"/>
              <a:t>будут взаимодействовать для решения сложных задач.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20" y="1930400"/>
            <a:ext cx="4314376" cy="394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3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90" y="1353108"/>
            <a:ext cx="7038375" cy="4688918"/>
          </a:xfrm>
        </p:spPr>
      </p:pic>
    </p:spTree>
    <p:extLst>
      <p:ext uri="{BB962C8B-B14F-4D97-AF65-F5344CB8AC3E}">
        <p14:creationId xmlns:p14="http://schemas.microsoft.com/office/powerpoint/2010/main" val="31284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575" y="426719"/>
            <a:ext cx="8546178" cy="1688327"/>
          </a:xfrm>
        </p:spPr>
        <p:txBody>
          <a:bodyPr>
            <a:noAutofit/>
          </a:bodyPr>
          <a:lstStyle/>
          <a:p>
            <a:r>
              <a:rPr lang="ru-RU" sz="2400" b="1" dirty="0"/>
              <a:t>Подводные робототехнические </a:t>
            </a:r>
            <a:r>
              <a:rPr lang="ru-RU" sz="2400" b="1" dirty="0" smtClean="0"/>
              <a:t>системы</a:t>
            </a:r>
            <a:br>
              <a:rPr lang="ru-RU" sz="2400" b="1" dirty="0" smtClean="0"/>
            </a:br>
            <a:r>
              <a:rPr lang="ru-RU" sz="2400" dirty="0"/>
              <a:t> </a:t>
            </a:r>
            <a:r>
              <a:rPr lang="ru-RU" sz="2400" dirty="0">
                <a:solidFill>
                  <a:schemeClr val="tx1"/>
                </a:solidFill>
              </a:rPr>
              <a:t>— это автономные или телеуправляемые устройства, способные работать под водой без прямого участия человека.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912729" y="2443524"/>
            <a:ext cx="5278193" cy="11052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/>
              <a:t>Области применения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86170" y="3121132"/>
            <a:ext cx="31460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Исследование океана</a:t>
            </a:r>
            <a:r>
              <a:rPr lang="ru-RU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Нефтегазовая отрасль</a:t>
            </a:r>
            <a:r>
              <a:rPr lang="ru-RU" sz="2000" dirty="0"/>
              <a:t> </a:t>
            </a:r>
            <a:endParaRPr lang="ru-RU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Поисково-спасательные </a:t>
            </a:r>
            <a:r>
              <a:rPr lang="ru-RU" sz="2000" b="1" dirty="0" smtClean="0"/>
              <a:t>работы</a:t>
            </a:r>
            <a:r>
              <a:rPr lang="ru-RU" sz="2000" dirty="0" smtClean="0"/>
              <a:t> </a:t>
            </a:r>
            <a:endParaRPr lang="ru-RU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Военные действия</a:t>
            </a:r>
            <a:endParaRPr lang="ru-RU" sz="20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88" y="2240549"/>
            <a:ext cx="4498361" cy="406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8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347" y="63169"/>
            <a:ext cx="8596668" cy="1320800"/>
          </a:xfrm>
        </p:spPr>
        <p:txBody>
          <a:bodyPr/>
          <a:lstStyle/>
          <a:p>
            <a:r>
              <a:rPr lang="ru-RU" b="1" dirty="0"/>
              <a:t>Исследование </a:t>
            </a:r>
            <a:r>
              <a:rPr lang="ru-RU" b="1" dirty="0" smtClean="0"/>
              <a:t>океана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166" y="815009"/>
            <a:ext cx="4464038" cy="57381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 smtClean="0"/>
              <a:t>Подводные </a:t>
            </a:r>
            <a:r>
              <a:rPr lang="ru-RU" sz="2000" dirty="0"/>
              <a:t>роботы позволяют изучать морскую флору и фауну, картографировать дно и собирать образцы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Основные характеристики роботов отрасли</a:t>
            </a:r>
            <a:r>
              <a:rPr lang="en-US" sz="2000" dirty="0" smtClean="0"/>
              <a:t>:</a:t>
            </a:r>
            <a:endParaRPr lang="ru-RU" sz="2000" dirty="0" smtClean="0"/>
          </a:p>
          <a:p>
            <a:r>
              <a:rPr lang="ru-RU" sz="2000" b="1" dirty="0"/>
              <a:t>Глубина погружения</a:t>
            </a:r>
            <a:r>
              <a:rPr lang="ru-RU" sz="2000" dirty="0" smtClean="0"/>
              <a:t>: </a:t>
            </a:r>
            <a:r>
              <a:rPr lang="ru-RU" sz="2000" dirty="0"/>
              <a:t>до 6000 </a:t>
            </a:r>
            <a:r>
              <a:rPr lang="ru-RU" sz="2000" dirty="0" smtClean="0"/>
              <a:t>м</a:t>
            </a:r>
          </a:p>
          <a:p>
            <a:r>
              <a:rPr lang="ru-RU" sz="2000" b="1" dirty="0"/>
              <a:t>Размеры</a:t>
            </a:r>
            <a:r>
              <a:rPr lang="ru-RU" sz="2000" dirty="0"/>
              <a:t>: 2,0×1,5×1,5 м</a:t>
            </a:r>
            <a:r>
              <a:rPr lang="ru-RU" sz="2000" dirty="0" smtClean="0"/>
              <a:t>.</a:t>
            </a:r>
          </a:p>
          <a:p>
            <a:r>
              <a:rPr lang="ru-RU" sz="2000" b="1" dirty="0" smtClean="0"/>
              <a:t>Вес: </a:t>
            </a:r>
            <a:r>
              <a:rPr lang="ru-RU" sz="2000" dirty="0" smtClean="0"/>
              <a:t>15-40кг</a:t>
            </a:r>
          </a:p>
          <a:p>
            <a:r>
              <a:rPr lang="ru-RU" sz="2000" b="1" dirty="0" smtClean="0"/>
              <a:t>Скорость </a:t>
            </a:r>
            <a:r>
              <a:rPr lang="ru-RU" sz="2000" b="1" dirty="0"/>
              <a:t>движения</a:t>
            </a:r>
            <a:r>
              <a:rPr lang="ru-RU" sz="2000" dirty="0" smtClean="0"/>
              <a:t>: </a:t>
            </a:r>
            <a:r>
              <a:rPr lang="ru-RU" sz="2000" dirty="0"/>
              <a:t>вперёд со скоростью до </a:t>
            </a:r>
            <a:r>
              <a:rPr lang="ru-RU" sz="2000" dirty="0" smtClean="0"/>
              <a:t>2 </a:t>
            </a:r>
            <a:r>
              <a:rPr lang="ru-RU" sz="2000" dirty="0"/>
              <a:t>узлов, назад — до 2 узлов, </a:t>
            </a:r>
            <a:endParaRPr lang="ru-RU" sz="2000" dirty="0" smtClean="0"/>
          </a:p>
          <a:p>
            <a:r>
              <a:rPr lang="ru-RU" sz="2000" b="1" dirty="0" smtClean="0"/>
              <a:t>Полезная нагрузка</a:t>
            </a:r>
            <a:r>
              <a:rPr lang="ru-RU" sz="2000" dirty="0" smtClean="0"/>
              <a:t>: манипуляторы, которые осуществляют захват </a:t>
            </a:r>
            <a:r>
              <a:rPr lang="ru-RU" sz="2000" dirty="0"/>
              <a:t>груза </a:t>
            </a:r>
            <a:r>
              <a:rPr lang="ru-RU" sz="2000" dirty="0" smtClean="0"/>
              <a:t>массой </a:t>
            </a:r>
            <a:r>
              <a:rPr lang="ru-RU" sz="2000" dirty="0"/>
              <a:t>до </a:t>
            </a:r>
            <a:r>
              <a:rPr lang="ru-RU" sz="2000" dirty="0" smtClean="0"/>
              <a:t>20 кг</a:t>
            </a:r>
          </a:p>
          <a:p>
            <a:r>
              <a:rPr lang="ru-RU" sz="2000" b="1" dirty="0" smtClean="0"/>
              <a:t>Оснащены</a:t>
            </a:r>
            <a:r>
              <a:rPr lang="ru-RU" sz="2000" dirty="0" smtClean="0"/>
              <a:t>: датчик </a:t>
            </a:r>
            <a:r>
              <a:rPr lang="ru-RU" sz="2000" dirty="0"/>
              <a:t>высоты, глубиномер, гидроакустическая система навигации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1" t="6413" r="8312"/>
          <a:stretch/>
        </p:blipFill>
        <p:spPr>
          <a:xfrm>
            <a:off x="4954883" y="1114554"/>
            <a:ext cx="4238132" cy="383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5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331" y="174266"/>
            <a:ext cx="8596668" cy="1320800"/>
          </a:xfrm>
        </p:spPr>
        <p:txBody>
          <a:bodyPr/>
          <a:lstStyle/>
          <a:p>
            <a:r>
              <a:rPr lang="ru-RU" b="1" dirty="0"/>
              <a:t>Нефтегазовая </a:t>
            </a:r>
            <a:r>
              <a:rPr lang="ru-RU" b="1" dirty="0" smtClean="0"/>
              <a:t>отрасль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4080" y="480839"/>
            <a:ext cx="4188422" cy="59469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/>
              <a:t>Роботы используются для обслуживания подводной инфраструктуры, проведения инспекций и мелкого ремонта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Основные характеристики</a:t>
            </a:r>
          </a:p>
          <a:p>
            <a:r>
              <a:rPr lang="ru-RU" sz="2000" b="1" dirty="0" smtClean="0"/>
              <a:t>Глубина погружения:</a:t>
            </a:r>
            <a:r>
              <a:rPr lang="ru-RU" sz="2000" dirty="0"/>
              <a:t> </a:t>
            </a:r>
            <a:r>
              <a:rPr lang="ru-RU" sz="2000" dirty="0" smtClean="0"/>
              <a:t>250-500м</a:t>
            </a:r>
          </a:p>
          <a:p>
            <a:r>
              <a:rPr lang="ru-RU" sz="2000" b="1" dirty="0" smtClean="0"/>
              <a:t>Оснащение:</a:t>
            </a:r>
            <a:r>
              <a:rPr lang="ru-RU" sz="2000" dirty="0"/>
              <a:t> INS с гирокомпасом, </a:t>
            </a:r>
            <a:r>
              <a:rPr lang="ru-RU" sz="2000" dirty="0" smtClean="0"/>
              <a:t>манипуляторы с </a:t>
            </a:r>
            <a:r>
              <a:rPr lang="ru-RU" sz="2000" dirty="0"/>
              <a:t>8 степенями свободы, достаточно мощные, чтобы управлять, например, </a:t>
            </a:r>
            <a:r>
              <a:rPr lang="ru-RU" sz="2000" dirty="0" smtClean="0"/>
              <a:t>задвижками</a:t>
            </a:r>
          </a:p>
          <a:p>
            <a:r>
              <a:rPr lang="ru-RU" sz="2000" b="1" dirty="0" smtClean="0"/>
              <a:t>Скорость</a:t>
            </a:r>
            <a:r>
              <a:rPr lang="ru-RU" sz="2000" dirty="0" smtClean="0"/>
              <a:t>: 3-4 узла</a:t>
            </a:r>
          </a:p>
          <a:p>
            <a:r>
              <a:rPr lang="ru-RU" sz="2000" b="1" dirty="0" smtClean="0"/>
              <a:t>Время работы:</a:t>
            </a:r>
            <a:r>
              <a:rPr lang="ru-RU" sz="2000" b="1" dirty="0"/>
              <a:t> </a:t>
            </a:r>
            <a:r>
              <a:rPr lang="ru-RU" sz="2000" dirty="0" smtClean="0"/>
              <a:t>5-8 ч</a:t>
            </a:r>
          </a:p>
          <a:p>
            <a:r>
              <a:rPr lang="ru-RU" sz="2000" b="1" dirty="0" smtClean="0"/>
              <a:t>Вес: </a:t>
            </a:r>
            <a:r>
              <a:rPr lang="ru-RU" sz="2000" dirty="0" smtClean="0"/>
              <a:t>180-1000кг</a:t>
            </a:r>
          </a:p>
          <a:p>
            <a:r>
              <a:rPr lang="ru-RU" sz="2000" b="1" dirty="0" smtClean="0"/>
              <a:t>Размер:</a:t>
            </a:r>
            <a:r>
              <a:rPr lang="ru-RU" sz="2000" dirty="0"/>
              <a:t> </a:t>
            </a:r>
            <a:r>
              <a:rPr lang="ru-RU" sz="2000" dirty="0" smtClean="0"/>
              <a:t>2-4м на 4-6м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" r="16038"/>
          <a:stretch/>
        </p:blipFill>
        <p:spPr>
          <a:xfrm>
            <a:off x="351331" y="1190266"/>
            <a:ext cx="4943230" cy="355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Поисково-спасательные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7694" y="1361440"/>
            <a:ext cx="4953141" cy="545796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Роботы помогают в поиске и спасении затонувших судов, а также в обследовании подводных объектов.</a:t>
            </a:r>
          </a:p>
          <a:p>
            <a:r>
              <a:rPr lang="ru-RU" sz="2000" dirty="0" smtClean="0"/>
              <a:t>Основные характеристики</a:t>
            </a:r>
          </a:p>
          <a:p>
            <a:r>
              <a:rPr lang="ru-RU" sz="2000" b="1" dirty="0" smtClean="0"/>
              <a:t>Глубина: 350-1000м</a:t>
            </a:r>
          </a:p>
          <a:p>
            <a:r>
              <a:rPr lang="ru-RU" sz="2000" b="1" dirty="0" smtClean="0"/>
              <a:t>Вес: 30-80кг</a:t>
            </a:r>
          </a:p>
          <a:p>
            <a:r>
              <a:rPr lang="ru-RU" sz="2000" b="1" dirty="0" smtClean="0"/>
              <a:t>Длина: 1,6-2м диаметр(круглых) 20см, ширина 59см</a:t>
            </a:r>
          </a:p>
          <a:p>
            <a:r>
              <a:rPr lang="ru-RU" sz="2000" b="1" dirty="0" smtClean="0"/>
              <a:t>Скорость: 3,5 км/ч</a:t>
            </a:r>
          </a:p>
          <a:p>
            <a:r>
              <a:rPr lang="ru-RU" sz="2000" b="1" dirty="0" smtClean="0"/>
              <a:t>Время работы 6ч</a:t>
            </a:r>
          </a:p>
          <a:p>
            <a:r>
              <a:rPr lang="ru-RU" sz="2000" b="1" dirty="0" smtClean="0"/>
              <a:t>Полез наг: до 20 кг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0" t="-88" r="10001" b="27428"/>
          <a:stretch/>
        </p:blipFill>
        <p:spPr>
          <a:xfrm>
            <a:off x="477519" y="1371599"/>
            <a:ext cx="3543631" cy="33934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19" y="4765041"/>
            <a:ext cx="3543631" cy="169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1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подводных роботов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776" t="42996" r="16325" b="16487"/>
          <a:stretch/>
        </p:blipFill>
        <p:spPr>
          <a:xfrm>
            <a:off x="677334" y="1930399"/>
            <a:ext cx="8644078" cy="360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83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321" t="28556" r="13901" b="14116"/>
          <a:stretch/>
        </p:blipFill>
        <p:spPr>
          <a:xfrm>
            <a:off x="299544" y="331075"/>
            <a:ext cx="9008865" cy="504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31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513" t="26185" r="14063" b="17349"/>
          <a:stretch/>
        </p:blipFill>
        <p:spPr>
          <a:xfrm>
            <a:off x="362605" y="378372"/>
            <a:ext cx="8935195" cy="488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16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483" t="30927" r="23276" b="14763"/>
          <a:stretch/>
        </p:blipFill>
        <p:spPr>
          <a:xfrm>
            <a:off x="472966" y="1008993"/>
            <a:ext cx="7885763" cy="477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4927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282</TotalTime>
  <Words>176</Words>
  <Application>Microsoft Office PowerPoint</Application>
  <PresentationFormat>Широкоэкранный</PresentationFormat>
  <Paragraphs>46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Грань</vt:lpstr>
      <vt:lpstr>Подводные робототехнические системы</vt:lpstr>
      <vt:lpstr>Подводные робототехнические системы  — это автономные или телеуправляемые устройства, способные работать под водой без прямого участия человека. </vt:lpstr>
      <vt:lpstr>Исследование океана  </vt:lpstr>
      <vt:lpstr>Нефтегазовая отрасль </vt:lpstr>
      <vt:lpstr>Поисково-спасательные работы</vt:lpstr>
      <vt:lpstr>Классификация подводных роботов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Перспективы развития подводной робототехники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Подводные робототехнические системы</dc:title>
  <dc:creator>Учетная запись Майкрософт</dc:creator>
  <cp:lastModifiedBy>Косачева Лариса Давидовна</cp:lastModifiedBy>
  <cp:revision>38</cp:revision>
  <dcterms:created xsi:type="dcterms:W3CDTF">2025-02-03T05:20:33Z</dcterms:created>
  <dcterms:modified xsi:type="dcterms:W3CDTF">2025-03-18T07:57:24Z</dcterms:modified>
</cp:coreProperties>
</file>