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5" r:id="rId28"/>
    <p:sldId id="25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25" autoAdjust="0"/>
  </p:normalViewPr>
  <p:slideViewPr>
    <p:cSldViewPr>
      <p:cViewPr varScale="1">
        <p:scale>
          <a:sx n="78" d="100"/>
          <a:sy n="78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784C8-D62A-4E52-96F3-A3C2C6B5A115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19FA-5B1D-4551-B1F2-F26269632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819FA-5B1D-4551-B1F2-F26269632B9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819FA-5B1D-4551-B1F2-F26269632B9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819FA-5B1D-4551-B1F2-F26269632B9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2408-9278-4A0E-94F2-4F5A489FA2B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3571-54EA-4725-AEA6-3CB61833E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2408-9278-4A0E-94F2-4F5A489FA2B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3571-54EA-4725-AEA6-3CB61833E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2408-9278-4A0E-94F2-4F5A489FA2B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3571-54EA-4725-AEA6-3CB61833E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2408-9278-4A0E-94F2-4F5A489FA2B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3571-54EA-4725-AEA6-3CB61833E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2408-9278-4A0E-94F2-4F5A489FA2B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3571-54EA-4725-AEA6-3CB61833E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2408-9278-4A0E-94F2-4F5A489FA2B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3571-54EA-4725-AEA6-3CB61833E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2408-9278-4A0E-94F2-4F5A489FA2B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3571-54EA-4725-AEA6-3CB61833E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2408-9278-4A0E-94F2-4F5A489FA2B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3571-54EA-4725-AEA6-3CB61833E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2408-9278-4A0E-94F2-4F5A489FA2B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3571-54EA-4725-AEA6-3CB61833E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2408-9278-4A0E-94F2-4F5A489FA2B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3571-54EA-4725-AEA6-3CB61833E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2408-9278-4A0E-94F2-4F5A489FA2B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3571-54EA-4725-AEA6-3CB61833E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62408-9278-4A0E-94F2-4F5A489FA2B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13571-54EA-4725-AEA6-3CB61833E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17145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табличных процессоров для решения задач</a:t>
            </a:r>
            <a:endParaRPr lang="ru-RU" sz="4800" b="1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://itn.md/wp-content/uploads/2015/06/Eacal-finance.jpg"/>
          <p:cNvPicPr>
            <a:picLocks noChangeAspect="1" noChangeArrowheads="1"/>
          </p:cNvPicPr>
          <p:nvPr/>
        </p:nvPicPr>
        <p:blipFill>
          <a:blip r:embed="rId2"/>
          <a:srcRect r="4106"/>
          <a:stretch>
            <a:fillRect/>
          </a:stretch>
        </p:blipFill>
        <p:spPr bwMode="auto">
          <a:xfrm>
            <a:off x="1500166" y="2571744"/>
            <a:ext cx="5857916" cy="407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00570"/>
            <a:ext cx="8286808" cy="2071702"/>
          </a:xfrm>
        </p:spPr>
        <p:txBody>
          <a:bodyPr>
            <a:noAutofit/>
          </a:bodyPr>
          <a:lstStyle/>
          <a:p>
            <a:pPr marL="0" lvl="0" indent="354013"/>
            <a:r>
              <a:rPr lang="ru-RU" sz="2800" dirty="0"/>
              <a:t>откроем электронную таблицу и увидим </a:t>
            </a:r>
            <a:r>
              <a:rPr lang="ru-RU" sz="2800" dirty="0" smtClean="0"/>
              <a:t>таблицу </a:t>
            </a:r>
            <a:r>
              <a:rPr lang="ru-RU" sz="2800" dirty="0"/>
              <a:t>размером 10 на </a:t>
            </a:r>
            <a:r>
              <a:rPr lang="ru-RU" sz="2800" dirty="0" smtClean="0"/>
              <a:t>10</a:t>
            </a:r>
            <a:endParaRPr lang="ru-RU" sz="2800" dirty="0"/>
          </a:p>
          <a:p>
            <a:pPr marL="0" indent="354013"/>
            <a:r>
              <a:rPr lang="ru-RU" sz="2800" dirty="0"/>
              <a:t>Робот начинает движение из верхнего левого угла (из </a:t>
            </a:r>
            <a:r>
              <a:rPr lang="ru-RU" sz="2800" dirty="0" smtClean="0"/>
              <a:t>А1</a:t>
            </a:r>
            <a:r>
              <a:rPr lang="ru-RU" sz="2800" dirty="0"/>
              <a:t>) и перемещается в правый нижний </a:t>
            </a:r>
            <a:r>
              <a:rPr lang="ru-RU" sz="2800" dirty="0" smtClean="0"/>
              <a:t>(в </a:t>
            </a:r>
            <a:r>
              <a:rPr lang="ru-RU" sz="2800" dirty="0"/>
              <a:t>J10)</a:t>
            </a:r>
          </a:p>
          <a:p>
            <a:pPr marL="0" indent="354013">
              <a:buNone/>
            </a:pP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1: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5011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1785950"/>
          </a:xfrm>
        </p:spPr>
        <p:txBody>
          <a:bodyPr>
            <a:noAutofit/>
          </a:bodyPr>
          <a:lstStyle/>
          <a:p>
            <a:pPr marL="0" lvl="0" indent="450850"/>
            <a:r>
              <a:rPr lang="ru-RU" sz="2800" dirty="0"/>
              <a:t>при использования метода динамического программирования </a:t>
            </a:r>
            <a:r>
              <a:rPr lang="ru-RU" sz="2800" b="1" dirty="0"/>
              <a:t>требуется выделить для вычислений дополнительную таблицу такого же </a:t>
            </a:r>
            <a:r>
              <a:rPr lang="ru-RU" sz="2800" b="1" dirty="0" smtClean="0"/>
              <a:t>размера</a:t>
            </a:r>
            <a:r>
              <a:rPr lang="ru-RU" sz="2800" dirty="0" smtClean="0"/>
              <a:t>: </a:t>
            </a: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1: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00034" y="5715040"/>
            <a:ext cx="8286808" cy="100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50850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дальше мы будем работать только с областью, выделенной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голубым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фоном</a:t>
            </a:r>
          </a:p>
          <a:p>
            <a:pPr marL="0" marR="0" lvl="0" indent="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5992"/>
            <a:ext cx="4935646" cy="347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2357454"/>
          </a:xfrm>
        </p:spPr>
        <p:txBody>
          <a:bodyPr>
            <a:noAutofit/>
          </a:bodyPr>
          <a:lstStyle/>
          <a:p>
            <a:pPr marL="0" lvl="0" indent="450850">
              <a:buNone/>
            </a:pPr>
            <a:r>
              <a:rPr lang="ru-RU" sz="2200" dirty="0" smtClean="0"/>
              <a:t>Из первой ячейки робот обязан забрать монеты, пишем там формулу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A1</a:t>
            </a:r>
            <a:r>
              <a:rPr lang="ru-RU" sz="2200" dirty="0" smtClean="0"/>
              <a:t>. В ячейку </a:t>
            </a:r>
            <a:r>
              <a:rPr lang="en-US" sz="2200" dirty="0" smtClean="0"/>
              <a:t>B13</a:t>
            </a:r>
            <a:r>
              <a:rPr lang="ru-RU" sz="2200" dirty="0" smtClean="0"/>
              <a:t> можно попасть только из </a:t>
            </a:r>
            <a:r>
              <a:rPr lang="en-US" sz="2200" dirty="0" smtClean="0"/>
              <a:t>A13</a:t>
            </a:r>
            <a:r>
              <a:rPr lang="ru-RU" sz="2200" dirty="0" smtClean="0"/>
              <a:t>, значит там запишем уже сумму монет, что там лежит и количества монет слева, т.е.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A13+B1</a:t>
            </a:r>
            <a:r>
              <a:rPr lang="ru-RU" sz="2200" dirty="0" smtClean="0"/>
              <a:t>. Растянем формулу до конца нужной области (до </a:t>
            </a:r>
            <a:r>
              <a:rPr lang="en-US" sz="2200" dirty="0" smtClean="0"/>
              <a:t>J13)</a:t>
            </a:r>
            <a:r>
              <a:rPr lang="ru-RU" sz="2200" dirty="0" smtClean="0"/>
              <a:t>. Аналогично, попасть в ячейку </a:t>
            </a:r>
            <a:r>
              <a:rPr lang="en-US" sz="2200" dirty="0" smtClean="0"/>
              <a:t>A14</a:t>
            </a:r>
            <a:r>
              <a:rPr lang="ru-RU" sz="2200" dirty="0" smtClean="0"/>
              <a:t> можно взяв сумму ячеек в нужной клетке и монет выше, т.е.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A13+A2</a:t>
            </a:r>
            <a:r>
              <a:rPr lang="ru-RU" sz="2200" dirty="0" smtClean="0"/>
              <a:t>. </a:t>
            </a:r>
            <a:r>
              <a:rPr lang="ru-RU" sz="2200" dirty="0" smtClean="0"/>
              <a:t>Растянем формулу до конца нужной области </a:t>
            </a:r>
            <a:r>
              <a:rPr lang="ru-RU" sz="2200" dirty="0" smtClean="0"/>
              <a:t>(до </a:t>
            </a:r>
            <a:r>
              <a:rPr lang="en-US" sz="2200" dirty="0" smtClean="0"/>
              <a:t>A22</a:t>
            </a:r>
            <a:r>
              <a:rPr lang="ru-RU" sz="2200" dirty="0" smtClean="0"/>
              <a:t>).</a:t>
            </a:r>
            <a:endParaRPr lang="ru-RU" sz="22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1: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71809"/>
            <a:ext cx="5357850" cy="370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1785950"/>
          </a:xfrm>
        </p:spPr>
        <p:txBody>
          <a:bodyPr>
            <a:noAutofit/>
          </a:bodyPr>
          <a:lstStyle/>
          <a:p>
            <a:pPr marL="0" lvl="0" indent="450850">
              <a:buNone/>
            </a:pPr>
            <a:r>
              <a:rPr lang="ru-RU" sz="2200" dirty="0" smtClean="0"/>
              <a:t>В ячейку </a:t>
            </a:r>
            <a:r>
              <a:rPr lang="en-US" sz="2200" dirty="0" smtClean="0"/>
              <a:t>B14</a:t>
            </a:r>
            <a:r>
              <a:rPr lang="ru-RU" sz="2200" dirty="0" smtClean="0"/>
              <a:t> нужно набрать наибольшую сумму из ячеек выше или левее и прибавить текущее количество монет, т.е. формулу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=B2+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МАКС(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A14;B13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ru-RU" sz="2200" dirty="0" smtClean="0"/>
              <a:t>. Растянем её до конца таблицы. В ячейке </a:t>
            </a:r>
            <a:r>
              <a:rPr lang="en-US" sz="2200" dirty="0" smtClean="0"/>
              <a:t>J22</a:t>
            </a:r>
            <a:r>
              <a:rPr lang="ru-RU" sz="2200" dirty="0" smtClean="0"/>
              <a:t> получим искомую максимальную сумму. </a:t>
            </a: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1: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28892"/>
            <a:ext cx="6290395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2214578"/>
          </a:xfrm>
        </p:spPr>
        <p:txBody>
          <a:bodyPr>
            <a:noAutofit/>
          </a:bodyPr>
          <a:lstStyle/>
          <a:p>
            <a:pPr marL="0" lvl="0" indent="450850">
              <a:buNone/>
            </a:pPr>
            <a:r>
              <a:rPr lang="ru-RU" sz="2800" dirty="0" smtClean="0"/>
              <a:t>Аналогично нужно подсчитать минимальное значение, вместо функции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МАКС</a:t>
            </a:r>
            <a:r>
              <a:rPr lang="ru-RU" sz="2800" dirty="0" smtClean="0"/>
              <a:t> используем функцию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МИН</a:t>
            </a:r>
            <a:r>
              <a:rPr lang="ru-RU" sz="2800" dirty="0" smtClean="0"/>
              <a:t>. Можно воспользоваться поиском и заменой (заменить макс на мин</a:t>
            </a:r>
            <a:r>
              <a:rPr lang="ru-RU" sz="2800" dirty="0" smtClean="0"/>
              <a:t>). В ячейке </a:t>
            </a:r>
            <a:r>
              <a:rPr lang="en-US" sz="2800" dirty="0" smtClean="0"/>
              <a:t>J22</a:t>
            </a:r>
            <a:r>
              <a:rPr lang="ru-RU" sz="2800" dirty="0" smtClean="0"/>
              <a:t> получим искомую </a:t>
            </a:r>
            <a:r>
              <a:rPr lang="ru-RU" sz="2800" dirty="0" smtClean="0"/>
              <a:t>минимальную </a:t>
            </a:r>
            <a:r>
              <a:rPr lang="ru-RU" sz="2800" dirty="0" smtClean="0"/>
              <a:t>сумму. </a:t>
            </a: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1: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799080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6143644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Ответ:  1204, 502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84"/>
            <a:ext cx="8858280" cy="5286388"/>
          </a:xfrm>
        </p:spPr>
        <p:txBody>
          <a:bodyPr>
            <a:noAutofit/>
          </a:bodyPr>
          <a:lstStyle/>
          <a:p>
            <a:pPr marL="0" indent="441325">
              <a:buNone/>
            </a:pPr>
            <a:r>
              <a:rPr lang="ru-RU" sz="2400" dirty="0"/>
              <a:t>Квадрат разлинован на </a:t>
            </a:r>
            <a:r>
              <a:rPr lang="ru-RU" sz="2400" i="1" dirty="0"/>
              <a:t>N</a:t>
            </a:r>
            <a:r>
              <a:rPr lang="ru-RU" sz="2400" dirty="0"/>
              <a:t>×</a:t>
            </a:r>
            <a:r>
              <a:rPr lang="ru-RU" sz="2400" i="1" dirty="0"/>
              <a:t>N </a:t>
            </a:r>
            <a:r>
              <a:rPr lang="ru-RU" sz="2400" dirty="0"/>
              <a:t>клеток (1 &lt; </a:t>
            </a:r>
            <a:r>
              <a:rPr lang="ru-RU" sz="2400" i="1" dirty="0"/>
              <a:t>N </a:t>
            </a:r>
            <a:r>
              <a:rPr lang="ru-RU" sz="2400" dirty="0"/>
              <a:t>&lt; 17). </a:t>
            </a:r>
            <a:endParaRPr lang="ru-RU" sz="2400" dirty="0" smtClean="0"/>
          </a:p>
          <a:p>
            <a:pPr marL="0" indent="441325">
              <a:buNone/>
            </a:pPr>
            <a:r>
              <a:rPr lang="ru-RU" sz="2400" dirty="0" smtClean="0"/>
              <a:t>Исполнитель </a:t>
            </a:r>
            <a:r>
              <a:rPr lang="ru-RU" sz="2400" dirty="0"/>
              <a:t>Робот может перемещаться по клеткам, выполняя за одно перемещение одну из двух команд: </a:t>
            </a:r>
            <a:r>
              <a:rPr lang="ru-RU" sz="2400" b="1" dirty="0"/>
              <a:t>вправо или вниз. </a:t>
            </a:r>
            <a:r>
              <a:rPr lang="ru-RU" sz="2400" dirty="0"/>
              <a:t>По команде вправо Робот перемещается в соседнюю правую клетку, по команде вниз – в соседнюю нижнюю. </a:t>
            </a:r>
            <a:endParaRPr lang="ru-RU" sz="2400" dirty="0" smtClean="0"/>
          </a:p>
          <a:p>
            <a:pPr marL="0" indent="441325">
              <a:buNone/>
            </a:pPr>
            <a:r>
              <a:rPr lang="ru-RU" sz="2400" dirty="0" smtClean="0"/>
              <a:t>Квадрат ограничен внешними стенами. Между соседними клетками квадрата также могут быть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внутренние стены</a:t>
            </a:r>
            <a:r>
              <a:rPr lang="ru-RU" sz="2400" dirty="0" smtClean="0"/>
              <a:t>. Сквозь стену Робот пройти не может. Перед каждым запуском Робота в каждой клетке квадрата лежит монета достоинством от 1 до 100. Посетив клетку, Робот забирает монету с собой; это также относится к начальной и конечной клеткам маршрута Робота. Определите </a:t>
            </a:r>
            <a:r>
              <a:rPr lang="ru-RU" sz="2400" b="1" dirty="0" smtClean="0"/>
              <a:t>максимальную и минимальную </a:t>
            </a:r>
            <a:r>
              <a:rPr lang="ru-RU" sz="2400" dirty="0" smtClean="0"/>
              <a:t>денежные </a:t>
            </a:r>
            <a:r>
              <a:rPr lang="ru-RU" sz="2400" b="1" dirty="0" smtClean="0"/>
              <a:t>суммы</a:t>
            </a:r>
            <a:r>
              <a:rPr lang="ru-RU" sz="2400" dirty="0" smtClean="0"/>
              <a:t>, которые может собрать Робот, пройдя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из левой верхней клетки в правую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нижнюю.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06" y="71414"/>
            <a:ext cx="778674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ЕГЭ (</a:t>
            </a: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емо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2022)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https://cdna.artstation.com/p/assets/images/images/008/819/986/large/marek-varcholak-robot.jpg?15155115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35" t="2461" r="10997"/>
          <a:stretch>
            <a:fillRect/>
          </a:stretch>
        </p:blipFill>
        <p:spPr bwMode="auto">
          <a:xfrm>
            <a:off x="7752583" y="42056"/>
            <a:ext cx="1391449" cy="1784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72008"/>
            <a:ext cx="8286808" cy="2071702"/>
          </a:xfrm>
        </p:spPr>
        <p:txBody>
          <a:bodyPr>
            <a:noAutofit/>
          </a:bodyPr>
          <a:lstStyle/>
          <a:p>
            <a:pPr marL="0" lvl="0" indent="354013"/>
            <a:r>
              <a:rPr lang="ru-RU" sz="2800" dirty="0"/>
              <a:t>откроем электронную таблицу и увидим </a:t>
            </a:r>
            <a:r>
              <a:rPr lang="ru-RU" sz="2800" dirty="0" smtClean="0"/>
              <a:t>таблицу </a:t>
            </a:r>
            <a:r>
              <a:rPr lang="ru-RU" sz="2800" dirty="0"/>
              <a:t>размером </a:t>
            </a:r>
            <a:r>
              <a:rPr lang="ru-RU" sz="2800" dirty="0" smtClean="0"/>
              <a:t>20 </a:t>
            </a:r>
            <a:r>
              <a:rPr lang="ru-RU" sz="2800" dirty="0"/>
              <a:t>на </a:t>
            </a:r>
            <a:r>
              <a:rPr lang="ru-RU" sz="2800" dirty="0" smtClean="0"/>
              <a:t>20, здесь есть внутренние стенки</a:t>
            </a:r>
            <a:endParaRPr lang="ru-RU" sz="2800" dirty="0"/>
          </a:p>
          <a:p>
            <a:pPr marL="0" indent="354013"/>
            <a:r>
              <a:rPr lang="ru-RU" sz="2800" dirty="0"/>
              <a:t>Робот начинает движение из верхнего левого угла (из </a:t>
            </a:r>
            <a:r>
              <a:rPr lang="ru-RU" sz="2800" dirty="0" smtClean="0"/>
              <a:t>А1</a:t>
            </a:r>
            <a:r>
              <a:rPr lang="ru-RU" sz="2800" dirty="0"/>
              <a:t>) и перемещается в правый нижний </a:t>
            </a:r>
            <a:r>
              <a:rPr lang="ru-RU" sz="2800" dirty="0" smtClean="0"/>
              <a:t>(в </a:t>
            </a:r>
            <a:r>
              <a:rPr lang="en-US" sz="2800" dirty="0" smtClean="0"/>
              <a:t>T2</a:t>
            </a:r>
            <a:r>
              <a:rPr lang="ru-RU" sz="2800" dirty="0" smtClean="0"/>
              <a:t>0</a:t>
            </a:r>
            <a:r>
              <a:rPr lang="ru-RU" sz="2800" dirty="0"/>
              <a:t>)</a:t>
            </a:r>
          </a:p>
          <a:p>
            <a:pPr marL="0" indent="354013">
              <a:buNone/>
            </a:pP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87744"/>
            <a:ext cx="8064698" cy="365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1785950"/>
          </a:xfrm>
        </p:spPr>
        <p:txBody>
          <a:bodyPr>
            <a:noAutofit/>
          </a:bodyPr>
          <a:lstStyle/>
          <a:p>
            <a:pPr marL="0" lvl="0" indent="450850"/>
            <a:r>
              <a:rPr lang="ru-RU" sz="2400" dirty="0"/>
              <a:t>при использования метода динамического программирования </a:t>
            </a:r>
            <a:r>
              <a:rPr lang="ru-RU" sz="2400" b="1" dirty="0"/>
              <a:t>требуется выделить для вычислений дополнительную таблицу такого же </a:t>
            </a:r>
            <a:r>
              <a:rPr lang="ru-RU" sz="2400" b="1" dirty="0" smtClean="0"/>
              <a:t>размера</a:t>
            </a:r>
            <a:r>
              <a:rPr lang="ru-RU" sz="2400" b="1" dirty="0" smtClean="0"/>
              <a:t>, важно сохранить внутренние границы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71678"/>
            <a:ext cx="5070089" cy="45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2357454"/>
          </a:xfrm>
        </p:spPr>
        <p:txBody>
          <a:bodyPr>
            <a:noAutofit/>
          </a:bodyPr>
          <a:lstStyle/>
          <a:p>
            <a:pPr marL="0" lvl="0" indent="450850">
              <a:buNone/>
            </a:pPr>
            <a:r>
              <a:rPr lang="ru-RU" sz="2200" dirty="0" smtClean="0"/>
              <a:t>Из первой ячейки робот обязан забрать монеты, пишем там формулу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A1</a:t>
            </a:r>
            <a:r>
              <a:rPr lang="ru-RU" sz="2200" dirty="0" smtClean="0"/>
              <a:t>. В ячейку </a:t>
            </a:r>
            <a:r>
              <a:rPr lang="en-US" sz="2200" dirty="0" smtClean="0"/>
              <a:t>B</a:t>
            </a:r>
            <a:r>
              <a:rPr lang="ru-RU" sz="2200" dirty="0" smtClean="0"/>
              <a:t>2</a:t>
            </a:r>
            <a:r>
              <a:rPr lang="en-US" sz="2200" dirty="0" smtClean="0"/>
              <a:t>3</a:t>
            </a:r>
            <a:r>
              <a:rPr lang="ru-RU" sz="2200" dirty="0" smtClean="0"/>
              <a:t> можно попасть только из </a:t>
            </a:r>
            <a:r>
              <a:rPr lang="en-US" sz="2200" dirty="0" smtClean="0"/>
              <a:t>B</a:t>
            </a:r>
            <a:r>
              <a:rPr lang="ru-RU" sz="2200" dirty="0" smtClean="0"/>
              <a:t>2</a:t>
            </a:r>
            <a:r>
              <a:rPr lang="en-US" sz="2200" dirty="0" smtClean="0"/>
              <a:t>2</a:t>
            </a:r>
            <a:r>
              <a:rPr lang="ru-RU" sz="2200" dirty="0" smtClean="0"/>
              <a:t>, значит там запишем уже сумму монет, что там лежит и количества монет слева, т.е. 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=A23+B1</a:t>
            </a:r>
            <a:r>
              <a:rPr lang="ru-RU" sz="2200" dirty="0" smtClean="0"/>
              <a:t>. Растянем формулу до конца нужной области (до </a:t>
            </a:r>
            <a:r>
              <a:rPr lang="en-US" sz="2200" dirty="0" smtClean="0"/>
              <a:t>T23)</a:t>
            </a:r>
            <a:r>
              <a:rPr lang="ru-RU" sz="2200" dirty="0" smtClean="0"/>
              <a:t>. Аналогично, попасть в ячейку </a:t>
            </a:r>
            <a:r>
              <a:rPr lang="en-US" sz="2200" dirty="0" smtClean="0"/>
              <a:t>A24</a:t>
            </a:r>
            <a:r>
              <a:rPr lang="ru-RU" sz="2200" dirty="0" smtClean="0"/>
              <a:t> можно взяв сумму ячеек в нужной клетке и монет выше, т.е.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=A23+A2</a:t>
            </a:r>
            <a:r>
              <a:rPr lang="ru-RU" sz="2200" dirty="0" smtClean="0"/>
              <a:t>. </a:t>
            </a:r>
            <a:r>
              <a:rPr lang="ru-RU" sz="2200" dirty="0" smtClean="0"/>
              <a:t>Растянем формулу до конца нужной области </a:t>
            </a:r>
            <a:r>
              <a:rPr lang="ru-RU" sz="2200" dirty="0" smtClean="0"/>
              <a:t>(до </a:t>
            </a:r>
            <a:r>
              <a:rPr lang="en-US" sz="2200" dirty="0" smtClean="0"/>
              <a:t>A42</a:t>
            </a:r>
            <a:r>
              <a:rPr lang="ru-RU" sz="2200" dirty="0" smtClean="0"/>
              <a:t>).</a:t>
            </a:r>
            <a:endParaRPr lang="ru-RU" sz="22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51104"/>
          <a:stretch>
            <a:fillRect/>
          </a:stretch>
        </p:blipFill>
        <p:spPr bwMode="auto">
          <a:xfrm>
            <a:off x="1000099" y="3357562"/>
            <a:ext cx="774501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1785950"/>
          </a:xfrm>
        </p:spPr>
        <p:txBody>
          <a:bodyPr>
            <a:noAutofit/>
          </a:bodyPr>
          <a:lstStyle/>
          <a:p>
            <a:pPr marL="0" indent="450850">
              <a:buNone/>
            </a:pPr>
            <a:r>
              <a:rPr lang="ru-RU" sz="2200" dirty="0" smtClean="0"/>
              <a:t>В ячейку </a:t>
            </a:r>
            <a:r>
              <a:rPr lang="en-US" sz="2200" dirty="0" smtClean="0"/>
              <a:t>B</a:t>
            </a:r>
            <a:r>
              <a:rPr lang="ru-RU" sz="2200" dirty="0" smtClean="0"/>
              <a:t>2</a:t>
            </a:r>
            <a:r>
              <a:rPr lang="en-US" sz="2200" dirty="0" smtClean="0"/>
              <a:t>4</a:t>
            </a:r>
            <a:r>
              <a:rPr lang="ru-RU" sz="2200" dirty="0" smtClean="0"/>
              <a:t> нужно набрать наибольшую сумму из ячеек выше или левее и прибавить текущее количество монет, т.е. формулу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=B2+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МАКС(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A24;B23)</a:t>
            </a:r>
            <a:r>
              <a:rPr lang="ru-RU" sz="2200" dirty="0" smtClean="0"/>
              <a:t>. </a:t>
            </a:r>
            <a:r>
              <a:rPr lang="ru-RU" sz="2400" dirty="0" smtClean="0"/>
              <a:t>Распространим формулу на всё пространство, </a:t>
            </a:r>
            <a:r>
              <a:rPr lang="ru-RU" sz="2400" b="1" dirty="0" smtClean="0"/>
              <a:t>не трогая закрашенные клетки</a:t>
            </a:r>
            <a:r>
              <a:rPr lang="ru-RU" sz="2400" dirty="0" smtClean="0"/>
              <a:t>.</a:t>
            </a:r>
          </a:p>
          <a:p>
            <a:pPr marL="0" lvl="0" indent="450850">
              <a:buNone/>
            </a:pP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861568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spc="50" dirty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про робота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686800" cy="2614618"/>
          </a:xfrm>
        </p:spPr>
        <p:txBody>
          <a:bodyPr/>
          <a:lstStyle/>
          <a:p>
            <a:pPr marL="0" lvl="0" indent="354013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В задачах 18 ЕГЭ</a:t>
            </a:r>
            <a:r>
              <a:rPr lang="ru-RU" dirty="0" smtClean="0"/>
              <a:t>, </a:t>
            </a:r>
            <a:r>
              <a:rPr lang="ru-RU" dirty="0"/>
              <a:t>нужно найти </a:t>
            </a:r>
            <a:r>
              <a:rPr lang="ru-RU" b="1" dirty="0">
                <a:solidFill>
                  <a:schemeClr val="accent2"/>
                </a:solidFill>
              </a:rPr>
              <a:t>оптимальный путь для Робота</a:t>
            </a:r>
            <a:r>
              <a:rPr lang="ru-RU" dirty="0"/>
              <a:t>, который перемещается на клетчатом поле. Робот может на каждом шаге выбирать </a:t>
            </a:r>
            <a:r>
              <a:rPr lang="ru-RU" b="1" dirty="0">
                <a:solidFill>
                  <a:schemeClr val="accent2"/>
                </a:solidFill>
              </a:rPr>
              <a:t>одно из двух направлений движения </a:t>
            </a:r>
            <a:r>
              <a:rPr lang="ru-RU" dirty="0"/>
              <a:t>(например, только вправо и вниз).</a:t>
            </a:r>
          </a:p>
          <a:p>
            <a:endParaRPr lang="ru-RU" dirty="0"/>
          </a:p>
        </p:txBody>
      </p:sp>
      <p:pic>
        <p:nvPicPr>
          <p:cNvPr id="2050" name="Picture 2" descr="https://i.pinimg.com/originals/2c/1a/43/2c1a437c622a5ce6735e5581ce29f1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643314"/>
            <a:ext cx="3822744" cy="286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s://avatars.mds.yandex.net/get-zen_doc/2746730/pub_5ff2b71af906b168727ead08_5ff32cddfe4e686f6a781795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288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2214578"/>
          </a:xfrm>
        </p:spPr>
        <p:txBody>
          <a:bodyPr>
            <a:noAutofit/>
          </a:bodyPr>
          <a:lstStyle/>
          <a:p>
            <a:pPr marL="0" indent="268288">
              <a:buNone/>
            </a:pPr>
            <a:r>
              <a:rPr lang="ru-RU" sz="2200" dirty="0" smtClean="0"/>
              <a:t>В ячейки для первой закрашенной области, Робот может попасть только сверху! Поэтому пишем формулу для ячейки </a:t>
            </a:r>
            <a:r>
              <a:rPr lang="en-US" sz="2200" b="1" dirty="0" smtClean="0"/>
              <a:t>G</a:t>
            </a:r>
            <a:r>
              <a:rPr lang="ru-RU" sz="2200" b="1" dirty="0" smtClean="0"/>
              <a:t>26</a:t>
            </a:r>
            <a:r>
              <a:rPr lang="ru-RU" sz="2200" dirty="0" smtClean="0"/>
              <a:t>: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=G4+G25. </a:t>
            </a:r>
            <a:r>
              <a:rPr lang="ru-RU" sz="2200" dirty="0" smtClean="0"/>
              <a:t>Распространяем формулу по всему закрашенному столбцу. В ячейки для второй закрашенной области, Робот может попасть только слева! Поэтому пишем формулу для ячейки </a:t>
            </a:r>
            <a:r>
              <a:rPr lang="en-US" sz="2200" b="1" dirty="0" smtClean="0"/>
              <a:t>L</a:t>
            </a:r>
            <a:r>
              <a:rPr lang="ru-RU" sz="2200" b="1" dirty="0" smtClean="0"/>
              <a:t>40</a:t>
            </a:r>
            <a:r>
              <a:rPr lang="ru-RU" sz="2200" dirty="0" smtClean="0"/>
              <a:t>: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=L18+K40</a:t>
            </a:r>
            <a:r>
              <a:rPr lang="ru-RU" sz="2200" dirty="0" smtClean="0"/>
              <a:t>. Распространяем формулу по всей закрашенной строчке</a:t>
            </a:r>
            <a:r>
              <a:rPr lang="ru-RU" sz="2200" dirty="0" smtClean="0"/>
              <a:t>. </a:t>
            </a:r>
            <a:r>
              <a:rPr lang="ru-RU" sz="2200" dirty="0" smtClean="0"/>
              <a:t>В ячейке </a:t>
            </a:r>
            <a:r>
              <a:rPr lang="en-US" sz="2200" dirty="0" smtClean="0"/>
              <a:t>T42</a:t>
            </a:r>
            <a:r>
              <a:rPr lang="ru-RU" sz="2200" dirty="0" smtClean="0"/>
              <a:t> получается число </a:t>
            </a:r>
            <a:r>
              <a:rPr lang="ru-RU" sz="2200" b="1" dirty="0" smtClean="0"/>
              <a:t>721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09"/>
            <a:ext cx="8286808" cy="350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1571636"/>
          </a:xfrm>
        </p:spPr>
        <p:txBody>
          <a:bodyPr>
            <a:noAutofit/>
          </a:bodyPr>
          <a:lstStyle/>
          <a:p>
            <a:pPr marL="0" lvl="0" indent="450850">
              <a:buNone/>
            </a:pPr>
            <a:r>
              <a:rPr lang="ru-RU" sz="2400" dirty="0" smtClean="0"/>
              <a:t>Аналогично нужно подсчитать минимальное значение, вместо функции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МАКС</a:t>
            </a:r>
            <a:r>
              <a:rPr lang="ru-RU" sz="2400" dirty="0" smtClean="0"/>
              <a:t> используем функцию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МИН</a:t>
            </a:r>
            <a:r>
              <a:rPr lang="ru-RU" sz="2400" dirty="0" smtClean="0"/>
              <a:t>. Можно воспользоваться поиском и заменой (заменить макс на мин</a:t>
            </a:r>
            <a:r>
              <a:rPr lang="ru-RU" sz="2400" dirty="0" smtClean="0"/>
              <a:t>). В ячейке </a:t>
            </a:r>
            <a:r>
              <a:rPr lang="en-US" sz="2400" dirty="0" smtClean="0"/>
              <a:t>T42</a:t>
            </a:r>
            <a:r>
              <a:rPr lang="ru-RU" sz="2400" dirty="0" smtClean="0"/>
              <a:t> </a:t>
            </a:r>
            <a:r>
              <a:rPr lang="ru-RU" sz="2400" dirty="0" smtClean="0"/>
              <a:t>получим искомую </a:t>
            </a:r>
            <a:r>
              <a:rPr lang="ru-RU" sz="2400" dirty="0" smtClean="0"/>
              <a:t>минимальную </a:t>
            </a:r>
            <a:r>
              <a:rPr lang="ru-RU" sz="2400" dirty="0" smtClean="0"/>
              <a:t>сумму. 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6263366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Ответ:  721, 640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096" y="2500306"/>
            <a:ext cx="8645622" cy="377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5072098"/>
          </a:xfrm>
        </p:spPr>
        <p:txBody>
          <a:bodyPr>
            <a:noAutofit/>
          </a:bodyPr>
          <a:lstStyle/>
          <a:p>
            <a:pPr marL="0" indent="354013">
              <a:buNone/>
            </a:pPr>
            <a:r>
              <a:rPr lang="ru-RU" sz="2400" dirty="0" smtClean="0"/>
              <a:t>Робот стоит в левом верхнем углу прямоугольного поля, в каждой клетке которого записано натуральное число. За один ход робот может переместиться на одну клетку </a:t>
            </a:r>
            <a:r>
              <a:rPr lang="ru-RU" sz="2400" b="1" dirty="0" smtClean="0"/>
              <a:t>вправо или </a:t>
            </a:r>
            <a:r>
              <a:rPr lang="ru-RU" sz="2400" dirty="0" smtClean="0"/>
              <a:t>на одну клетку </a:t>
            </a:r>
            <a:r>
              <a:rPr lang="ru-RU" sz="2400" b="1" dirty="0" smtClean="0"/>
              <a:t>вниз</a:t>
            </a:r>
            <a:r>
              <a:rPr lang="ru-RU" sz="2400" dirty="0" smtClean="0"/>
              <a:t>. Выходить за пределы поля робот не может. В начальный момент запас энергии робота равен числу, записанному в стартовой клетке. После каждого шага робота запас энергии изменяется по следующим правилам: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если </a:t>
            </a:r>
            <a:r>
              <a:rPr lang="ru-RU" sz="2400" dirty="0" smtClean="0"/>
              <a:t>число в очередной клетке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больше, чем в предыдущей, запас увеличивается </a:t>
            </a:r>
            <a:r>
              <a:rPr lang="ru-RU" sz="2400" dirty="0" smtClean="0"/>
              <a:t>на величину этого числа, если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меньше — уменьшается </a:t>
            </a:r>
            <a:r>
              <a:rPr lang="ru-RU" sz="2400" dirty="0" smtClean="0"/>
              <a:t>на эту же величину.</a:t>
            </a:r>
          </a:p>
          <a:p>
            <a:pPr marL="0" indent="354013">
              <a:buNone/>
            </a:pPr>
            <a:r>
              <a:rPr lang="ru-RU" sz="2400" dirty="0" smtClean="0"/>
              <a:t>Определите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максимальный и минимальный запас энергии</a:t>
            </a:r>
            <a:r>
              <a:rPr lang="ru-RU" sz="2400" dirty="0" smtClean="0"/>
              <a:t>, который может быть у робота после перехода в правую нижнюю клетку поля. 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06" y="71414"/>
            <a:ext cx="778674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https://cdna.artstation.com/p/assets/images/images/008/819/986/large/marek-varcholak-robot.jpg?15155115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35" t="2461" r="10997"/>
          <a:stretch>
            <a:fillRect/>
          </a:stretch>
        </p:blipFill>
        <p:spPr bwMode="auto">
          <a:xfrm>
            <a:off x="7752583" y="42056"/>
            <a:ext cx="1391449" cy="1784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857760"/>
            <a:ext cx="8286808" cy="1785950"/>
          </a:xfrm>
        </p:spPr>
        <p:txBody>
          <a:bodyPr>
            <a:noAutofit/>
          </a:bodyPr>
          <a:lstStyle/>
          <a:p>
            <a:pPr marL="0" lvl="0" indent="354013"/>
            <a:r>
              <a:rPr lang="ru-RU" sz="2800" dirty="0"/>
              <a:t>откроем электронную таблицу и увидим </a:t>
            </a:r>
            <a:r>
              <a:rPr lang="ru-RU" sz="2800" dirty="0" smtClean="0"/>
              <a:t>таблицу </a:t>
            </a:r>
            <a:r>
              <a:rPr lang="ru-RU" sz="2800" dirty="0"/>
              <a:t>размером </a:t>
            </a:r>
            <a:r>
              <a:rPr lang="ru-RU" sz="2800" dirty="0" smtClean="0"/>
              <a:t>15 </a:t>
            </a:r>
            <a:r>
              <a:rPr lang="ru-RU" sz="2800" dirty="0"/>
              <a:t>на </a:t>
            </a:r>
            <a:r>
              <a:rPr lang="ru-RU" sz="2800" dirty="0" smtClean="0"/>
              <a:t>15</a:t>
            </a:r>
            <a:endParaRPr lang="ru-RU" sz="2800" dirty="0"/>
          </a:p>
          <a:p>
            <a:pPr marL="0" indent="354013"/>
            <a:r>
              <a:rPr lang="ru-RU" sz="2800" dirty="0"/>
              <a:t>Робот начинает движение из верхнего левого угла (из </a:t>
            </a:r>
            <a:r>
              <a:rPr lang="ru-RU" sz="2800" dirty="0" smtClean="0"/>
              <a:t>А1</a:t>
            </a:r>
            <a:r>
              <a:rPr lang="ru-RU" sz="2800" dirty="0"/>
              <a:t>) и перемещается в правый нижний </a:t>
            </a:r>
            <a:r>
              <a:rPr lang="ru-RU" sz="2800" dirty="0" smtClean="0"/>
              <a:t>(в </a:t>
            </a:r>
            <a:r>
              <a:rPr lang="en-US" sz="2800" dirty="0" smtClean="0"/>
              <a:t>O15</a:t>
            </a:r>
            <a:r>
              <a:rPr lang="ru-RU" sz="2800" dirty="0" smtClean="0"/>
              <a:t>)</a:t>
            </a:r>
            <a:endParaRPr lang="ru-RU" sz="2800" dirty="0"/>
          </a:p>
          <a:p>
            <a:pPr marL="0" indent="354013">
              <a:buNone/>
            </a:pP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41733"/>
            <a:ext cx="6286544" cy="398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1785950"/>
          </a:xfrm>
        </p:spPr>
        <p:txBody>
          <a:bodyPr>
            <a:noAutofit/>
          </a:bodyPr>
          <a:lstStyle/>
          <a:p>
            <a:pPr marL="0" lvl="0" indent="450850"/>
            <a:r>
              <a:rPr lang="ru-RU" sz="2400" dirty="0"/>
              <a:t>при использования метода динамического программирования </a:t>
            </a:r>
            <a:r>
              <a:rPr lang="ru-RU" sz="2400" b="1" dirty="0"/>
              <a:t>требуется выделить для вычислений дополнительную таблицу такого же </a:t>
            </a:r>
            <a:r>
              <a:rPr lang="ru-RU" sz="2400" b="1" dirty="0" smtClean="0"/>
              <a:t>размера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730361"/>
            <a:ext cx="3879748" cy="491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2643206"/>
          </a:xfrm>
        </p:spPr>
        <p:txBody>
          <a:bodyPr>
            <a:noAutofit/>
          </a:bodyPr>
          <a:lstStyle/>
          <a:p>
            <a:pPr marL="0" lvl="0" indent="450850">
              <a:buNone/>
            </a:pPr>
            <a:r>
              <a:rPr lang="ru-RU" sz="2200" dirty="0" smtClean="0"/>
              <a:t>В </a:t>
            </a:r>
            <a:r>
              <a:rPr lang="ru-RU" sz="2200" dirty="0" smtClean="0"/>
              <a:t>ячейку </a:t>
            </a:r>
            <a:r>
              <a:rPr lang="ru-RU" sz="2200" b="1" dirty="0" smtClean="0"/>
              <a:t>A17</a:t>
            </a:r>
            <a:r>
              <a:rPr lang="ru-RU" sz="2200" dirty="0" smtClean="0"/>
              <a:t> скопируем значение ячейки A1. Для диапазонов B17:O17 и A18:A31 будем просто сравнивать значение текущей ячейки и значение предыдущей ячейки. </a:t>
            </a:r>
            <a:endParaRPr lang="en-US" sz="2200" dirty="0" smtClean="0"/>
          </a:p>
          <a:p>
            <a:pPr marL="0" lvl="0" indent="450850">
              <a:buNone/>
            </a:pPr>
            <a:r>
              <a:rPr lang="ru-RU" sz="2200" dirty="0" smtClean="0"/>
              <a:t>В </a:t>
            </a:r>
            <a:r>
              <a:rPr lang="ru-RU" sz="2200" dirty="0" smtClean="0"/>
              <a:t>ячейку</a:t>
            </a:r>
            <a:r>
              <a:rPr lang="ru-RU" sz="2200" b="1" dirty="0" smtClean="0"/>
              <a:t> B17 </a:t>
            </a:r>
            <a:r>
              <a:rPr lang="ru-RU" sz="2200" dirty="0" smtClean="0"/>
              <a:t>запишем формулу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=ЕСЛИ(B1&gt;A1;A17+B1;A17-B1)</a:t>
            </a:r>
            <a:r>
              <a:rPr lang="ru-RU" sz="2200" dirty="0" smtClean="0"/>
              <a:t> и скопируем её во все ячейки диапазона C17:O17. </a:t>
            </a:r>
            <a:endParaRPr lang="en-US" sz="2200" dirty="0" smtClean="0"/>
          </a:p>
          <a:p>
            <a:pPr marL="0" lvl="0" indent="450850">
              <a:buNone/>
            </a:pPr>
            <a:r>
              <a:rPr lang="ru-RU" sz="2200" dirty="0" smtClean="0"/>
              <a:t>В </a:t>
            </a:r>
            <a:r>
              <a:rPr lang="ru-RU" sz="2200" dirty="0" smtClean="0"/>
              <a:t>ячейку </a:t>
            </a:r>
            <a:r>
              <a:rPr lang="ru-RU" sz="2200" b="1" dirty="0" smtClean="0"/>
              <a:t>A18</a:t>
            </a:r>
            <a:r>
              <a:rPr lang="ru-RU" sz="2200" dirty="0" smtClean="0"/>
              <a:t> запишем </a:t>
            </a:r>
            <a:r>
              <a:rPr lang="en-US" sz="2200" dirty="0" smtClean="0"/>
              <a:t> </a:t>
            </a:r>
            <a:r>
              <a:rPr lang="ru-RU" sz="2200" dirty="0" smtClean="0"/>
              <a:t>формулу</a:t>
            </a:r>
            <a:r>
              <a:rPr lang="ru-RU" sz="2200" dirty="0" smtClean="0"/>
              <a:t> 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=ЕСЛИ(A2&gt;A1;A17+A2;A17-A2)</a:t>
            </a:r>
            <a:r>
              <a:rPr lang="ru-RU" sz="2200" dirty="0" smtClean="0"/>
              <a:t> и скопируем её во все ячейки диапазона A19:A31. </a:t>
            </a:r>
            <a:endParaRPr lang="ru-RU" sz="22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49949"/>
          <a:stretch>
            <a:fillRect/>
          </a:stretch>
        </p:blipFill>
        <p:spPr bwMode="auto">
          <a:xfrm>
            <a:off x="1571604" y="3467365"/>
            <a:ext cx="5715040" cy="324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1785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 ячейку B18 запишем формулу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=МАКС(ЕСЛИ(B2&gt;A2;A18+B2;A18-B2);ЕСЛИ(B2&gt;B1;B17+B2;B17-B2))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и скопируем её во все ячейки диапазона B18:O31. Таким образом, в </a:t>
            </a:r>
            <a:r>
              <a:rPr lang="ru-RU" sz="2400" dirty="0" smtClean="0"/>
              <a:t>ячейке</a:t>
            </a:r>
            <a:r>
              <a:rPr lang="en-US" sz="2400" dirty="0" smtClean="0"/>
              <a:t> </a:t>
            </a:r>
            <a:r>
              <a:rPr lang="ru-RU" sz="2400" dirty="0" smtClean="0"/>
              <a:t>O31 появится искомое значение максимально возможного запаса сил робота — 3081.</a:t>
            </a: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28934"/>
            <a:ext cx="6715172" cy="37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1571636"/>
          </a:xfrm>
        </p:spPr>
        <p:txBody>
          <a:bodyPr>
            <a:noAutofit/>
          </a:bodyPr>
          <a:lstStyle/>
          <a:p>
            <a:pPr marL="0" lvl="0" indent="450850">
              <a:buNone/>
            </a:pPr>
            <a:r>
              <a:rPr lang="ru-RU" sz="2400" dirty="0" smtClean="0"/>
              <a:t>Аналогично нужно подсчитать минимальное значение, вместо функции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МАКС</a:t>
            </a:r>
            <a:r>
              <a:rPr lang="ru-RU" sz="2400" dirty="0" smtClean="0"/>
              <a:t> используем функцию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МИН</a:t>
            </a:r>
            <a:r>
              <a:rPr lang="ru-RU" sz="2400" dirty="0" smtClean="0"/>
              <a:t>. Можно воспользоваться поиском и заменой (заменить макс на мин</a:t>
            </a:r>
            <a:r>
              <a:rPr lang="ru-RU" sz="2400" dirty="0" smtClean="0"/>
              <a:t>). В ячейке </a:t>
            </a:r>
            <a:r>
              <a:rPr lang="en-US" sz="2400" dirty="0" smtClean="0"/>
              <a:t>O31</a:t>
            </a:r>
            <a:r>
              <a:rPr lang="ru-RU" sz="2400" dirty="0" smtClean="0"/>
              <a:t> </a:t>
            </a:r>
            <a:r>
              <a:rPr lang="ru-RU" sz="2400" dirty="0" smtClean="0"/>
              <a:t>получим искомую </a:t>
            </a:r>
            <a:r>
              <a:rPr lang="ru-RU" sz="2400" dirty="0" smtClean="0"/>
              <a:t>минимальную </a:t>
            </a:r>
            <a:r>
              <a:rPr lang="ru-RU" sz="2400" dirty="0" smtClean="0"/>
              <a:t>сумму. 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6263366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Ответ: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3081 и 1656</a:t>
            </a:r>
            <a:r>
              <a:rPr lang="ru-RU" sz="2800" dirty="0" smtClean="0"/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6858048" cy="386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715404" cy="1143000"/>
          </a:xfrm>
        </p:spPr>
        <p:txBody>
          <a:bodyPr>
            <a:noAutofit/>
          </a:bodyPr>
          <a:lstStyle/>
          <a:p>
            <a:r>
              <a:rPr lang="ru-RU" sz="6600" b="1" spc="50" dirty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</a:t>
            </a:r>
            <a:r>
              <a:rPr lang="ru-RU" sz="6600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6000" dirty="0"/>
          </a:p>
        </p:txBody>
      </p:sp>
      <p:pic>
        <p:nvPicPr>
          <p:cNvPr id="1026" name="Picture 2" descr="https://adsbadulted.com/wp-content/uploads/2019/12/Excel-2x3-1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496"/>
            <a:ext cx="5540066" cy="369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2614618"/>
          </a:xfrm>
        </p:spPr>
        <p:txBody>
          <a:bodyPr/>
          <a:lstStyle/>
          <a:p>
            <a:pPr marL="0" lvl="0" indent="536575">
              <a:buNone/>
            </a:pPr>
            <a:r>
              <a:rPr lang="ru-RU" dirty="0" smtClean="0"/>
              <a:t>В </a:t>
            </a:r>
            <a:r>
              <a:rPr lang="ru-RU" dirty="0"/>
              <a:t>каждой клетке Робот получает некоторую награду («берёт монету»), и нужно найти такой путь, при котором общая </a:t>
            </a:r>
            <a:r>
              <a:rPr lang="ru-RU" b="1" dirty="0">
                <a:solidFill>
                  <a:schemeClr val="accent2"/>
                </a:solidFill>
              </a:rPr>
              <a:t>награда будет наибольшая</a:t>
            </a:r>
            <a:r>
              <a:rPr lang="ru-RU" dirty="0"/>
              <a:t> (или наименьшая, если это не награда, а штраф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spc="50" dirty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про робота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4357694"/>
          <a:ext cx="3963762" cy="225171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60627"/>
                <a:gridCol w="660627"/>
                <a:gridCol w="660627"/>
                <a:gridCol w="660627"/>
                <a:gridCol w="660627"/>
                <a:gridCol w="660627"/>
              </a:tblGrid>
              <a:tr h="242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/>
                        <a:t>43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99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/>
                        <a:t>79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21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70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56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2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90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38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99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94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34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2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82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98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20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88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92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2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78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32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27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57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/>
                        <a:t>20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2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84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37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70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31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26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85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2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76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32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48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/>
                        <a:t>52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/>
                        <a:t>74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506802"/>
            <a:ext cx="3136908" cy="313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3974"/>
            <a:ext cx="8858280" cy="14176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Динамическое программирование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6643734" cy="4857784"/>
          </a:xfrm>
        </p:spPr>
        <p:txBody>
          <a:bodyPr>
            <a:normAutofit/>
          </a:bodyPr>
          <a:lstStyle/>
          <a:p>
            <a:pPr marL="0" indent="354013">
              <a:buNone/>
            </a:pPr>
            <a:r>
              <a:rPr lang="ru-RU" dirty="0" smtClean="0"/>
              <a:t>Эта </a:t>
            </a:r>
            <a:r>
              <a:rPr lang="ru-RU" dirty="0"/>
              <a:t>задача успешно и быстро решается с помощью </a:t>
            </a:r>
            <a:r>
              <a:rPr lang="ru-RU" b="1" dirty="0">
                <a:solidFill>
                  <a:schemeClr val="accent2"/>
                </a:solidFill>
              </a:rPr>
              <a:t>динамического программирования </a:t>
            </a:r>
            <a:r>
              <a:rPr lang="ru-RU" dirty="0"/>
              <a:t>– метода оптимизации, который предложил американский математик </a:t>
            </a:r>
            <a:r>
              <a:rPr lang="ru-RU" b="1" dirty="0"/>
              <a:t>Ричард Беллман</a:t>
            </a:r>
            <a:r>
              <a:rPr lang="ru-RU" dirty="0"/>
              <a:t>. Он сформулировал </a:t>
            </a:r>
            <a:r>
              <a:rPr lang="ru-RU" b="1" dirty="0" smtClean="0">
                <a:solidFill>
                  <a:schemeClr val="accent2"/>
                </a:solidFill>
              </a:rPr>
              <a:t>принцип </a:t>
            </a:r>
            <a:r>
              <a:rPr lang="ru-RU" b="1" dirty="0">
                <a:solidFill>
                  <a:schemeClr val="accent2"/>
                </a:solidFill>
              </a:rPr>
              <a:t>оптимальности пути</a:t>
            </a:r>
            <a:r>
              <a:rPr lang="ru-RU" dirty="0"/>
              <a:t>: </a:t>
            </a:r>
            <a:r>
              <a:rPr lang="ru-RU" b="1" dirty="0"/>
              <a:t>любая часть оптимального пути оптимальна</a:t>
            </a:r>
            <a:r>
              <a:rPr lang="ru-RU" dirty="0"/>
              <a:t>. </a:t>
            </a:r>
          </a:p>
        </p:txBody>
      </p:sp>
      <p:pic>
        <p:nvPicPr>
          <p:cNvPr id="17410" name="Picture 2" descr="https://www.nae.edu/File.aspx?id=33533&amp;v=eed22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928802"/>
            <a:ext cx="2290637" cy="305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643702" y="5214950"/>
            <a:ext cx="2417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Ричард Беллман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2857520"/>
          </a:xfrm>
        </p:spPr>
        <p:txBody>
          <a:bodyPr>
            <a:normAutofit fontScale="85000" lnSpcReduction="10000"/>
          </a:bodyPr>
          <a:lstStyle/>
          <a:p>
            <a:pPr marL="0" lvl="0" indent="182563">
              <a:buNone/>
            </a:pPr>
            <a:r>
              <a:rPr lang="ru-RU" dirty="0" smtClean="0"/>
              <a:t>Робот </a:t>
            </a:r>
            <a:r>
              <a:rPr lang="ru-RU" dirty="0"/>
              <a:t>идёт по клетчатому полю </a:t>
            </a:r>
            <a:r>
              <a:rPr lang="ru-RU" b="1" dirty="0">
                <a:solidFill>
                  <a:schemeClr val="accent2"/>
                </a:solidFill>
              </a:rPr>
              <a:t>из левого верхнего угла в правый нижний</a:t>
            </a:r>
            <a:r>
              <a:rPr lang="ru-RU" dirty="0"/>
              <a:t>; на каждом шаге он может переместиться на одну клетку вправо или на одну клетку вниз. В каждой клетке лежит заданное количество </a:t>
            </a:r>
            <a:r>
              <a:rPr lang="ru-RU" dirty="0" smtClean="0"/>
              <a:t>монет.</a:t>
            </a:r>
            <a:endParaRPr lang="ru-RU" dirty="0"/>
          </a:p>
          <a:p>
            <a:pPr marL="0" indent="182563">
              <a:buNone/>
            </a:pPr>
            <a:r>
              <a:rPr lang="ru-RU" dirty="0" smtClean="0"/>
              <a:t>Нужно </a:t>
            </a:r>
            <a:r>
              <a:rPr lang="ru-RU" dirty="0"/>
              <a:t>найти такой путь из клетки А1 в клетку С3, пройдя по которому Робот соберёт </a:t>
            </a:r>
            <a:r>
              <a:rPr lang="ru-RU" b="1" dirty="0">
                <a:solidFill>
                  <a:schemeClr val="accent2"/>
                </a:solidFill>
              </a:rPr>
              <a:t>наибольшее количество монет</a:t>
            </a:r>
            <a:r>
              <a:rPr lang="ru-RU" dirty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 применения динамического программирования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08" y="4000504"/>
          <a:ext cx="3429024" cy="258127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64531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4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4000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ru-RU" sz="3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4000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ru-RU" sz="3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4000" dirty="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ru-RU" sz="3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531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40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4000" dirty="0"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  <a:endParaRPr lang="ru-RU" sz="3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4000" dirty="0">
                          <a:latin typeface="+mn-lt"/>
                          <a:ea typeface="Calibri"/>
                          <a:cs typeface="Times New Roman"/>
                        </a:rPr>
                        <a:t>78</a:t>
                      </a:r>
                      <a:endParaRPr lang="ru-RU" sz="3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4000" dirty="0">
                          <a:latin typeface="+mn-lt"/>
                          <a:ea typeface="Calibri"/>
                          <a:cs typeface="Times New Roman"/>
                        </a:rPr>
                        <a:t>58</a:t>
                      </a:r>
                      <a:endParaRPr lang="ru-RU" sz="3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531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40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3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40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3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40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3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4000" dirty="0">
                          <a:latin typeface="+mn-lt"/>
                          <a:ea typeface="Calibri"/>
                          <a:cs typeface="Times New Roman"/>
                        </a:rPr>
                        <a:t>42</a:t>
                      </a:r>
                      <a:endParaRPr lang="ru-RU" sz="3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531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40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4000" dirty="0"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ru-RU" sz="3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4000">
                          <a:latin typeface="+mn-lt"/>
                          <a:ea typeface="Calibri"/>
                          <a:cs typeface="Times New Roman"/>
                        </a:rPr>
                        <a:t>29</a:t>
                      </a:r>
                      <a:endParaRPr lang="ru-RU" sz="3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4000" dirty="0">
                          <a:latin typeface="+mn-lt"/>
                          <a:ea typeface="Calibri"/>
                          <a:cs typeface="Times New Roman"/>
                        </a:rPr>
                        <a:t>87</a:t>
                      </a:r>
                      <a:endParaRPr lang="ru-RU" sz="3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6386" name="Picture 2" descr="https://jooinn.com/images/robot-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18" t="4767" r="24226" b="9290"/>
          <a:stretch>
            <a:fillRect/>
          </a:stretch>
        </p:blipFill>
        <p:spPr bwMode="auto">
          <a:xfrm>
            <a:off x="6143636" y="3929066"/>
            <a:ext cx="221457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6072230" cy="1143008"/>
          </a:xfrm>
        </p:spPr>
        <p:txBody>
          <a:bodyPr>
            <a:normAutofit/>
          </a:bodyPr>
          <a:lstStyle/>
          <a:p>
            <a:pPr marL="0" lvl="0" indent="182563">
              <a:buNone/>
            </a:pPr>
            <a:r>
              <a:rPr lang="ru-RU" dirty="0"/>
              <a:t>в стартовой </a:t>
            </a:r>
            <a:r>
              <a:rPr lang="ru-RU" b="1" dirty="0">
                <a:solidFill>
                  <a:schemeClr val="accent2"/>
                </a:solidFill>
              </a:rPr>
              <a:t>клетке А1 </a:t>
            </a:r>
            <a:r>
              <a:rPr lang="ru-RU" b="1" dirty="0"/>
              <a:t>63 </a:t>
            </a:r>
            <a:r>
              <a:rPr lang="ru-RU" dirty="0"/>
              <a:t>монеты и робот их соберёт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707233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Применение динамического программирования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2857496"/>
            <a:ext cx="6215106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182563">
              <a:spcBef>
                <a:spcPct val="20000"/>
              </a:spcBef>
            </a:pPr>
            <a:r>
              <a:rPr lang="ru-RU" sz="3200" dirty="0"/>
              <a:t>в </a:t>
            </a:r>
            <a:r>
              <a:rPr lang="en-US" sz="3200" b="1" dirty="0">
                <a:solidFill>
                  <a:schemeClr val="accent2"/>
                </a:solidFill>
              </a:rPr>
              <a:t>B</a:t>
            </a:r>
            <a:r>
              <a:rPr lang="ru-RU" sz="3200" b="1" dirty="0">
                <a:solidFill>
                  <a:schemeClr val="accent2"/>
                </a:solidFill>
              </a:rPr>
              <a:t>1</a:t>
            </a:r>
            <a:r>
              <a:rPr lang="ru-RU" sz="3200" dirty="0"/>
              <a:t> робот может попасть только из А1. При этом он в сумме соберет: 63+78=141 монету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572264" y="3143248"/>
          <a:ext cx="2143140" cy="12858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35785"/>
                <a:gridCol w="464347"/>
                <a:gridCol w="642942"/>
                <a:gridCol w="500066"/>
              </a:tblGrid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141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Содержимое 2"/>
          <p:cNvSpPr txBox="1">
            <a:spLocks/>
          </p:cNvSpPr>
          <p:nvPr/>
        </p:nvSpPr>
        <p:spPr>
          <a:xfrm>
            <a:off x="285720" y="4572008"/>
            <a:ext cx="607223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dirty="0"/>
              <a:t>в </a:t>
            </a:r>
            <a:r>
              <a:rPr lang="en-US" sz="3200" b="1" dirty="0">
                <a:solidFill>
                  <a:schemeClr val="accent2"/>
                </a:solidFill>
              </a:rPr>
              <a:t>C</a:t>
            </a:r>
            <a:r>
              <a:rPr lang="ru-RU" sz="3200" b="1" dirty="0">
                <a:solidFill>
                  <a:schemeClr val="accent2"/>
                </a:solidFill>
              </a:rPr>
              <a:t>1 </a:t>
            </a:r>
            <a:r>
              <a:rPr lang="ru-RU" sz="3200" dirty="0"/>
              <a:t>робот может попасть только из </a:t>
            </a:r>
            <a:r>
              <a:rPr lang="en-US" sz="3200" dirty="0"/>
              <a:t>B</a:t>
            </a:r>
            <a:r>
              <a:rPr lang="ru-RU" sz="3200" dirty="0"/>
              <a:t>1. При этом он соберет 141+58=199 монет.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572264" y="4786322"/>
          <a:ext cx="2143140" cy="12858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35785"/>
                <a:gridCol w="464347"/>
                <a:gridCol w="642942"/>
                <a:gridCol w="500066"/>
              </a:tblGrid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141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199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572264" y="1571612"/>
          <a:ext cx="2143140" cy="12858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35785"/>
                <a:gridCol w="464347"/>
                <a:gridCol w="642942"/>
                <a:gridCol w="500066"/>
              </a:tblGrid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214290"/>
          <a:ext cx="1643076" cy="12192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10769"/>
                <a:gridCol w="410769"/>
                <a:gridCol w="410769"/>
                <a:gridCol w="410769"/>
              </a:tblGrid>
              <a:tr h="30361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78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58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61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61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29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87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6072230" cy="1143008"/>
          </a:xfrm>
        </p:spPr>
        <p:txBody>
          <a:bodyPr>
            <a:noAutofit/>
          </a:bodyPr>
          <a:lstStyle/>
          <a:p>
            <a:pPr marL="0" lvl="0" indent="182563">
              <a:buNone/>
            </a:pPr>
            <a:r>
              <a:rPr lang="ru-RU" sz="2400" dirty="0"/>
              <a:t>в </a:t>
            </a:r>
            <a:r>
              <a:rPr lang="en-US" sz="2400" b="1" dirty="0">
                <a:solidFill>
                  <a:schemeClr val="accent2"/>
                </a:solidFill>
              </a:rPr>
              <a:t>A</a:t>
            </a:r>
            <a:r>
              <a:rPr lang="ru-RU" sz="2400" b="1" dirty="0">
                <a:solidFill>
                  <a:schemeClr val="accent2"/>
                </a:solidFill>
              </a:rPr>
              <a:t>2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/>
              <a:t>робот может попасть только из А1. При этом он в сумме соберет: 63+10=73 монеты.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707233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Применение динамического программирования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2857496"/>
            <a:ext cx="6215106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2400" dirty="0"/>
              <a:t>в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B</a:t>
            </a:r>
            <a:r>
              <a:rPr lang="ru-RU" sz="2400" b="1" dirty="0">
                <a:solidFill>
                  <a:schemeClr val="accent2"/>
                </a:solidFill>
              </a:rPr>
              <a:t>2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/>
              <a:t>робот может попасть из </a:t>
            </a:r>
            <a:r>
              <a:rPr lang="en-US" sz="2400" dirty="0"/>
              <a:t>A</a:t>
            </a:r>
            <a:r>
              <a:rPr lang="ru-RU" sz="2400" dirty="0"/>
              <a:t>2 и из </a:t>
            </a:r>
            <a:r>
              <a:rPr lang="en-US" sz="2400" dirty="0"/>
              <a:t>B</a:t>
            </a:r>
            <a:r>
              <a:rPr lang="ru-RU" sz="2400" dirty="0"/>
              <a:t>1. Чтобы собрать больше монет он будет шагать из </a:t>
            </a:r>
            <a:r>
              <a:rPr lang="en-US" sz="2400" dirty="0"/>
              <a:t>B</a:t>
            </a:r>
            <a:r>
              <a:rPr lang="ru-RU" sz="2400" dirty="0"/>
              <a:t>1 и соберет 141+1=142 монеты. (Если бы он шагнул из </a:t>
            </a:r>
            <a:r>
              <a:rPr lang="en-US" sz="2400" dirty="0"/>
              <a:t>A</a:t>
            </a:r>
            <a:r>
              <a:rPr lang="ru-RU" sz="2400" dirty="0"/>
              <a:t>2, то собрал бы меньше: 73+1=74 монеты).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572264" y="3143248"/>
          <a:ext cx="2143140" cy="12858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35785"/>
                <a:gridCol w="464347"/>
                <a:gridCol w="642942"/>
                <a:gridCol w="500066"/>
              </a:tblGrid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141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199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142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Содержимое 2"/>
          <p:cNvSpPr txBox="1">
            <a:spLocks/>
          </p:cNvSpPr>
          <p:nvPr/>
        </p:nvSpPr>
        <p:spPr>
          <a:xfrm>
            <a:off x="285720" y="4786322"/>
            <a:ext cx="6072230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2400" dirty="0"/>
              <a:t>в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C</a:t>
            </a:r>
            <a:r>
              <a:rPr lang="ru-RU" sz="2400" b="1" dirty="0">
                <a:solidFill>
                  <a:schemeClr val="accent2"/>
                </a:solidFill>
              </a:rPr>
              <a:t>2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/>
              <a:t>робот может попасть из </a:t>
            </a:r>
            <a:r>
              <a:rPr lang="en-US" sz="2400" dirty="0"/>
              <a:t>B</a:t>
            </a:r>
            <a:r>
              <a:rPr lang="ru-RU" sz="2400" dirty="0"/>
              <a:t>2 и из </a:t>
            </a:r>
            <a:r>
              <a:rPr lang="en-US" sz="2400" dirty="0"/>
              <a:t>C</a:t>
            </a:r>
            <a:r>
              <a:rPr lang="ru-RU" sz="2400" dirty="0"/>
              <a:t>1. Чтобы собрать больше монет он будет шагать из </a:t>
            </a:r>
            <a:r>
              <a:rPr lang="en-US" sz="2400" dirty="0"/>
              <a:t>C</a:t>
            </a:r>
            <a:r>
              <a:rPr lang="ru-RU" sz="2400" dirty="0"/>
              <a:t>1 и соберет: 199+42=241 монету. (Если бы он шагнул из </a:t>
            </a:r>
            <a:r>
              <a:rPr lang="en-US" sz="2400" dirty="0"/>
              <a:t>B</a:t>
            </a:r>
            <a:r>
              <a:rPr lang="ru-RU" sz="2400" dirty="0"/>
              <a:t>2, то собрал бы меньше: 142+42=184 монеты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572264" y="4786322"/>
          <a:ext cx="2143140" cy="12858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35785"/>
                <a:gridCol w="464347"/>
                <a:gridCol w="642942"/>
                <a:gridCol w="500066"/>
              </a:tblGrid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141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199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142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241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572264" y="1571612"/>
          <a:ext cx="2143140" cy="12858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35785"/>
                <a:gridCol w="464347"/>
                <a:gridCol w="642942"/>
                <a:gridCol w="500066"/>
              </a:tblGrid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141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199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214290"/>
          <a:ext cx="1643076" cy="12192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10769"/>
                <a:gridCol w="410769"/>
                <a:gridCol w="410769"/>
                <a:gridCol w="410769"/>
              </a:tblGrid>
              <a:tr h="30361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78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58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61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61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29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87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6072230" cy="114300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dirty="0"/>
              <a:t>в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A</a:t>
            </a:r>
            <a:r>
              <a:rPr lang="ru-RU" sz="2400" b="1" dirty="0">
                <a:solidFill>
                  <a:schemeClr val="accent2"/>
                </a:solidFill>
              </a:rPr>
              <a:t>3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/>
              <a:t>робот может попасть только из </a:t>
            </a:r>
            <a:r>
              <a:rPr lang="en-US" sz="2400" dirty="0"/>
              <a:t>A</a:t>
            </a:r>
            <a:r>
              <a:rPr lang="ru-RU" sz="2400" dirty="0"/>
              <a:t>2. При этом он соберет 73+25=98 монет.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707233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Применение динамического программирования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2786058"/>
            <a:ext cx="6215106" cy="1928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2400" dirty="0"/>
              <a:t>в </a:t>
            </a:r>
            <a:r>
              <a:rPr lang="en-US" sz="2400" b="1" dirty="0">
                <a:solidFill>
                  <a:schemeClr val="accent2"/>
                </a:solidFill>
              </a:rPr>
              <a:t>B</a:t>
            </a:r>
            <a:r>
              <a:rPr lang="ru-RU" sz="2400" b="1" dirty="0">
                <a:solidFill>
                  <a:schemeClr val="accent2"/>
                </a:solidFill>
              </a:rPr>
              <a:t>3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/>
              <a:t>робот может попасть из </a:t>
            </a:r>
            <a:r>
              <a:rPr lang="en-US" sz="2400" dirty="0"/>
              <a:t>A</a:t>
            </a:r>
            <a:r>
              <a:rPr lang="ru-RU" sz="2400" dirty="0"/>
              <a:t>3 и из </a:t>
            </a:r>
            <a:r>
              <a:rPr lang="en-US" sz="2400" dirty="0"/>
              <a:t>B</a:t>
            </a:r>
            <a:r>
              <a:rPr lang="ru-RU" sz="2400" dirty="0"/>
              <a:t>2. Чтобы собрать больше монет он будет шагать из </a:t>
            </a:r>
            <a:r>
              <a:rPr lang="en-US" sz="2400" dirty="0"/>
              <a:t>B</a:t>
            </a:r>
            <a:r>
              <a:rPr lang="ru-RU" sz="2400" dirty="0"/>
              <a:t>2 и соберет: 142+29=171 монету. (Если бы он шагнул из </a:t>
            </a:r>
            <a:r>
              <a:rPr lang="en-US" sz="2400" dirty="0"/>
              <a:t>A</a:t>
            </a:r>
            <a:r>
              <a:rPr lang="ru-RU" sz="2400" dirty="0"/>
              <a:t>3, то собрал бы меньше: 98+29=127 монет).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572264" y="3143248"/>
          <a:ext cx="2143140" cy="12858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35785"/>
                <a:gridCol w="464347"/>
                <a:gridCol w="642942"/>
                <a:gridCol w="500066"/>
              </a:tblGrid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141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199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142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241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98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171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Содержимое 2"/>
          <p:cNvSpPr txBox="1">
            <a:spLocks/>
          </p:cNvSpPr>
          <p:nvPr/>
        </p:nvSpPr>
        <p:spPr>
          <a:xfrm>
            <a:off x="285720" y="4786322"/>
            <a:ext cx="6072230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2400" dirty="0"/>
              <a:t>в </a:t>
            </a:r>
            <a:r>
              <a:rPr lang="en-US" sz="2400" b="1" dirty="0">
                <a:solidFill>
                  <a:schemeClr val="accent2"/>
                </a:solidFill>
              </a:rPr>
              <a:t>C</a:t>
            </a:r>
            <a:r>
              <a:rPr lang="ru-RU" sz="2400" b="1" dirty="0">
                <a:solidFill>
                  <a:schemeClr val="accent2"/>
                </a:solidFill>
              </a:rPr>
              <a:t>3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/>
              <a:t>робот может попасть из </a:t>
            </a:r>
            <a:r>
              <a:rPr lang="en-US" sz="2400" dirty="0"/>
              <a:t>B</a:t>
            </a:r>
            <a:r>
              <a:rPr lang="ru-RU" sz="2400" dirty="0"/>
              <a:t>3 и из </a:t>
            </a:r>
            <a:r>
              <a:rPr lang="en-US" sz="2400" dirty="0"/>
              <a:t>C</a:t>
            </a:r>
            <a:r>
              <a:rPr lang="ru-RU" sz="2400" dirty="0"/>
              <a:t>2. Чтобы собрать больше монет он будет шагать из </a:t>
            </a:r>
            <a:r>
              <a:rPr lang="en-US" sz="2400" dirty="0"/>
              <a:t>C</a:t>
            </a:r>
            <a:r>
              <a:rPr lang="ru-RU" sz="2400" dirty="0"/>
              <a:t>2 и соберет: 241+87=</a:t>
            </a:r>
            <a:r>
              <a:rPr lang="ru-RU" sz="2400" b="1" dirty="0"/>
              <a:t>328 монет</a:t>
            </a:r>
            <a:r>
              <a:rPr lang="ru-RU" sz="2400" dirty="0"/>
              <a:t>. (Если бы он шагнул из </a:t>
            </a:r>
            <a:r>
              <a:rPr lang="en-US" sz="2400" dirty="0"/>
              <a:t>B</a:t>
            </a:r>
            <a:r>
              <a:rPr lang="ru-RU" sz="2400" dirty="0"/>
              <a:t>3, то собрал бы меньше: 171+87=258 монет).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572264" y="4786322"/>
          <a:ext cx="2143140" cy="12858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35785"/>
                <a:gridCol w="464347"/>
                <a:gridCol w="642942"/>
                <a:gridCol w="500066"/>
              </a:tblGrid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141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199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142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241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98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171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328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572264" y="1571612"/>
          <a:ext cx="2143140" cy="12858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35785"/>
                <a:gridCol w="464347"/>
                <a:gridCol w="642942"/>
                <a:gridCol w="500066"/>
              </a:tblGrid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141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199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142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241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98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214290"/>
          <a:ext cx="1643076" cy="12192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10769"/>
                <a:gridCol w="410769"/>
                <a:gridCol w="410769"/>
                <a:gridCol w="410769"/>
              </a:tblGrid>
              <a:tr h="30361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78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58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61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61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29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87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858280" cy="5286412"/>
          </a:xfrm>
        </p:spPr>
        <p:txBody>
          <a:bodyPr>
            <a:noAutofit/>
          </a:bodyPr>
          <a:lstStyle/>
          <a:p>
            <a:pPr marL="0" indent="354013">
              <a:buNone/>
            </a:pPr>
            <a:r>
              <a:rPr lang="ru-RU" sz="2400" dirty="0"/>
              <a:t>Квадрат разлинован на </a:t>
            </a:r>
            <a:r>
              <a:rPr lang="ru-RU" sz="2400" i="1" dirty="0"/>
              <a:t>N</a:t>
            </a:r>
            <a:r>
              <a:rPr lang="ru-RU" sz="2400" dirty="0"/>
              <a:t>×</a:t>
            </a:r>
            <a:r>
              <a:rPr lang="ru-RU" sz="2400" i="1" dirty="0"/>
              <a:t>N </a:t>
            </a:r>
            <a:r>
              <a:rPr lang="ru-RU" sz="2400" dirty="0"/>
              <a:t>клеток (1 &lt; </a:t>
            </a:r>
            <a:r>
              <a:rPr lang="ru-RU" sz="2400" i="1" dirty="0"/>
              <a:t>N </a:t>
            </a:r>
            <a:r>
              <a:rPr lang="ru-RU" sz="2400" dirty="0"/>
              <a:t>&lt; 17). </a:t>
            </a:r>
            <a:endParaRPr lang="ru-RU" sz="2400" dirty="0" smtClean="0"/>
          </a:p>
          <a:p>
            <a:pPr marL="0" indent="354013">
              <a:buNone/>
            </a:pPr>
            <a:r>
              <a:rPr lang="ru-RU" sz="2400" dirty="0" smtClean="0"/>
              <a:t>Исполнитель </a:t>
            </a:r>
            <a:r>
              <a:rPr lang="ru-RU" sz="2400" dirty="0"/>
              <a:t>Робот может перемещаться по клеткам, выполняя за одно перемещение одну из двух команд: вправо или вниз. По команде вправо Робот перемещается в соседнюю правую клетку, по команде вниз – в соседнюю нижнюю. </a:t>
            </a:r>
            <a:endParaRPr lang="ru-RU" sz="2400" dirty="0" smtClean="0"/>
          </a:p>
          <a:p>
            <a:pPr marL="0" indent="354013"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попытке выхода за границу квадрата Робот разрушается. Перед каждым запуском Робота в каждой клетке квадрата лежит монета достоинством от 1 до 100. Посетив клетку, Робот забирает монету с собой; это также относится к начальной и конечной клетке маршрута Робота. </a:t>
            </a:r>
            <a:endParaRPr lang="ru-RU" sz="2400" dirty="0" smtClean="0"/>
          </a:p>
          <a:p>
            <a:pPr marL="0" indent="354013">
              <a:buNone/>
            </a:pPr>
            <a:r>
              <a:rPr lang="ru-RU" sz="2400" dirty="0" smtClean="0"/>
              <a:t>Определите</a:t>
            </a:r>
            <a:r>
              <a:rPr lang="ru-RU" sz="2400" b="1" dirty="0" smtClean="0"/>
              <a:t> </a:t>
            </a:r>
            <a:r>
              <a:rPr lang="ru-RU" sz="2400" b="1" dirty="0"/>
              <a:t>максимальную и минимальную </a:t>
            </a:r>
            <a:r>
              <a:rPr lang="ru-RU" sz="2400" dirty="0"/>
              <a:t>денежную сумму, которую может собрать Робот, пройдя из </a:t>
            </a:r>
            <a:r>
              <a:rPr lang="ru-RU" sz="2400" b="1" dirty="0"/>
              <a:t>левой верхней клетки в правую нижнюю</a:t>
            </a:r>
            <a:r>
              <a:rPr lang="ru-RU" sz="2400" dirty="0"/>
              <a:t>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06" y="71414"/>
            <a:ext cx="778674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1 из ЕГЭ (</a:t>
            </a: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емо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2021)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https://cdna.artstation.com/p/assets/images/images/008/819/986/large/marek-varcholak-robot.jpg?15155115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35" t="2461" r="10997"/>
          <a:stretch>
            <a:fillRect/>
          </a:stretch>
        </p:blipFill>
        <p:spPr bwMode="auto">
          <a:xfrm>
            <a:off x="7752583" y="42056"/>
            <a:ext cx="1391449" cy="1784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4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0BA2E5"/>
      </a:accent1>
      <a:accent2>
        <a:srgbClr val="0070C0"/>
      </a:accent2>
      <a:accent3>
        <a:srgbClr val="479249"/>
      </a:accent3>
      <a:accent4>
        <a:srgbClr val="6BB76D"/>
      </a:accent4>
      <a:accent5>
        <a:srgbClr val="E88651"/>
      </a:accent5>
      <a:accent6>
        <a:srgbClr val="C64847"/>
      </a:accent6>
      <a:hlink>
        <a:srgbClr val="D8243D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1677</Words>
  <Application>Microsoft Office PowerPoint</Application>
  <PresentationFormat>Экран (4:3)</PresentationFormat>
  <Paragraphs>277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Использование табличных процессоров для решения задач</vt:lpstr>
      <vt:lpstr>Задачи про робота</vt:lpstr>
      <vt:lpstr>Задачи про робота</vt:lpstr>
      <vt:lpstr>Динамическое программирование </vt:lpstr>
      <vt:lpstr>Пример применения динамического программирования</vt:lpstr>
      <vt:lpstr>Применение динамического программирования</vt:lpstr>
      <vt:lpstr>Применение динамического программирования</vt:lpstr>
      <vt:lpstr>Применение динамического программирования</vt:lpstr>
      <vt:lpstr>Задача 1 из ЕГЭ (Демо 2021)</vt:lpstr>
      <vt:lpstr>Решение задачи 1:</vt:lpstr>
      <vt:lpstr>Решение задачи 1:</vt:lpstr>
      <vt:lpstr>Решение задачи 1:</vt:lpstr>
      <vt:lpstr>Решение задачи 1:</vt:lpstr>
      <vt:lpstr>Решение задачи 1:</vt:lpstr>
      <vt:lpstr>Задача 2 из ЕГЭ (Демо 2022)</vt:lpstr>
      <vt:lpstr>Решение задачи 2:</vt:lpstr>
      <vt:lpstr>Решение задачи 2:</vt:lpstr>
      <vt:lpstr>Решение задачи 2:</vt:lpstr>
      <vt:lpstr>Решение задачи 2:</vt:lpstr>
      <vt:lpstr>Решение задачи 2:</vt:lpstr>
      <vt:lpstr>Решение задачи 2:</vt:lpstr>
      <vt:lpstr>Задача 3 </vt:lpstr>
      <vt:lpstr>Решение задачи 3:</vt:lpstr>
      <vt:lpstr>Решение задачи 3:</vt:lpstr>
      <vt:lpstr>Решение задачи 3:</vt:lpstr>
      <vt:lpstr>Решение задачи 3:</vt:lpstr>
      <vt:lpstr>Решение задачи 3: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. я</dc:creator>
  <cp:lastModifiedBy>. я</cp:lastModifiedBy>
  <cp:revision>94</cp:revision>
  <dcterms:created xsi:type="dcterms:W3CDTF">2022-04-27T15:30:02Z</dcterms:created>
  <dcterms:modified xsi:type="dcterms:W3CDTF">2022-04-29T12:02:57Z</dcterms:modified>
</cp:coreProperties>
</file>