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4" r:id="rId6"/>
    <p:sldId id="265" r:id="rId7"/>
    <p:sldId id="270" r:id="rId8"/>
    <p:sldId id="274" r:id="rId9"/>
    <p:sldId id="275" r:id="rId10"/>
    <p:sldId id="276" r:id="rId11"/>
    <p:sldId id="282" r:id="rId12"/>
    <p:sldId id="280" r:id="rId13"/>
    <p:sldId id="284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529-CB4A-4240-B1D6-68D7E812D49D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11793-4844-4D22-8EF1-D8E67CBADD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529-CB4A-4240-B1D6-68D7E812D49D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11793-4844-4D22-8EF1-D8E67CBADD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529-CB4A-4240-B1D6-68D7E812D49D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11793-4844-4D22-8EF1-D8E67CBADD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Решение  вычислительных задач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класс, Паскаль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8-2019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17BFE-75E8-4F5A-A943-477E45BA8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Решение  вычислительных задач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класс, Паскаль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8-2019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17BFE-75E8-4F5A-A943-477E45BA8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Решение  вычислительных задач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класс, Паскаль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8-2019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17BFE-75E8-4F5A-A943-477E45BA8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Решение  вычислительных задач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класс, Паскаль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8-2019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17BFE-75E8-4F5A-A943-477E45BA8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Решение  вычислительных задач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класс, Паскаль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8-2019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17BFE-75E8-4F5A-A943-477E45BA8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Решение  вычислительных задач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класс, Паскаль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8-2019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17BFE-75E8-4F5A-A943-477E45BA8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Решение  вычислительных задач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класс, Паскаль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8-2019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17BFE-75E8-4F5A-A943-477E45BA8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Решение  вычислительных задач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класс, Паскаль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8-2019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17BFE-75E8-4F5A-A943-477E45BA8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529-CB4A-4240-B1D6-68D7E812D49D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11793-4844-4D22-8EF1-D8E67CBADD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Решение  вычислительных задач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класс, Паскаль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8-2019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17BFE-75E8-4F5A-A943-477E45BA8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Решение  вычислительных задач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класс, Паскаль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8-2019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17BFE-75E8-4F5A-A943-477E45BA8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Решение  вычислительных задач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класс, Паскаль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8-2019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17BFE-75E8-4F5A-A943-477E45BA8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Решение  вычислительных задач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класс, Паскаль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8-2019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17BFE-75E8-4F5A-A943-477E45BA8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529-CB4A-4240-B1D6-68D7E812D49D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11793-4844-4D22-8EF1-D8E67CBADD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529-CB4A-4240-B1D6-68D7E812D49D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11793-4844-4D22-8EF1-D8E67CBADD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529-CB4A-4240-B1D6-68D7E812D49D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11793-4844-4D22-8EF1-D8E67CBADD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529-CB4A-4240-B1D6-68D7E812D49D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11793-4844-4D22-8EF1-D8E67CBADD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529-CB4A-4240-B1D6-68D7E812D49D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11793-4844-4D22-8EF1-D8E67CBADD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529-CB4A-4240-B1D6-68D7E812D49D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11793-4844-4D22-8EF1-D8E67CBADD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529-CB4A-4240-B1D6-68D7E812D49D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11793-4844-4D22-8EF1-D8E67CBADD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03529-CB4A-4240-B1D6-68D7E812D49D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11793-4844-4D22-8EF1-D8E67CBADD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0709" y="622557"/>
            <a:ext cx="8653462" cy="1487487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6000" b="1" spc="50" dirty="0" smtClean="0">
                <a:ln w="11430"/>
                <a:gradFill flip="none" rotWithShape="1">
                  <a:gsLst>
                    <a:gs pos="0">
                      <a:schemeClr val="accent1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1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Статистические расчёты</a:t>
            </a:r>
          </a:p>
        </p:txBody>
      </p:sp>
      <p:pic>
        <p:nvPicPr>
          <p:cNvPr id="57346" name="Picture 2" descr="https://pgvv.zdrav36.ru/images/uploads/16179646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071678"/>
            <a:ext cx="6337726" cy="41757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 flip="none" rotWithShape="1">
                  <a:gsLst>
                    <a:gs pos="0">
                      <a:schemeClr val="accent1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1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Пример задачи 4</a:t>
            </a:r>
            <a:endParaRPr lang="ru-RU" sz="6000" b="1" spc="50" dirty="0">
              <a:ln w="11430"/>
              <a:gradFill flip="none" rotWithShape="1">
                <a:gsLst>
                  <a:gs pos="0">
                    <a:schemeClr val="accent1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1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75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929718" cy="1714512"/>
          </a:xfrm>
        </p:spPr>
        <p:txBody>
          <a:bodyPr>
            <a:normAutofit fontScale="70000" lnSpcReduction="20000"/>
          </a:bodyPr>
          <a:lstStyle/>
          <a:p>
            <a:pPr marL="0" indent="354013">
              <a:buNone/>
            </a:pPr>
            <a:r>
              <a:rPr lang="ru-RU" b="1" dirty="0" smtClean="0"/>
              <a:t>В каждой строке электронной таблицы записаны четыре натуральных числа. Определите, сколько в таблице таких четвёрок, из которых можно выбрать три числа, которые не могут быть сторонами никакого треугольника, в том числе вырожденного (вырожденным называется треугольник, у которого сумма длин двух сторон равна длине третьей стороны).</a:t>
            </a:r>
            <a:endParaRPr lang="ru-RU" b="1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42844" y="3286124"/>
            <a:ext cx="9001156" cy="3429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354013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Решение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r>
              <a:rPr lang="ru-RU" sz="2000" dirty="0" smtClean="0"/>
              <a:t>Чтобы выполнялось неравенство треугольника, нужно, чтобы максимальная сторона была меньше, чем сумма других сторон. ​Можно заметить, что если самая большая сторона больше суммы двух самых маленьких, то точно не подобрать никаких треугольников. Найдем в столбце Е максимальное из четырех чисел </a:t>
            </a:r>
            <a:r>
              <a:rPr lang="ru-RU" sz="2000" b="1" dirty="0" smtClean="0"/>
              <a:t>(=МАКС(A2:D2))</a:t>
            </a:r>
            <a:r>
              <a:rPr lang="ru-RU" sz="2000" dirty="0" smtClean="0"/>
              <a:t> и растянем на весь столбец. В столбце </a:t>
            </a:r>
            <a:r>
              <a:rPr lang="en-US" sz="2000" dirty="0" smtClean="0"/>
              <a:t>F </a:t>
            </a:r>
            <a:r>
              <a:rPr lang="ru-RU" sz="2000" dirty="0" smtClean="0"/>
              <a:t>найдем самое маленькое из чисел </a:t>
            </a:r>
            <a:r>
              <a:rPr lang="ru-RU" sz="2000" b="1" dirty="0" smtClean="0"/>
              <a:t>(</a:t>
            </a:r>
            <a:r>
              <a:rPr lang="ru-RU" sz="2000" b="1" dirty="0" err="1" smtClean="0"/>
              <a:t>=Мин</a:t>
            </a:r>
            <a:r>
              <a:rPr lang="ru-RU" sz="2000" b="1" dirty="0" smtClean="0"/>
              <a:t>(A2:D2))</a:t>
            </a:r>
            <a:r>
              <a:rPr lang="ru-RU" sz="2000" dirty="0" smtClean="0"/>
              <a:t> и растянем на весь столбец. В столбце </a:t>
            </a:r>
            <a:r>
              <a:rPr lang="en-US" sz="2000" dirty="0" smtClean="0"/>
              <a:t>G </a:t>
            </a:r>
            <a:r>
              <a:rPr lang="ru-RU" sz="2000" dirty="0" smtClean="0"/>
              <a:t>найдем второе наименьшее из чисел </a:t>
            </a:r>
            <a:r>
              <a:rPr lang="ru-RU" sz="2000" b="1" dirty="0" smtClean="0"/>
              <a:t>(=НАИМЕНЬШИЙ(A2:D2;2))</a:t>
            </a:r>
            <a:r>
              <a:rPr lang="ru-RU" sz="2000" dirty="0" smtClean="0"/>
              <a:t> и растянем на весь столбец. В столбце </a:t>
            </a:r>
            <a:r>
              <a:rPr lang="en-US" sz="2000" dirty="0" smtClean="0"/>
              <a:t>H </a:t>
            </a:r>
            <a:r>
              <a:rPr lang="ru-RU" sz="2000" dirty="0" smtClean="0"/>
              <a:t>запишем формулу </a:t>
            </a:r>
            <a:r>
              <a:rPr lang="ru-RU" sz="2000" b="1" dirty="0" smtClean="0"/>
              <a:t>=ЕСЛИ(E2&gt;(F2+G2);1;0)</a:t>
            </a:r>
            <a:r>
              <a:rPr lang="ru-RU" sz="2000" dirty="0" smtClean="0"/>
              <a:t> и растянем на весь столбец. в ячейке </a:t>
            </a:r>
            <a:r>
              <a:rPr lang="en-US" sz="2000" dirty="0" smtClean="0"/>
              <a:t>I</a:t>
            </a:r>
            <a:r>
              <a:rPr lang="ru-RU" sz="2000" dirty="0" smtClean="0"/>
              <a:t>2 запишем </a:t>
            </a:r>
            <a:r>
              <a:rPr lang="ru-RU" sz="2000" b="1" dirty="0" smtClean="0"/>
              <a:t>=СУММ(H1:H5001</a:t>
            </a:r>
            <a:r>
              <a:rPr lang="ru-RU" sz="2000" b="1" dirty="0" smtClean="0"/>
              <a:t>).</a:t>
            </a:r>
          </a:p>
          <a:p>
            <a:r>
              <a:rPr lang="ru-RU" sz="2000" dirty="0" smtClean="0"/>
              <a:t> </a:t>
            </a:r>
            <a:r>
              <a:rPr lang="ru-RU" sz="2000" dirty="0" smtClean="0"/>
              <a:t> </a:t>
            </a:r>
            <a:r>
              <a:rPr lang="ru-RU" sz="2000" b="1" dirty="0" smtClean="0">
                <a:solidFill>
                  <a:schemeClr val="accent2"/>
                </a:solidFill>
              </a:rPr>
              <a:t>Ответ: </a:t>
            </a:r>
            <a:r>
              <a:rPr lang="en-US" sz="2000" b="1" dirty="0" smtClean="0">
                <a:solidFill>
                  <a:schemeClr val="accent2"/>
                </a:solidFill>
              </a:rPr>
              <a:t>1079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 b="25138"/>
          <a:stretch>
            <a:fillRect/>
          </a:stretch>
        </p:blipFill>
        <p:spPr bwMode="auto">
          <a:xfrm>
            <a:off x="4143372" y="2428868"/>
            <a:ext cx="3214710" cy="137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Задания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472518" cy="5429288"/>
          </a:xfrm>
        </p:spPr>
        <p:txBody>
          <a:bodyPr>
            <a:normAutofit fontScale="85000" lnSpcReduction="20000"/>
          </a:bodyPr>
          <a:lstStyle/>
          <a:p>
            <a:pPr marL="0" indent="354013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1. </a:t>
            </a:r>
            <a:r>
              <a:rPr lang="ru-RU" dirty="0" smtClean="0"/>
              <a:t>В электронной таблице значение формулы =СУММ(B1:B2) равно 5. Чему равно значение ячейки ВЗ, если значение формулы =СРЗНАЧ(B1:B3) равно 3?</a:t>
            </a:r>
          </a:p>
          <a:p>
            <a:pPr marL="0" indent="354013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Ответ: 4.</a:t>
            </a:r>
          </a:p>
          <a:p>
            <a:pPr marL="0" indent="354013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2. </a:t>
            </a:r>
            <a:r>
              <a:rPr lang="ru-RU" dirty="0" smtClean="0"/>
              <a:t>В электронной таблице значение формулы =СРЗНАЧ (A6:C6) равно (-2). Чему равно значение формулы =СУММ (A6:D6), если значение ячейки D6 равно 6?</a:t>
            </a:r>
          </a:p>
          <a:p>
            <a:pPr marL="0" indent="354013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Ответ: 0</a:t>
            </a:r>
          </a:p>
          <a:p>
            <a:pPr marL="0" indent="354013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3. </a:t>
            </a:r>
            <a:r>
              <a:rPr lang="ru-RU" dirty="0" smtClean="0"/>
              <a:t>В электронной таблице значение формулы =СРЗНАЧ (C2:D5) равно 4. Чему равно значение формулы =СУММ (C5:D5), если значение формулы =СРЗНАЧ (C2:D4) равно 6?</a:t>
            </a:r>
          </a:p>
          <a:p>
            <a:pPr marL="0" indent="354013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Ответ: -4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Задания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472518" cy="5429288"/>
          </a:xfrm>
        </p:spPr>
        <p:txBody>
          <a:bodyPr>
            <a:normAutofit/>
          </a:bodyPr>
          <a:lstStyle/>
          <a:p>
            <a:pPr marL="0" indent="354013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4. </a:t>
            </a:r>
            <a:r>
              <a:rPr lang="ru-RU" dirty="0" smtClean="0"/>
              <a:t>Как изменится значение ячейки СЗ, если после ввода формул переместить содержимое ячейки В2 в ВЗ?</a:t>
            </a:r>
          </a:p>
          <a:p>
            <a:pPr marL="0" indent="354013">
              <a:buNone/>
            </a:pPr>
            <a:endParaRPr lang="ru-RU" b="1" dirty="0" smtClean="0">
              <a:solidFill>
                <a:schemeClr val="accent2"/>
              </a:solidFill>
            </a:endParaRPr>
          </a:p>
          <a:p>
            <a:pPr marL="0" indent="354013">
              <a:buNone/>
            </a:pPr>
            <a:endParaRPr lang="ru-RU" b="1" dirty="0" smtClean="0">
              <a:solidFill>
                <a:schemeClr val="accent2"/>
              </a:solidFill>
            </a:endParaRPr>
          </a:p>
          <a:p>
            <a:pPr marL="0" indent="354013">
              <a:buNone/>
            </a:pPr>
            <a:endParaRPr lang="ru-RU" b="1" dirty="0" smtClean="0">
              <a:solidFill>
                <a:schemeClr val="accent2"/>
              </a:solidFill>
            </a:endParaRPr>
          </a:p>
          <a:p>
            <a:pPr marL="0" indent="354013">
              <a:buNone/>
            </a:pPr>
            <a:endParaRPr lang="ru-RU" b="1" dirty="0" smtClean="0">
              <a:solidFill>
                <a:schemeClr val="accent2"/>
              </a:solidFill>
            </a:endParaRPr>
          </a:p>
          <a:p>
            <a:pPr marL="0" indent="354013">
              <a:buNone/>
            </a:pPr>
            <a:endParaRPr lang="ru-RU" b="1" dirty="0" smtClean="0">
              <a:solidFill>
                <a:schemeClr val="accent2"/>
              </a:solidFill>
            </a:endParaRPr>
          </a:p>
          <a:p>
            <a:pPr marL="0" indent="354013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Ответ: уменьшится на 1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1538" y="2786058"/>
          <a:ext cx="7429552" cy="28041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58630"/>
                <a:gridCol w="1020259"/>
                <a:gridCol w="1098740"/>
                <a:gridCol w="455192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ru-RU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ru-RU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C</a:t>
                      </a:r>
                      <a:endParaRPr lang="ru-RU" sz="40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1</a:t>
                      </a:r>
                      <a:endParaRPr lang="ru-RU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ru-RU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</a:t>
                      </a:r>
                      <a:endParaRPr lang="ru-RU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2</a:t>
                      </a:r>
                      <a:endParaRPr lang="ru-RU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</a:t>
                      </a:r>
                      <a:endParaRPr lang="ru-RU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6</a:t>
                      </a:r>
                      <a:endParaRPr lang="ru-RU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 smtClean="0"/>
                        <a:t>=</a:t>
                      </a:r>
                      <a:r>
                        <a:rPr lang="ru-RU" sz="4000" dirty="0" smtClean="0"/>
                        <a:t>СЧЁТ(</a:t>
                      </a:r>
                      <a:r>
                        <a:rPr lang="en-US" sz="4000" dirty="0" smtClean="0"/>
                        <a:t>A1:B2)</a:t>
                      </a:r>
                      <a:endParaRPr lang="ru-RU" sz="40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3</a:t>
                      </a:r>
                      <a:endParaRPr lang="ru-RU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4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 smtClean="0"/>
                        <a:t>= </a:t>
                      </a:r>
                      <a:r>
                        <a:rPr lang="ru-RU" sz="4000" dirty="0" smtClean="0"/>
                        <a:t>СРЗНАЧ</a:t>
                      </a:r>
                      <a:r>
                        <a:rPr lang="en-US" sz="4000" dirty="0" smtClean="0"/>
                        <a:t>(A2:C2)</a:t>
                      </a:r>
                      <a:endParaRPr lang="ru-RU" sz="4000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Задания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472518" cy="5429288"/>
          </a:xfrm>
        </p:spPr>
        <p:txBody>
          <a:bodyPr>
            <a:normAutofit fontScale="92500" lnSpcReduction="10000"/>
          </a:bodyPr>
          <a:lstStyle/>
          <a:p>
            <a:pPr marL="0" indent="354013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5. </a:t>
            </a:r>
            <a:r>
              <a:rPr lang="ru-RU" dirty="0" smtClean="0"/>
              <a:t>При покупке на сумму более 1000 рублей в магазине владельцам дисконтных карт предоставляется скидка 5%.</a:t>
            </a:r>
          </a:p>
          <a:p>
            <a:pPr marL="0" indent="354013">
              <a:buNone/>
            </a:pPr>
            <a:endParaRPr lang="ru-RU" dirty="0" smtClean="0"/>
          </a:p>
          <a:p>
            <a:pPr marL="0" indent="354013">
              <a:buNone/>
            </a:pPr>
            <a:endParaRPr lang="ru-RU" b="1" dirty="0" smtClean="0">
              <a:solidFill>
                <a:schemeClr val="accent2"/>
              </a:solidFill>
            </a:endParaRPr>
          </a:p>
          <a:p>
            <a:pPr marL="0" indent="354013">
              <a:buNone/>
            </a:pPr>
            <a:endParaRPr lang="ru-RU" b="1" dirty="0" smtClean="0">
              <a:solidFill>
                <a:schemeClr val="accent2"/>
              </a:solidFill>
            </a:endParaRPr>
          </a:p>
          <a:p>
            <a:pPr marL="0" indent="354013">
              <a:buNone/>
            </a:pPr>
            <a:endParaRPr lang="ru-RU" b="1" dirty="0" smtClean="0">
              <a:solidFill>
                <a:schemeClr val="accent2"/>
              </a:solidFill>
            </a:endParaRPr>
          </a:p>
          <a:p>
            <a:pPr marL="0" indent="354013">
              <a:buNone/>
            </a:pPr>
            <a:endParaRPr lang="ru-RU" b="1" dirty="0" smtClean="0">
              <a:solidFill>
                <a:schemeClr val="accent2"/>
              </a:solidFill>
            </a:endParaRPr>
          </a:p>
          <a:p>
            <a:pPr marL="0" indent="354013">
              <a:buNone/>
            </a:pPr>
            <a:r>
              <a:rPr lang="ru-RU" dirty="0" smtClean="0"/>
              <a:t>Какую формулу нужно записать в ячейку D2?</a:t>
            </a:r>
          </a:p>
          <a:p>
            <a:pPr marL="0" indent="354013">
              <a:buNone/>
            </a:pPr>
            <a:endParaRPr lang="ru-RU" b="1" dirty="0" smtClean="0">
              <a:solidFill>
                <a:schemeClr val="accent2"/>
              </a:solidFill>
            </a:endParaRPr>
          </a:p>
          <a:p>
            <a:pPr marL="0" indent="354013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Ответ:</a:t>
            </a:r>
          </a:p>
          <a:p>
            <a:endParaRPr lang="ru-RU" dirty="0"/>
          </a:p>
        </p:txBody>
      </p:sp>
      <p:pic>
        <p:nvPicPr>
          <p:cNvPr id="6" name="Рисунок 5" descr="https://xn----7sbbfb7a7aej.xn--p1ai/informatika_10_136_pol/ur_119/ur_30_11.jpg"/>
          <p:cNvPicPr/>
          <p:nvPr/>
        </p:nvPicPr>
        <p:blipFill>
          <a:blip r:embed="rId2">
            <a:lum bright="-10000" contrast="30000"/>
          </a:blip>
          <a:srcRect/>
          <a:stretch>
            <a:fillRect/>
          </a:stretch>
        </p:blipFill>
        <p:spPr bwMode="auto">
          <a:xfrm>
            <a:off x="714348" y="2571744"/>
            <a:ext cx="800102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3"/>
          <a:srcRect l="9336" t="83668" r="8758" b="10043"/>
          <a:stretch>
            <a:fillRect/>
          </a:stretch>
        </p:blipFill>
        <p:spPr bwMode="auto">
          <a:xfrm>
            <a:off x="2071670" y="5929330"/>
            <a:ext cx="542928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68350" y="2000240"/>
            <a:ext cx="7804178" cy="1831975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Заголовок 4"/>
          <p:cNvSpPr>
            <a:spLocks noGrp="1"/>
          </p:cNvSpPr>
          <p:nvPr>
            <p:ph type="title" idx="4294967295"/>
          </p:nvPr>
        </p:nvSpPr>
        <p:spPr>
          <a:xfrm>
            <a:off x="285752" y="71414"/>
            <a:ext cx="8786842" cy="630261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такое статистика?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6400" y="833438"/>
            <a:ext cx="8343900" cy="83185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55600" indent="-355600">
              <a:defRPr/>
            </a:pPr>
            <a:r>
              <a:rPr lang="ru-RU" sz="2400" b="1" dirty="0"/>
              <a:t>Статистика</a:t>
            </a:r>
            <a:r>
              <a:rPr lang="ru-RU" sz="2400" dirty="0"/>
              <a:t> – это наука, которая изучает методы обработки и анализа больших массивов данных.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76238" y="1819275"/>
            <a:ext cx="1859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Ряд данных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3277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93537" name="Object 1"/>
          <p:cNvGraphicFramePr>
            <a:graphicFrameLocks noChangeAspect="1"/>
          </p:cNvGraphicFramePr>
          <p:nvPr/>
        </p:nvGraphicFramePr>
        <p:xfrm>
          <a:off x="2667000" y="1663700"/>
          <a:ext cx="2301875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Формула" r:id="rId3" imgW="711200" imgH="228600" progId="Equation.3">
                  <p:embed/>
                </p:oleObj>
              </mc:Choice>
              <mc:Fallback>
                <p:oleObj name="Формула" r:id="rId3" imgW="7112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663700"/>
                        <a:ext cx="2301875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3539" name="Rectangle 3"/>
          <p:cNvSpPr>
            <a:spLocks noChangeArrowheads="1"/>
          </p:cNvSpPr>
          <p:nvPr/>
        </p:nvSpPr>
        <p:spPr bwMode="auto">
          <a:xfrm>
            <a:off x="66675" y="2921000"/>
            <a:ext cx="2794000" cy="193833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algn="r" eaLnBrk="0" hangingPunct="0"/>
            <a:r>
              <a:rPr lang="ru-RU" sz="2400">
                <a:ea typeface="Calibri" pitchFamily="34" charset="0"/>
                <a:cs typeface="Times New Roman" pitchFamily="18" charset="0"/>
              </a:rPr>
              <a:t>сумма</a:t>
            </a:r>
            <a:r>
              <a:rPr lang="en-US" sz="2400">
                <a:ea typeface="Calibri" pitchFamily="34" charset="0"/>
                <a:cs typeface="Times New Roman" pitchFamily="18" charset="0"/>
              </a:rPr>
              <a:t>:</a:t>
            </a:r>
          </a:p>
          <a:p>
            <a:pPr algn="r" eaLnBrk="0" hangingPunct="0"/>
            <a:r>
              <a:rPr lang="ru-RU" sz="2400">
                <a:ea typeface="Calibri" pitchFamily="34" charset="0"/>
                <a:cs typeface="Times New Roman" pitchFamily="18" charset="0"/>
              </a:rPr>
              <a:t>среднее</a:t>
            </a:r>
            <a:r>
              <a:rPr lang="en-US" sz="2400">
                <a:ea typeface="Calibri" pitchFamily="34" charset="0"/>
                <a:cs typeface="Times New Roman" pitchFamily="18" charset="0"/>
              </a:rPr>
              <a:t>:</a:t>
            </a:r>
          </a:p>
          <a:p>
            <a:pPr algn="r" eaLnBrk="0" hangingPunct="0"/>
            <a:r>
              <a:rPr lang="ru-RU" sz="2400">
                <a:ea typeface="Calibri" pitchFamily="34" charset="0"/>
                <a:cs typeface="Times New Roman" pitchFamily="18" charset="0"/>
              </a:rPr>
              <a:t>минимальное</a:t>
            </a:r>
            <a:r>
              <a:rPr lang="en-US" sz="2400">
                <a:ea typeface="Calibri" pitchFamily="34" charset="0"/>
                <a:cs typeface="Times New Roman" pitchFamily="18" charset="0"/>
              </a:rPr>
              <a:t>:</a:t>
            </a:r>
          </a:p>
          <a:p>
            <a:pPr algn="r" eaLnBrk="0" hangingPunct="0"/>
            <a:r>
              <a:rPr lang="ru-RU" sz="2400">
                <a:ea typeface="Calibri" pitchFamily="34" charset="0"/>
                <a:cs typeface="Times New Roman" pitchFamily="18" charset="0"/>
              </a:rPr>
              <a:t>максимальное:</a:t>
            </a:r>
            <a:endParaRPr lang="en-US" sz="2400">
              <a:ea typeface="Calibri" pitchFamily="34" charset="0"/>
              <a:cs typeface="Times New Roman" pitchFamily="18" charset="0"/>
            </a:endParaRPr>
          </a:p>
          <a:p>
            <a:pPr algn="r" eaLnBrk="0" hangingPunct="0"/>
            <a:r>
              <a:rPr lang="ru-RU" sz="2400">
                <a:ea typeface="Calibri" pitchFamily="34" charset="0"/>
                <a:cs typeface="Times New Roman" pitchFamily="18" charset="0"/>
              </a:rPr>
              <a:t>количество чисел: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376238" y="2466975"/>
            <a:ext cx="32896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accent2">
                    <a:lumMod val="75000"/>
                  </a:schemeClr>
                </a:solidFill>
              </a:rPr>
              <a:t>Свойства ряда данных</a:t>
            </a:r>
            <a:r>
              <a:rPr lang="ru-RU" sz="240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918200" y="2946400"/>
            <a:ext cx="2949575" cy="193833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algn="just" eaLnBrk="0" hangingPunct="0"/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СУММ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(A1:A20)</a:t>
            </a:r>
            <a:endParaRPr lang="ru-RU" sz="2400" dirty="0"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СРЗНАЧ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(A1:A20)</a:t>
            </a:r>
            <a:endParaRPr lang="ru-RU" sz="2400" dirty="0"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МИН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(A1:A20</a:t>
            </a:r>
            <a:r>
              <a:rPr lang="en-US" sz="2400" dirty="0">
                <a:ea typeface="Calibri" pitchFamily="34" charset="0"/>
                <a:cs typeface="Courier New" pitchFamily="49" charset="0"/>
              </a:rPr>
              <a:t>)</a:t>
            </a:r>
            <a:endParaRPr lang="ru-RU" sz="2400" dirty="0"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МАКС</a:t>
            </a:r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1:20)</a:t>
            </a:r>
            <a:endParaRPr lang="en-US" sz="2400" b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СЧЁТ</a:t>
            </a:r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1:20)</a:t>
            </a:r>
            <a:endParaRPr lang="ru-RU" sz="2400" dirty="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832100" y="2946400"/>
            <a:ext cx="3133725" cy="193833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algn="just" eaLnBrk="0" hangingPunct="0"/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SUM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(A1:A20)</a:t>
            </a:r>
          </a:p>
          <a:p>
            <a:pPr algn="just" eaLnBrk="0" hangingPunct="0"/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AVERAGE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(A1:A20)</a:t>
            </a:r>
            <a:endParaRPr lang="ru-RU" sz="2400" dirty="0"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MIN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(A1:A20)</a:t>
            </a:r>
          </a:p>
          <a:p>
            <a:pPr algn="just" eaLnBrk="0" hangingPunct="0"/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MAX</a:t>
            </a:r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1: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20)</a:t>
            </a:r>
          </a:p>
          <a:p>
            <a:pPr algn="just" eaLnBrk="0" hangingPunct="0"/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COUNT</a:t>
            </a:r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1: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20)</a:t>
            </a:r>
            <a:endParaRPr lang="ru-RU" sz="2400" dirty="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14" name="Скругленный прямоугольник 13"/>
          <p:cNvSpPr>
            <a:spLocks noChangeArrowheads="1"/>
          </p:cNvSpPr>
          <p:nvPr/>
        </p:nvSpPr>
        <p:spPr bwMode="auto">
          <a:xfrm>
            <a:off x="2857500" y="2959100"/>
            <a:ext cx="5892800" cy="7874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accent2"/>
            </a:solidFill>
            <a:prstDash val="dash"/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5" name="Скругленная прямоугольная выноска 14"/>
          <p:cNvSpPr/>
          <p:nvPr/>
        </p:nvSpPr>
        <p:spPr>
          <a:xfrm>
            <a:off x="6083300" y="2200275"/>
            <a:ext cx="2247900" cy="469900"/>
          </a:xfrm>
          <a:prstGeom prst="wedgeRoundRectCallout">
            <a:avLst>
              <a:gd name="adj1" fmla="val 901"/>
              <a:gd name="adj2" fmla="val 125014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2200" dirty="0">
                <a:solidFill>
                  <a:schemeClr val="tx1"/>
                </a:solidFill>
              </a:rPr>
              <a:t>только числа!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355600" y="4881563"/>
            <a:ext cx="6324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сколько ячеек удовлетворяет условию:</a:t>
            </a: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231900" y="5313363"/>
            <a:ext cx="426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COUNTIF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1: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20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"=5"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)</a:t>
            </a:r>
            <a:endParaRPr lang="ru-RU" sz="2400" dirty="0">
              <a:solidFill>
                <a:srgbClr val="000000"/>
              </a:solidFill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6600825" y="5313363"/>
            <a:ext cx="1658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СЧЁТЕСЛИ</a:t>
            </a:r>
            <a:endParaRPr lang="ru-RU" dirty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231900" y="5757863"/>
            <a:ext cx="426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COUNTIF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1: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20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"&gt;3"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)</a:t>
            </a:r>
            <a:endParaRPr lang="ru-RU" sz="2400" dirty="0">
              <a:solidFill>
                <a:srgbClr val="000000"/>
              </a:solidFill>
              <a:ea typeface="Calibri" pitchFamily="34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3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3539" grpId="0" build="p"/>
      <p:bldP spid="11" grpId="0"/>
      <p:bldP spid="12" grpId="0" build="p"/>
      <p:bldP spid="13" grpId="0" build="p"/>
      <p:bldP spid="14" grpId="0" animBg="1"/>
      <p:bldP spid="15" grpId="0" animBg="1"/>
      <p:bldP spid="16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Условные вычисления</a:t>
            </a:r>
          </a:p>
        </p:txBody>
      </p:sp>
      <p:pic>
        <p:nvPicPr>
          <p:cNvPr id="7782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119199"/>
            <a:ext cx="4662488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72066" y="1106499"/>
            <a:ext cx="4124399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rgbClr val="000000"/>
                </a:solidFill>
              </a:rPr>
              <a:t>Доставка:</a:t>
            </a: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0000"/>
                </a:solidFill>
              </a:rPr>
              <a:t>бесплатно при </a:t>
            </a:r>
            <a:r>
              <a:rPr lang="en-US" sz="2800" dirty="0">
                <a:solidFill>
                  <a:srgbClr val="000000"/>
                </a:solidFill>
              </a:rPr>
              <a:t>&gt;500</a:t>
            </a:r>
            <a:r>
              <a:rPr lang="ru-RU" sz="2800" dirty="0">
                <a:solidFill>
                  <a:srgbClr val="000000"/>
                </a:solidFill>
              </a:rPr>
              <a:t> руб.</a:t>
            </a:r>
            <a:endParaRPr lang="en-US" sz="2800" dirty="0">
              <a:solidFill>
                <a:srgbClr val="000000"/>
              </a:solidFill>
            </a:endParaRP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</a:rPr>
              <a:t>20% </a:t>
            </a:r>
            <a:r>
              <a:rPr lang="ru-RU" sz="2800" dirty="0">
                <a:solidFill>
                  <a:srgbClr val="000000"/>
                </a:solidFill>
              </a:rPr>
              <a:t>для остальных</a:t>
            </a:r>
            <a:endParaRPr lang="ru-RU" dirty="0"/>
          </a:p>
        </p:txBody>
      </p:sp>
      <p:sp>
        <p:nvSpPr>
          <p:cNvPr id="198659" name="Rectangle 3"/>
          <p:cNvSpPr>
            <a:spLocks noChangeArrowheads="1"/>
          </p:cNvSpPr>
          <p:nvPr/>
        </p:nvSpPr>
        <p:spPr bwMode="auto">
          <a:xfrm>
            <a:off x="214282" y="3205174"/>
            <a:ext cx="3486145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just" eaLnBrk="0" hangingPunct="0">
              <a:defRPr/>
            </a:pP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если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B2</a:t>
            </a:r>
            <a:r>
              <a:rPr lang="en-US" sz="2800" b="1" dirty="0">
                <a:latin typeface="Arial" pitchFamily="34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&gt;</a:t>
            </a:r>
            <a:r>
              <a:rPr lang="en-US" sz="2800" b="1" dirty="0">
                <a:latin typeface="Arial" pitchFamily="34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500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то</a:t>
            </a:r>
            <a:endParaRPr lang="ru-RU" sz="2800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>
              <a:defRPr/>
            </a:pP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C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2:=</a:t>
            </a:r>
            <a:r>
              <a:rPr lang="ru-RU" sz="2800" b="1" dirty="0">
                <a:latin typeface="Arial" pitchFamily="34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0</a:t>
            </a:r>
            <a:endParaRPr lang="ru-RU" sz="2800" dirty="0">
              <a:solidFill>
                <a:schemeClr val="accent2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>
              <a:defRPr/>
            </a:pP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иначе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endParaRPr lang="ru-RU" sz="2800" b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>
              <a:defRPr/>
            </a:pP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C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2:=</a:t>
            </a:r>
            <a:r>
              <a:rPr lang="ru-RU" sz="2800" b="1" dirty="0">
                <a:latin typeface="Arial" pitchFamily="34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2*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0.2</a:t>
            </a:r>
          </a:p>
          <a:p>
            <a:pPr algn="just" eaLnBrk="0" hangingPunct="0">
              <a:defRPr/>
            </a:pP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все</a:t>
            </a:r>
            <a:endParaRPr lang="ru-RU" sz="2800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76675" y="3471874"/>
            <a:ext cx="4572000" cy="831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(B2&gt;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500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;B2*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0,2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ЕСЛИ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(B2&gt;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500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;B2*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0,2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Скругленный прямоугольник 10"/>
          <p:cNvSpPr>
            <a:spLocks noChangeArrowheads="1"/>
          </p:cNvSpPr>
          <p:nvPr/>
        </p:nvSpPr>
        <p:spPr bwMode="auto">
          <a:xfrm>
            <a:off x="6327775" y="3462349"/>
            <a:ext cx="238125" cy="809625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2" name="Скругленный прямоугольник 11"/>
          <p:cNvSpPr>
            <a:spLocks noChangeArrowheads="1"/>
          </p:cNvSpPr>
          <p:nvPr/>
        </p:nvSpPr>
        <p:spPr bwMode="auto">
          <a:xfrm>
            <a:off x="5019675" y="3462349"/>
            <a:ext cx="1143000" cy="809625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3" name="Скругленный прямоугольник 12"/>
          <p:cNvSpPr>
            <a:spLocks noChangeArrowheads="1"/>
          </p:cNvSpPr>
          <p:nvPr/>
        </p:nvSpPr>
        <p:spPr bwMode="auto">
          <a:xfrm>
            <a:off x="6699250" y="3462349"/>
            <a:ext cx="1123950" cy="809625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5378450" y="2557474"/>
            <a:ext cx="1460500" cy="527050"/>
          </a:xfrm>
          <a:prstGeom prst="wedgeRoundRectCallout">
            <a:avLst>
              <a:gd name="adj1" fmla="val -41472"/>
              <a:gd name="adj2" fmla="val 139203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условие</a:t>
            </a: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4622800" y="4471999"/>
            <a:ext cx="1676400" cy="527050"/>
          </a:xfrm>
          <a:prstGeom prst="wedgeRoundRectCallout">
            <a:avLst>
              <a:gd name="adj1" fmla="val 57960"/>
              <a:gd name="adj2" fmla="val -104773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если «да»</a:t>
            </a: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6727825" y="4471999"/>
            <a:ext cx="1676400" cy="527050"/>
          </a:xfrm>
          <a:prstGeom prst="wedgeRoundRectCallout">
            <a:avLst>
              <a:gd name="adj1" fmla="val -26699"/>
              <a:gd name="adj2" fmla="val -95737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если «нет»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9" grpId="0" animBg="1"/>
      <p:bldP spid="7" grpId="0" animBg="1"/>
      <p:bldP spid="11" grpId="0" animBg="1"/>
      <p:bldP spid="12" grpId="0" animBg="1"/>
      <p:bldP spid="13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Сложные условия</a:t>
            </a:r>
          </a:p>
        </p:txBody>
      </p:sp>
      <p:sp>
        <p:nvSpPr>
          <p:cNvPr id="78852" name="Прямоугольник 3"/>
          <p:cNvSpPr>
            <a:spLocks noChangeArrowheads="1"/>
          </p:cNvSpPr>
          <p:nvPr/>
        </p:nvSpPr>
        <p:spPr bwMode="auto">
          <a:xfrm>
            <a:off x="409575" y="814388"/>
            <a:ext cx="57054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NOT</a:t>
            </a:r>
            <a:r>
              <a:rPr lang="ru-RU" sz="2800" dirty="0"/>
              <a:t> (</a:t>
            </a:r>
            <a:r>
              <a:rPr lang="ru-RU" sz="2800" b="1" dirty="0">
                <a:solidFill>
                  <a:schemeClr val="accent2"/>
                </a:solidFill>
              </a:rPr>
              <a:t>НЕ</a:t>
            </a:r>
            <a:r>
              <a:rPr lang="ru-RU" sz="2800" dirty="0"/>
              <a:t>, отрицание)</a:t>
            </a:r>
          </a:p>
          <a:p>
            <a:r>
              <a:rPr lang="en-US" sz="2800" b="1" dirty="0">
                <a:solidFill>
                  <a:schemeClr val="accent2"/>
                </a:solidFill>
              </a:rPr>
              <a:t>AND</a:t>
            </a:r>
            <a:r>
              <a:rPr lang="ru-RU" sz="2800" dirty="0"/>
              <a:t> (</a:t>
            </a:r>
            <a:r>
              <a:rPr lang="ru-RU" sz="2800" b="1" dirty="0">
                <a:solidFill>
                  <a:schemeClr val="accent2"/>
                </a:solidFill>
              </a:rPr>
              <a:t>И</a:t>
            </a:r>
            <a:r>
              <a:rPr lang="ru-RU" sz="2800" dirty="0">
                <a:solidFill>
                  <a:schemeClr val="accent2"/>
                </a:solidFill>
              </a:rPr>
              <a:t>, </a:t>
            </a:r>
            <a:r>
              <a:rPr lang="ru-RU" sz="2800" dirty="0"/>
              <a:t>логическое умножение) </a:t>
            </a:r>
          </a:p>
          <a:p>
            <a:r>
              <a:rPr lang="en-US" sz="2800" b="1" dirty="0">
                <a:solidFill>
                  <a:schemeClr val="accent2"/>
                </a:solidFill>
              </a:rPr>
              <a:t>OR</a:t>
            </a:r>
            <a:r>
              <a:rPr lang="en-US" sz="2800" dirty="0"/>
              <a:t> </a:t>
            </a:r>
            <a:r>
              <a:rPr lang="ru-RU" sz="2800" dirty="0"/>
              <a:t>(</a:t>
            </a:r>
            <a:r>
              <a:rPr lang="ru-RU" sz="2800" b="1" dirty="0">
                <a:solidFill>
                  <a:schemeClr val="accent2"/>
                </a:solidFill>
              </a:rPr>
              <a:t>ИЛИ</a:t>
            </a:r>
            <a:r>
              <a:rPr lang="ru-RU" sz="2800" dirty="0"/>
              <a:t>, логическое сложение) </a:t>
            </a:r>
          </a:p>
        </p:txBody>
      </p:sp>
      <p:sp>
        <p:nvSpPr>
          <p:cNvPr id="199681" name="Rectangle 1"/>
          <p:cNvSpPr>
            <a:spLocks noChangeArrowheads="1"/>
          </p:cNvSpPr>
          <p:nvPr/>
        </p:nvSpPr>
        <p:spPr bwMode="auto">
          <a:xfrm>
            <a:off x="1438275" y="2265383"/>
            <a:ext cx="6821488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0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;B2*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0,2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)</a:t>
            </a:r>
            <a:endParaRPr lang="en-US" sz="2400" dirty="0">
              <a:latin typeface="Arial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436813" y="2271733"/>
            <a:ext cx="3659187" cy="4603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AND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(A2&lt;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1500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;B2&gt;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500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)</a:t>
            </a:r>
            <a:endParaRPr lang="ru-RU" dirty="0">
              <a:ea typeface="Calibri" pitchFamily="34" charset="0"/>
              <a:cs typeface="Courier New" pitchFamily="49" charset="0"/>
            </a:endParaRPr>
          </a:p>
        </p:txBody>
      </p:sp>
      <p:pic>
        <p:nvPicPr>
          <p:cNvPr id="1996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6988" y="4935558"/>
            <a:ext cx="6551612" cy="14224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pic>
        <p:nvPicPr>
          <p:cNvPr id="1996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988" y="2927371"/>
            <a:ext cx="8328025" cy="12430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16" name="Скругленная прямоугольная выноска 15"/>
          <p:cNvSpPr/>
          <p:nvPr/>
        </p:nvSpPr>
        <p:spPr>
          <a:xfrm>
            <a:off x="952500" y="4238646"/>
            <a:ext cx="7804150" cy="568325"/>
          </a:xfrm>
          <a:prstGeom prst="wedgeRoundRectCallout">
            <a:avLst>
              <a:gd name="adj1" fmla="val 12939"/>
              <a:gd name="adj2" fmla="val -15396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B2&gt;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1994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;C2&gt;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175</a:t>
            </a: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ru-RU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"да"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ru-RU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"–"</a:t>
            </a: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9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9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1" grpId="0" animBg="1"/>
      <p:bldP spid="8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5" y="1230322"/>
            <a:ext cx="8477250" cy="116205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pic>
        <p:nvPicPr>
          <p:cNvPr id="2017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714752"/>
            <a:ext cx="7719088" cy="172085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268288" y="2563822"/>
            <a:ext cx="8616950" cy="568325"/>
          </a:xfrm>
          <a:prstGeom prst="wedgeRoundRectCallout">
            <a:avLst>
              <a:gd name="adj1" fmla="val 6199"/>
              <a:gd name="adj2" fmla="val -169049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ru-RU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B2</a:t>
            </a:r>
            <a:r>
              <a:rPr lang="ru-RU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ru-RU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;C2</a:t>
            </a:r>
            <a:r>
              <a:rPr lang="ru-RU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ru-RU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;B2+C2&gt;=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180</a:t>
            </a:r>
            <a:r>
              <a:rPr lang="ru-RU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ru-RU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"да"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ru-RU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"–"</a:t>
            </a:r>
            <a:r>
              <a:rPr lang="ru-RU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44000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Сложные условия</a:t>
            </a:r>
            <a:endParaRPr kumimoji="0" lang="ru-RU" sz="6000" b="1" i="0" u="none" strike="noStrike" kern="1200" cap="none" spc="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1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Вложенные условия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976313" y="5467367"/>
            <a:ext cx="7375525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rIns="0" anchor="ctr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B2&gt;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500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                         </a:t>
            </a: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)</a:t>
            </a:r>
            <a:endParaRPr lang="en-US" sz="2400" dirty="0">
              <a:latin typeface="Arial" pitchFamily="34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435350" y="5464192"/>
            <a:ext cx="4608513" cy="4603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IF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(B2&gt;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200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;B2*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0,1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;B2*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0,2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)</a:t>
            </a:r>
            <a:endParaRPr lang="ru-RU" dirty="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800600" y="1217626"/>
            <a:ext cx="4029075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just" eaLnBrk="0" hangingPunct="0">
              <a:defRPr/>
            </a:pP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если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B2</a:t>
            </a:r>
            <a:r>
              <a:rPr lang="en-US" sz="2800" b="1" dirty="0">
                <a:latin typeface="Arial" pitchFamily="34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&gt;</a:t>
            </a:r>
            <a:r>
              <a:rPr lang="en-US" sz="2800" b="1" dirty="0">
                <a:latin typeface="Arial" pitchFamily="34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500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то</a:t>
            </a:r>
            <a:endParaRPr lang="ru-RU" sz="2800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>
              <a:defRPr/>
            </a:pP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C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2:=</a:t>
            </a:r>
            <a:r>
              <a:rPr lang="ru-RU" sz="2800" b="1" dirty="0">
                <a:latin typeface="Arial" pitchFamily="34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0</a:t>
            </a:r>
            <a:endParaRPr lang="ru-RU" sz="2800" dirty="0">
              <a:solidFill>
                <a:schemeClr val="accent2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>
              <a:defRPr/>
            </a:pP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иначе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endParaRPr lang="ru-RU" sz="2800" b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>
              <a:defRPr/>
            </a:pP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если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B2</a:t>
            </a:r>
            <a:r>
              <a:rPr lang="en-US" sz="2800" b="1" dirty="0">
                <a:latin typeface="Arial" pitchFamily="34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&gt;</a:t>
            </a:r>
            <a:r>
              <a:rPr lang="en-US" sz="2800" b="1" dirty="0">
                <a:latin typeface="Arial" pitchFamily="34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200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то</a:t>
            </a:r>
            <a:endParaRPr lang="ru-RU" sz="2800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>
              <a:defRPr/>
            </a:pP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C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2:=</a:t>
            </a:r>
            <a:r>
              <a:rPr lang="ru-RU" sz="2800" b="1" dirty="0">
                <a:latin typeface="Arial" pitchFamily="34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2*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0.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1</a:t>
            </a:r>
            <a:endParaRPr lang="ru-RU" sz="2800" dirty="0">
              <a:solidFill>
                <a:schemeClr val="accent2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>
              <a:defRPr/>
            </a:pP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иначе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endParaRPr lang="ru-RU" sz="2800" b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>
              <a:defRPr/>
            </a:pP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C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2:=</a:t>
            </a:r>
            <a:r>
              <a:rPr lang="ru-RU" sz="2800" b="1" dirty="0">
                <a:latin typeface="Arial" pitchFamily="34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2*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0.2</a:t>
            </a:r>
            <a:endParaRPr lang="en-US" sz="2800" b="1" dirty="0">
              <a:solidFill>
                <a:schemeClr val="accent2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>
              <a:defRPr/>
            </a:pP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все</a:t>
            </a:r>
            <a:endParaRPr lang="ru-RU" sz="2800" b="1" dirty="0">
              <a:solidFill>
                <a:srgbClr val="00B0F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>
              <a:defRPr/>
            </a:pP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все</a:t>
            </a:r>
            <a:endParaRPr lang="ru-RU" sz="2800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9113" y="3030551"/>
            <a:ext cx="412439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rgbClr val="000000"/>
                </a:solidFill>
              </a:rPr>
              <a:t>Доставка:</a:t>
            </a: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0000"/>
                </a:solidFill>
              </a:rPr>
              <a:t>бесплатно при </a:t>
            </a:r>
            <a:r>
              <a:rPr lang="en-US" sz="2800" dirty="0">
                <a:solidFill>
                  <a:srgbClr val="000000"/>
                </a:solidFill>
              </a:rPr>
              <a:t>&gt;500</a:t>
            </a:r>
            <a:r>
              <a:rPr lang="ru-RU" sz="2800" dirty="0">
                <a:solidFill>
                  <a:srgbClr val="000000"/>
                </a:solidFill>
              </a:rPr>
              <a:t> руб.</a:t>
            </a:r>
            <a:endParaRPr lang="en-US" sz="2800" dirty="0">
              <a:solidFill>
                <a:srgbClr val="000000"/>
              </a:solidFill>
            </a:endParaRP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0000"/>
                </a:solidFill>
              </a:rPr>
              <a:t>1</a:t>
            </a:r>
            <a:r>
              <a:rPr lang="en-US" sz="2800" dirty="0">
                <a:solidFill>
                  <a:srgbClr val="000000"/>
                </a:solidFill>
              </a:rPr>
              <a:t>0% </a:t>
            </a:r>
            <a:r>
              <a:rPr lang="ru-RU" sz="2800" dirty="0">
                <a:solidFill>
                  <a:srgbClr val="000000"/>
                </a:solidFill>
              </a:rPr>
              <a:t>при </a:t>
            </a:r>
            <a:r>
              <a:rPr lang="en-US" sz="2800" dirty="0">
                <a:solidFill>
                  <a:srgbClr val="000000"/>
                </a:solidFill>
              </a:rPr>
              <a:t>&gt;200</a:t>
            </a:r>
            <a:r>
              <a:rPr lang="ru-RU" sz="2800" dirty="0">
                <a:solidFill>
                  <a:srgbClr val="000000"/>
                </a:solidFill>
              </a:rPr>
              <a:t> руб.</a:t>
            </a: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</a:rPr>
              <a:t>20% </a:t>
            </a:r>
            <a:r>
              <a:rPr lang="ru-RU" sz="2800" dirty="0">
                <a:solidFill>
                  <a:srgbClr val="000000"/>
                </a:solidFill>
              </a:rPr>
              <a:t>для остальных</a:t>
            </a:r>
            <a:endParaRPr lang="ru-RU" dirty="0"/>
          </a:p>
        </p:txBody>
      </p:sp>
      <p:pic>
        <p:nvPicPr>
          <p:cNvPr id="8090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325" y="1230326"/>
            <a:ext cx="4160838" cy="17272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 flip="none" rotWithShape="1">
                  <a:gsLst>
                    <a:gs pos="0">
                      <a:schemeClr val="accent1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1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Пример задачи 1</a:t>
            </a:r>
            <a:endParaRPr lang="ru-RU" sz="6000" b="1" spc="50" dirty="0">
              <a:ln w="11430"/>
              <a:gradFill flip="none" rotWithShape="1">
                <a:gsLst>
                  <a:gs pos="0">
                    <a:schemeClr val="accent1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1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75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929718" cy="1714512"/>
          </a:xfrm>
        </p:spPr>
        <p:txBody>
          <a:bodyPr>
            <a:normAutofit fontScale="77500" lnSpcReduction="20000"/>
          </a:bodyPr>
          <a:lstStyle/>
          <a:p>
            <a:pPr marL="0" indent="354013">
              <a:buNone/>
            </a:pPr>
            <a:r>
              <a:rPr lang="ru-RU" b="1" dirty="0" smtClean="0"/>
              <a:t>Электронная таблица содержит результаты метеорологических наблюдений. Найдите разницу между максимальной температурой в июле и минимальной температурой в октябре. В ответе запишите только целую часть полученного результата.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571744"/>
            <a:ext cx="6506883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285720" y="4071942"/>
            <a:ext cx="8643998" cy="21431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354013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Решение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0" marR="0" lvl="0" indent="354013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ячейке F2 запишем формулу для нахождения ответа:</a:t>
            </a:r>
          </a:p>
          <a:p>
            <a:pPr marL="0" marR="0" lvl="0" indent="354013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=ЦЕЛОЕ(МАКС(B2:B32)-МИН(C94:C124))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 Получим ответ 49.  </a:t>
            </a:r>
          </a:p>
          <a:p>
            <a:pPr marL="0" marR="0" lvl="0" indent="354013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Ответ: 49.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 flip="none" rotWithShape="1">
                  <a:gsLst>
                    <a:gs pos="0">
                      <a:schemeClr val="accent1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1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Пример задачи 2</a:t>
            </a:r>
            <a:endParaRPr lang="ru-RU" sz="6000" b="1" spc="50" dirty="0">
              <a:ln w="11430"/>
              <a:gradFill flip="none" rotWithShape="1">
                <a:gsLst>
                  <a:gs pos="0">
                    <a:schemeClr val="accent1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1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75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929718" cy="1714512"/>
          </a:xfrm>
        </p:spPr>
        <p:txBody>
          <a:bodyPr>
            <a:normAutofit fontScale="77500" lnSpcReduction="20000"/>
          </a:bodyPr>
          <a:lstStyle/>
          <a:p>
            <a:pPr marL="0" indent="354013">
              <a:buNone/>
            </a:pPr>
            <a:r>
              <a:rPr lang="ru-RU" b="1" dirty="0" smtClean="0"/>
              <a:t>Электронная таблица результаты ежечасного измерения температуры воздуха на протяжении трёх месяцев. Определите, сколько раз за время наблюдений температура в 8:00 была выше среднесуточной температуры того же дня.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85720" y="3786190"/>
            <a:ext cx="8643998" cy="307181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354013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Решение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r>
              <a:rPr lang="ru-RU" sz="4000" dirty="0" smtClean="0"/>
              <a:t>Для поиска суточных колебаний температуры воспользуемся формулой </a:t>
            </a:r>
            <a:r>
              <a:rPr lang="ru-RU" sz="4000" b="1" dirty="0" smtClean="0"/>
              <a:t>=ЕСЛИ(СРЗНАЧ(B2:Y2)&lt;J2;1;"")</a:t>
            </a:r>
            <a:r>
              <a:rPr lang="ru-RU" sz="4000" dirty="0" smtClean="0"/>
              <a:t> в ячейке Z2. Скопируем эту формулу во все ячейки диапазона Z3:Z92. Теперь в ячейке Z93 с помощью формулы </a:t>
            </a:r>
            <a:r>
              <a:rPr lang="ru-RU" sz="4000" b="1" dirty="0" smtClean="0"/>
              <a:t>=СУММ(Z2:Z92)</a:t>
            </a:r>
            <a:r>
              <a:rPr lang="ru-RU" sz="4000" dirty="0" smtClean="0"/>
              <a:t> найдём, сколько раз за время наблюдений температура в 8:00 была выше среднесуточной температуры того же дня. Ответ — 30.  </a:t>
            </a:r>
          </a:p>
          <a:p>
            <a:pPr marL="0" marR="0" lvl="0" indent="354013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Ответ: 30.</a:t>
            </a:r>
            <a:endParaRPr kumimoji="0" lang="ru-RU" sz="3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285992"/>
            <a:ext cx="5675465" cy="177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 flip="none" rotWithShape="1">
                  <a:gsLst>
                    <a:gs pos="0">
                      <a:schemeClr val="accent1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1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Пример задачи 3</a:t>
            </a:r>
            <a:endParaRPr lang="ru-RU" sz="6000" b="1" spc="50" dirty="0">
              <a:ln w="11430"/>
              <a:gradFill flip="none" rotWithShape="1">
                <a:gsLst>
                  <a:gs pos="0">
                    <a:schemeClr val="accent1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1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75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929718" cy="1714512"/>
          </a:xfrm>
        </p:spPr>
        <p:txBody>
          <a:bodyPr>
            <a:normAutofit fontScale="77500" lnSpcReduction="20000"/>
          </a:bodyPr>
          <a:lstStyle/>
          <a:p>
            <a:pPr marL="0" indent="354013">
              <a:buNone/>
            </a:pPr>
            <a:r>
              <a:rPr lang="ru-RU" b="1" dirty="0" smtClean="0"/>
              <a:t>Электронная таблица содержит вещественные числа — результаты ежечасного измерения температуры воздуха на протяжении трёх месяцев. Сколько раз встречалась температура, ниже округленного до десятых среднего арифметического значения всех чисел в таблице?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85720" y="3786190"/>
            <a:ext cx="8643998" cy="30718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354013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Решение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r>
              <a:rPr lang="ru-RU" sz="2400" dirty="0" smtClean="0"/>
              <a:t>Для поиска среднего арифметического значения температуры воспользуемся формулой </a:t>
            </a:r>
            <a:r>
              <a:rPr lang="ru-RU" sz="2400" b="1" dirty="0" smtClean="0"/>
              <a:t>=СРЗНАЧ(B2:Y92)</a:t>
            </a:r>
            <a:r>
              <a:rPr lang="ru-RU" sz="2400" dirty="0" smtClean="0"/>
              <a:t>. Среднее арифметическое значение температуры равно </a:t>
            </a:r>
            <a:r>
              <a:rPr lang="ru-RU" sz="2400" dirty="0" smtClean="0"/>
              <a:t>23,</a:t>
            </a:r>
            <a:r>
              <a:rPr lang="en-US" sz="2400" smtClean="0"/>
              <a:t>7</a:t>
            </a:r>
            <a:r>
              <a:rPr lang="ru-RU" sz="2400" smtClean="0"/>
              <a:t>. </a:t>
            </a:r>
            <a:r>
              <a:rPr lang="ru-RU" sz="2400" dirty="0" smtClean="0"/>
              <a:t>Теперь с помощью формулы </a:t>
            </a:r>
            <a:r>
              <a:rPr lang="ru-RU" sz="2400" b="1" dirty="0" smtClean="0"/>
              <a:t>=СЧЁТЕСЛИ(B2:Y92; "&lt;23,7")</a:t>
            </a:r>
            <a:r>
              <a:rPr lang="ru-RU" sz="2400" dirty="0" smtClean="0"/>
              <a:t> найдём количество измерений, которые ниже среднего арифметического значения — 1079.</a:t>
            </a:r>
          </a:p>
          <a:p>
            <a:r>
              <a:rPr lang="ru-RU" sz="2400" dirty="0" smtClean="0"/>
              <a:t> </a:t>
            </a:r>
            <a:r>
              <a:rPr lang="ru-RU" sz="2400" b="1" dirty="0" smtClean="0">
                <a:solidFill>
                  <a:schemeClr val="accent2"/>
                </a:solidFill>
              </a:rPr>
              <a:t>Ответ: </a:t>
            </a:r>
            <a:r>
              <a:rPr lang="en-US" sz="2400" b="1" dirty="0" smtClean="0">
                <a:solidFill>
                  <a:schemeClr val="accent2"/>
                </a:solidFill>
              </a:rPr>
              <a:t>1079</a:t>
            </a:r>
            <a:endParaRPr kumimoji="0" lang="ru-RU" sz="38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552976"/>
            <a:ext cx="5072098" cy="1590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757</Words>
  <Application>Microsoft Office PowerPoint</Application>
  <PresentationFormat>Экран (4:3)</PresentationFormat>
  <Paragraphs>123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Symbol</vt:lpstr>
      <vt:lpstr>Times New Roman</vt:lpstr>
      <vt:lpstr>Тема Office</vt:lpstr>
      <vt:lpstr>Формула</vt:lpstr>
      <vt:lpstr>Статистические расчёты</vt:lpstr>
      <vt:lpstr>Что такое статистика?</vt:lpstr>
      <vt:lpstr>Условные вычисления</vt:lpstr>
      <vt:lpstr>Сложные условия</vt:lpstr>
      <vt:lpstr>Презентация PowerPoint</vt:lpstr>
      <vt:lpstr>Вложенные условия</vt:lpstr>
      <vt:lpstr>Пример задачи 1</vt:lpstr>
      <vt:lpstr>Пример задачи 2</vt:lpstr>
      <vt:lpstr>Пример задачи 3</vt:lpstr>
      <vt:lpstr>Пример задачи 4</vt:lpstr>
      <vt:lpstr>Задания</vt:lpstr>
      <vt:lpstr>Задания</vt:lpstr>
      <vt:lpstr>Задания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Статистические расчёты</dc:title>
  <dc:creator>. я</dc:creator>
  <cp:lastModifiedBy>user</cp:lastModifiedBy>
  <cp:revision>39</cp:revision>
  <dcterms:created xsi:type="dcterms:W3CDTF">2022-04-26T10:35:11Z</dcterms:created>
  <dcterms:modified xsi:type="dcterms:W3CDTF">2023-05-10T06:11:00Z</dcterms:modified>
</cp:coreProperties>
</file>