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B3E7-6032-444A-B7CC-119DA072E9E3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C170-5F0D-4FB2-9A73-0170333F0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B3E7-6032-444A-B7CC-119DA072E9E3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C170-5F0D-4FB2-9A73-0170333F0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B3E7-6032-444A-B7CC-119DA072E9E3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C170-5F0D-4FB2-9A73-0170333F0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B3E7-6032-444A-B7CC-119DA072E9E3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C170-5F0D-4FB2-9A73-0170333F0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B3E7-6032-444A-B7CC-119DA072E9E3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C170-5F0D-4FB2-9A73-0170333F0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B3E7-6032-444A-B7CC-119DA072E9E3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C170-5F0D-4FB2-9A73-0170333F0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B3E7-6032-444A-B7CC-119DA072E9E3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C170-5F0D-4FB2-9A73-0170333F0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B3E7-6032-444A-B7CC-119DA072E9E3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C170-5F0D-4FB2-9A73-0170333F0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B3E7-6032-444A-B7CC-119DA072E9E3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C170-5F0D-4FB2-9A73-0170333F0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B3E7-6032-444A-B7CC-119DA072E9E3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C170-5F0D-4FB2-9A73-0170333F0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B3E7-6032-444A-B7CC-119DA072E9E3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C170-5F0D-4FB2-9A73-0170333F0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0B3E7-6032-444A-B7CC-119DA072E9E3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2C170-5F0D-4FB2-9A73-0170333F0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58" y="428604"/>
            <a:ext cx="8653462" cy="271464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Обработка смешанных данных, записанных в файле</a:t>
            </a:r>
          </a:p>
        </p:txBody>
      </p:sp>
      <p:sp>
        <p:nvSpPr>
          <p:cNvPr id="153606" name="AutoShape 6" descr="https://work-1c.ru/wp-content/uploads/2020/01/storage-solutio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6" name="Picture 2" descr="https://cryptocartel.club/files/global/1024x683%20Ediniy%20Reest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286124"/>
            <a:ext cx="4786346" cy="3192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001156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Обработка строк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2588" y="996961"/>
            <a:ext cx="8462962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3050" eaLnBrk="1" hangingPunct="1">
              <a:defRPr/>
            </a:pPr>
            <a:r>
              <a:rPr lang="ru-RU" sz="2800" b="1" i="1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Задача</a:t>
            </a:r>
            <a:r>
              <a:rPr lang="ru-RU" sz="2800" b="1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. </a:t>
            </a:r>
            <a:r>
              <a:rPr lang="ru-RU" sz="28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В файле записано данные о собаках: в каждой строчке кличка собаки, ее возраст и порода</a:t>
            </a:r>
            <a:r>
              <a:rPr lang="ru-RU" sz="2800" kern="0" dirty="0" smtClean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: </a:t>
            </a:r>
            <a:r>
              <a:rPr lang="ru-RU" sz="2800" b="1" kern="0" dirty="0" err="1" smtClean="0">
                <a:solidFill>
                  <a:schemeClr val="accent1"/>
                </a:solidFill>
                <a:latin typeface="Courier New" pitchFamily="49" charset="0"/>
                <a:ea typeface="+mj-ea"/>
                <a:cs typeface="Courier New" pitchFamily="49" charset="0"/>
              </a:rPr>
              <a:t>Мухтар</a:t>
            </a:r>
            <a:r>
              <a:rPr lang="ru-RU" sz="2800" b="1" kern="0" dirty="0" smtClean="0">
                <a:solidFill>
                  <a:schemeClr val="accent1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ru-RU" sz="2800" b="1" kern="0" dirty="0">
                <a:solidFill>
                  <a:schemeClr val="accent1"/>
                </a:solidFill>
                <a:latin typeface="Courier New" pitchFamily="49" charset="0"/>
                <a:ea typeface="+mj-ea"/>
                <a:cs typeface="Courier New" pitchFamily="49" charset="0"/>
              </a:rPr>
              <a:t>4 немецкая овчарка </a:t>
            </a:r>
          </a:p>
          <a:p>
            <a:pPr indent="273050" eaLnBrk="1" hangingPunct="1">
              <a:defRPr/>
            </a:pPr>
            <a:r>
              <a:rPr lang="ru-RU" sz="28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Вывести в другой файл сведения о собаках, которым меньше 5 лет.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0" y="3571876"/>
            <a:ext cx="8288368" cy="252571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indent="90488">
              <a:defRPr/>
            </a:pP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пока не конец файла</a:t>
            </a:r>
            <a:r>
              <a:rPr lang="en-US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Fin</a:t>
            </a:r>
            <a:endParaRPr lang="ru-RU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прочитать строку из файла </a:t>
            </a:r>
            <a:r>
              <a:rPr lang="ru-RU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Fin</a:t>
            </a:r>
            <a:endParaRPr lang="ru-RU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разобрать строку – выделить возраст</a:t>
            </a:r>
          </a:p>
          <a:p>
            <a:pPr indent="90488">
              <a:defRPr/>
            </a:pP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если возраст &lt; 5 то</a:t>
            </a:r>
          </a:p>
          <a:p>
            <a:pPr indent="90488">
              <a:defRPr/>
            </a:pPr>
            <a:r>
              <a:rPr lang="ru-RU" sz="28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записать строку в файл </a:t>
            </a:r>
            <a:r>
              <a:rPr lang="ru-RU" sz="28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Fout</a:t>
            </a:r>
            <a:endParaRPr lang="ru-RU" sz="28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Чтение данных из файла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84175" y="819150"/>
            <a:ext cx="4070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Чтение одной строки</a:t>
            </a:r>
            <a:r>
              <a:rPr lang="ru-RU" sz="2800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:</a:t>
            </a:r>
            <a:endParaRPr lang="ru-RU" sz="16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25475" y="1385901"/>
            <a:ext cx="7948613" cy="4857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s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Fin.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readline</a:t>
            </a:r>
            <a:r>
              <a:rPr lang="en-US" sz="2800" b="1" dirty="0">
                <a:latin typeface="Courier New"/>
                <a:ea typeface="Times New Roman"/>
              </a:rPr>
              <a:t>()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4175" y="2048524"/>
            <a:ext cx="4350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Разбивка по пробелам</a:t>
            </a:r>
            <a:r>
              <a:rPr lang="ru-RU" sz="2800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:</a:t>
            </a:r>
            <a:endParaRPr lang="ru-RU" sz="16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625475" y="2668604"/>
            <a:ext cx="7948613" cy="48577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  <a:cs typeface="Calibri"/>
              </a:rPr>
              <a:t>data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s.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split</a:t>
            </a:r>
            <a:r>
              <a:rPr lang="en-US" sz="2800" b="1" dirty="0">
                <a:latin typeface="Courier New"/>
                <a:ea typeface="Times New Roman"/>
              </a:rPr>
              <a:t>()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84175" y="3167079"/>
            <a:ext cx="4059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Выделение возраста</a:t>
            </a:r>
            <a:r>
              <a:rPr lang="ru-RU" sz="2800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:</a:t>
            </a:r>
            <a:endParaRPr lang="ru-RU" sz="16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625475" y="3721108"/>
            <a:ext cx="7948613" cy="8509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 err="1">
                <a:latin typeface="Courier New"/>
                <a:ea typeface="Times New Roman"/>
              </a:rPr>
              <a:t>sAge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data[</a:t>
            </a:r>
            <a:r>
              <a:rPr lang="en-US" sz="2800" b="1" dirty="0">
                <a:solidFill>
                  <a:schemeClr val="tx2"/>
                </a:solidFill>
                <a:latin typeface="Courier New"/>
                <a:ea typeface="Times New Roman"/>
              </a:rPr>
              <a:t>1</a:t>
            </a:r>
            <a:r>
              <a:rPr lang="en-US" sz="2800" b="1" dirty="0">
                <a:latin typeface="Courier New"/>
                <a:ea typeface="Times New Roman"/>
              </a:rPr>
              <a:t>]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age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(s</a:t>
            </a:r>
            <a:r>
              <a:rPr lang="ru-RU" sz="2800" b="1" dirty="0" err="1" smtClean="0">
                <a:latin typeface="Courier New"/>
                <a:ea typeface="Times New Roman"/>
              </a:rPr>
              <a:t>Age</a:t>
            </a:r>
            <a:r>
              <a:rPr lang="en-US" sz="2800" b="1" dirty="0" smtClean="0">
                <a:latin typeface="Courier New"/>
                <a:ea typeface="Times New Roman"/>
              </a:rPr>
              <a:t>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84175" y="4548854"/>
            <a:ext cx="35846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Кратко всё вместе</a:t>
            </a:r>
            <a:r>
              <a:rPr lang="ru-RU" sz="2800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:</a:t>
            </a:r>
            <a:endParaRPr lang="ru-RU" sz="1600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625475" y="5219719"/>
            <a:ext cx="7948613" cy="85248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s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Fin.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readline</a:t>
            </a:r>
            <a:r>
              <a:rPr lang="en-US" sz="2800" b="1" dirty="0">
                <a:latin typeface="Courier New"/>
                <a:ea typeface="Times New Roman"/>
              </a:rPr>
              <a:t>()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age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smtClean="0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ourier New"/>
                <a:ea typeface="Times New Roman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split</a:t>
            </a:r>
            <a:r>
              <a:rPr lang="ru-RU" sz="2800" b="1" dirty="0">
                <a:latin typeface="Courier New"/>
                <a:ea typeface="Times New Roman"/>
              </a:rPr>
              <a:t>()[</a:t>
            </a:r>
            <a:r>
              <a:rPr lang="ru-RU" sz="2800" b="1" dirty="0">
                <a:solidFill>
                  <a:schemeClr val="tx2"/>
                </a:solidFill>
                <a:latin typeface="Courier New"/>
                <a:ea typeface="Times New Roman"/>
              </a:rPr>
              <a:t>1</a:t>
            </a:r>
            <a:r>
              <a:rPr lang="ru-RU" sz="2800" b="1" dirty="0" smtClean="0">
                <a:latin typeface="Courier New"/>
                <a:ea typeface="Times New Roman"/>
              </a:rPr>
              <a:t>])</a:t>
            </a:r>
            <a:endParaRPr lang="ru-RU" sz="2800" b="1" dirty="0">
              <a:latin typeface="Courier New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build="p"/>
      <p:bldP spid="18" grpId="0"/>
      <p:bldP spid="19" grpId="0" build="p"/>
      <p:bldP spid="20" grpId="0"/>
      <p:bldP spid="2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00034" y="1785926"/>
            <a:ext cx="8423275" cy="4429156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Fin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open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smtClean="0">
                <a:solidFill>
                  <a:schemeClr val="tx2"/>
                </a:solidFill>
                <a:latin typeface="Courier New"/>
                <a:ea typeface="Times New Roman"/>
              </a:rPr>
              <a:t>"</a:t>
            </a:r>
            <a:r>
              <a:rPr lang="en-US" sz="2800" b="1" dirty="0">
                <a:solidFill>
                  <a:schemeClr val="tx2"/>
                </a:solidFill>
                <a:latin typeface="Courier New"/>
                <a:ea typeface="Times New Roman"/>
              </a:rPr>
              <a:t>input.txt</a:t>
            </a:r>
            <a:r>
              <a:rPr lang="en-US" sz="2800" b="1" dirty="0" smtClean="0">
                <a:solidFill>
                  <a:schemeClr val="tx2"/>
                </a:solidFill>
                <a:latin typeface="Courier New"/>
                <a:ea typeface="Times New Roman"/>
              </a:rPr>
              <a:t>"</a:t>
            </a:r>
            <a:r>
              <a:rPr lang="en-US" sz="2800" b="1" dirty="0" smtClean="0">
                <a:latin typeface="Courier New"/>
                <a:ea typeface="Times New Roman"/>
              </a:rPr>
              <a:t>)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 err="1">
                <a:latin typeface="Courier New"/>
                <a:ea typeface="Times New Roman"/>
              </a:rPr>
              <a:t>Fout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open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smtClean="0">
                <a:solidFill>
                  <a:schemeClr val="tx2"/>
                </a:solidFill>
                <a:latin typeface="Courier New"/>
                <a:ea typeface="Times New Roman"/>
              </a:rPr>
              <a:t>"</a:t>
            </a:r>
            <a:r>
              <a:rPr lang="en-US" sz="2800" b="1" dirty="0">
                <a:solidFill>
                  <a:schemeClr val="tx2"/>
                </a:solidFill>
                <a:latin typeface="Courier New"/>
                <a:ea typeface="Times New Roman"/>
              </a:rPr>
              <a:t>output.txt"</a:t>
            </a:r>
            <a:r>
              <a:rPr lang="en-US" sz="2800" b="1" dirty="0">
                <a:latin typeface="Courier New"/>
                <a:ea typeface="Times New Roman"/>
              </a:rPr>
              <a:t>, </a:t>
            </a:r>
            <a:r>
              <a:rPr lang="en-US" sz="2800" b="1" dirty="0">
                <a:solidFill>
                  <a:schemeClr val="tx2"/>
                </a:solidFill>
                <a:latin typeface="Courier New"/>
                <a:ea typeface="Times New Roman"/>
              </a:rPr>
              <a:t>"w</a:t>
            </a:r>
            <a:r>
              <a:rPr lang="en-US" sz="2800" b="1" dirty="0" smtClean="0">
                <a:solidFill>
                  <a:schemeClr val="tx2"/>
                </a:solidFill>
                <a:latin typeface="Courier New"/>
                <a:ea typeface="Times New Roman"/>
              </a:rPr>
              <a:t>"</a:t>
            </a:r>
            <a:r>
              <a:rPr lang="en-US" sz="2800" b="1" dirty="0" smtClean="0">
                <a:latin typeface="Courier New"/>
                <a:ea typeface="Times New Roman"/>
              </a:rPr>
              <a:t>)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while </a:t>
            </a:r>
            <a:r>
              <a:rPr lang="en-US" sz="2800" b="1" dirty="0">
                <a:solidFill>
                  <a:schemeClr val="tx2"/>
                </a:solidFill>
                <a:latin typeface="Courier New"/>
                <a:ea typeface="Times New Roman"/>
              </a:rPr>
              <a:t>True</a:t>
            </a:r>
            <a:r>
              <a:rPr lang="en-US" sz="2800" b="1" dirty="0">
                <a:latin typeface="Courier New"/>
                <a:ea typeface="Times New Roman"/>
              </a:rPr>
              <a:t>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s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Fin.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readline</a:t>
            </a:r>
            <a:r>
              <a:rPr lang="en-US" sz="2800" b="1" dirty="0">
                <a:latin typeface="Courier New"/>
                <a:ea typeface="Times New Roman"/>
              </a:rPr>
              <a:t>()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00FF"/>
                </a:solidFill>
                <a:latin typeface="Courier New"/>
                <a:ea typeface="Times New Roman"/>
              </a:rPr>
              <a:t>  </a:t>
            </a:r>
            <a:r>
              <a:rPr lang="ru-RU" sz="28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if</a:t>
            </a:r>
            <a:r>
              <a:rPr lang="ru-RU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 </a:t>
            </a:r>
            <a:r>
              <a:rPr lang="ru-RU" sz="28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not</a:t>
            </a:r>
            <a:r>
              <a:rPr lang="ru-RU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s:</a:t>
            </a:r>
            <a:r>
              <a:rPr lang="ru-RU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 </a:t>
            </a:r>
            <a:r>
              <a:rPr lang="ru-RU" sz="28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break</a:t>
            </a:r>
            <a:endParaRPr lang="ru-RU" sz="2800" b="1" dirty="0">
              <a:solidFill>
                <a:schemeClr val="accent1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age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err="1" smtClean="0">
                <a:latin typeface="Courier New"/>
                <a:ea typeface="Times New Roman"/>
              </a:rPr>
              <a:t>s.</a:t>
            </a:r>
            <a:r>
              <a:rPr lang="en-US" sz="2800" b="1" dirty="0" err="1" smtClean="0">
                <a:solidFill>
                  <a:srgbClr val="0070C0"/>
                </a:solidFill>
                <a:latin typeface="Courier New"/>
                <a:ea typeface="Times New Roman"/>
              </a:rPr>
              <a:t>split</a:t>
            </a:r>
            <a:r>
              <a:rPr lang="en-US" sz="2800" b="1" dirty="0">
                <a:latin typeface="Courier New"/>
                <a:ea typeface="Times New Roman"/>
              </a:rPr>
              <a:t>()[</a:t>
            </a:r>
            <a:r>
              <a:rPr lang="en-US" sz="2800" b="1" dirty="0">
                <a:solidFill>
                  <a:schemeClr val="tx2"/>
                </a:solidFill>
                <a:latin typeface="Courier New"/>
                <a:ea typeface="Times New Roman"/>
              </a:rPr>
              <a:t>1</a:t>
            </a:r>
            <a:r>
              <a:rPr lang="en-US" sz="2800" b="1" dirty="0" smtClean="0">
                <a:latin typeface="Courier New"/>
                <a:ea typeface="Times New Roman"/>
              </a:rPr>
              <a:t>])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 if </a:t>
            </a:r>
            <a:r>
              <a:rPr lang="en-US" sz="2800" b="1" dirty="0">
                <a:latin typeface="Courier New"/>
                <a:ea typeface="Times New Roman"/>
              </a:rPr>
              <a:t>age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&lt;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solidFill>
                  <a:schemeClr val="tx2"/>
                </a:solidFill>
                <a:latin typeface="Courier New"/>
                <a:ea typeface="Times New Roman"/>
              </a:rPr>
              <a:t>5</a:t>
            </a:r>
            <a:r>
              <a:rPr lang="en-US" sz="2800" b="1" dirty="0">
                <a:latin typeface="Courier New"/>
                <a:ea typeface="Times New Roman"/>
              </a:rPr>
              <a:t>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  </a:t>
            </a:r>
            <a:r>
              <a:rPr lang="en-US" sz="2800" b="1" dirty="0" err="1">
                <a:latin typeface="Courier New"/>
                <a:ea typeface="Times New Roman"/>
              </a:rPr>
              <a:t>Fout.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write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(s)</a:t>
            </a:r>
            <a:endParaRPr lang="en-US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 err="1">
                <a:latin typeface="Courier New"/>
                <a:ea typeface="Times New Roman"/>
              </a:rPr>
              <a:t>Fin.close</a:t>
            </a:r>
            <a:r>
              <a:rPr lang="en-US" sz="2800" b="1" dirty="0">
                <a:latin typeface="Courier New"/>
                <a:ea typeface="Times New Roman"/>
              </a:rPr>
              <a:t>()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 err="1">
                <a:latin typeface="Courier New"/>
                <a:ea typeface="Times New Roman"/>
              </a:rPr>
              <a:t>Fout.close</a:t>
            </a:r>
            <a:r>
              <a:rPr lang="en-US" sz="2800" b="1" dirty="0">
                <a:latin typeface="Courier New"/>
                <a:ea typeface="Times New Roman"/>
              </a:rPr>
              <a:t>()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071546"/>
            <a:ext cx="318928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chemeClr val="tx2"/>
                </a:solidFill>
                <a:latin typeface="Arial"/>
              </a:rPr>
              <a:t>Полная программа: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001156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Обработка строк</a:t>
            </a:r>
            <a:endParaRPr kumimoji="0" lang="ru-RU" altLang="ru-RU" sz="54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1963" y="1323974"/>
            <a:ext cx="8423275" cy="224790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 err="1">
                <a:latin typeface="Courier New"/>
                <a:ea typeface="Times New Roman"/>
              </a:rPr>
              <a:t>lst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Fin.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readlines</a:t>
            </a:r>
            <a:r>
              <a:rPr lang="en-US" sz="2800" b="1" dirty="0">
                <a:latin typeface="Courier New"/>
                <a:ea typeface="Times New Roman"/>
              </a:rPr>
              <a:t>()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s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lst</a:t>
            </a:r>
            <a:r>
              <a:rPr lang="en-US" sz="2800" b="1" dirty="0">
                <a:latin typeface="Courier New"/>
                <a:ea typeface="Times New Roman"/>
              </a:rPr>
              <a:t>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age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( </a:t>
            </a:r>
            <a:r>
              <a:rPr lang="en-US" sz="2800" b="1" dirty="0" err="1">
                <a:latin typeface="Courier New"/>
                <a:ea typeface="Times New Roman"/>
              </a:rPr>
              <a:t>s.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split</a:t>
            </a:r>
            <a:r>
              <a:rPr lang="en-US" sz="2800" b="1" dirty="0">
                <a:latin typeface="Courier New"/>
                <a:ea typeface="Times New Roman"/>
              </a:rPr>
              <a:t>()[</a:t>
            </a:r>
            <a:r>
              <a:rPr lang="en-US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1</a:t>
            </a:r>
            <a:r>
              <a:rPr lang="en-US" sz="2800" b="1" dirty="0" smtClean="0">
                <a:latin typeface="Courier New"/>
                <a:ea typeface="Times New Roman"/>
              </a:rPr>
              <a:t>])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 if </a:t>
            </a:r>
            <a:r>
              <a:rPr lang="en-US" sz="2800" b="1" dirty="0">
                <a:latin typeface="Courier New"/>
                <a:ea typeface="Times New Roman"/>
              </a:rPr>
              <a:t>age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&lt;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5</a:t>
            </a:r>
            <a:r>
              <a:rPr lang="en-US" sz="2800" b="1" dirty="0">
                <a:latin typeface="Courier New"/>
                <a:ea typeface="Times New Roman"/>
              </a:rPr>
              <a:t>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  </a:t>
            </a:r>
            <a:r>
              <a:rPr lang="en-US" sz="2800" b="1" dirty="0" err="1">
                <a:latin typeface="Courier New"/>
                <a:ea typeface="Times New Roman"/>
              </a:rPr>
              <a:t>Fout.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write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(s)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113" y="809625"/>
            <a:ext cx="16305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1"/>
                </a:solidFill>
                <a:latin typeface="Arial"/>
              </a:rPr>
              <a:t>или так:</a:t>
            </a:r>
            <a:endParaRPr lang="ru-RU" sz="2000" b="1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57158" y="4286256"/>
            <a:ext cx="8423275" cy="185738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solidFill>
                  <a:srgbClr val="0000FF"/>
                </a:solidFill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s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open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smtClean="0">
                <a:solidFill>
                  <a:schemeClr val="accent1"/>
                </a:solidFill>
                <a:latin typeface="Courier New"/>
                <a:ea typeface="Times New Roman"/>
              </a:rPr>
              <a:t>"input.txt”</a:t>
            </a:r>
            <a:r>
              <a:rPr lang="en-US" sz="2800" b="1" dirty="0" smtClean="0">
                <a:latin typeface="Courier New"/>
                <a:ea typeface="Times New Roman"/>
              </a:rPr>
              <a:t>):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age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err="1" smtClean="0">
                <a:latin typeface="Courier New"/>
                <a:ea typeface="Times New Roman"/>
              </a:rPr>
              <a:t>s.</a:t>
            </a:r>
            <a:r>
              <a:rPr lang="en-US" sz="2800" b="1" dirty="0" err="1" smtClean="0">
                <a:solidFill>
                  <a:srgbClr val="0070C0"/>
                </a:solidFill>
                <a:latin typeface="Courier New"/>
                <a:ea typeface="Times New Roman"/>
              </a:rPr>
              <a:t>split</a:t>
            </a:r>
            <a:r>
              <a:rPr lang="en-US" sz="2800" b="1" dirty="0">
                <a:latin typeface="Courier New"/>
                <a:ea typeface="Times New Roman"/>
              </a:rPr>
              <a:t>()[</a:t>
            </a:r>
            <a:r>
              <a:rPr lang="en-US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1</a:t>
            </a:r>
            <a:r>
              <a:rPr lang="en-US" sz="2800" b="1" dirty="0" smtClean="0">
                <a:latin typeface="Courier New"/>
                <a:ea typeface="Times New Roman"/>
              </a:rPr>
              <a:t>])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if</a:t>
            </a:r>
            <a:r>
              <a:rPr lang="en-US" sz="2800" b="1" dirty="0">
                <a:latin typeface="Courier New"/>
                <a:ea typeface="Times New Roman"/>
              </a:rPr>
              <a:t> age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&lt;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5</a:t>
            </a:r>
            <a:r>
              <a:rPr lang="en-US" sz="2800" b="1" dirty="0">
                <a:latin typeface="Courier New"/>
                <a:ea typeface="Times New Roman"/>
              </a:rPr>
              <a:t>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  </a:t>
            </a:r>
            <a:r>
              <a:rPr lang="en-US" sz="2800" b="1" dirty="0" err="1">
                <a:latin typeface="Courier New"/>
                <a:ea typeface="Times New Roman"/>
              </a:rPr>
              <a:t>Fout.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write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(s)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643314"/>
            <a:ext cx="16305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1"/>
                </a:solidFill>
                <a:latin typeface="Arial"/>
              </a:rPr>
              <a:t>или так:</a:t>
            </a:r>
            <a:endParaRPr lang="ru-RU" sz="2000" b="1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0"/>
            <a:ext cx="9001156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Обработка строк</a:t>
            </a:r>
            <a:endParaRPr kumimoji="0" lang="ru-RU" altLang="ru-RU" sz="54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1472" y="1714488"/>
            <a:ext cx="8375650" cy="23304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253</Words>
  <Application>Microsoft Office PowerPoint</Application>
  <PresentationFormat>Экран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Обработка смешанных данных, записанных в файле</vt:lpstr>
      <vt:lpstr>Обработка строк</vt:lpstr>
      <vt:lpstr>Чтение данных из файла</vt:lpstr>
      <vt:lpstr>Слайд 4</vt:lpstr>
      <vt:lpstr>Слайд 5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Обработка смешанных данных, записанных в файле</dc:title>
  <dc:creator>. я</dc:creator>
  <cp:lastModifiedBy>. я</cp:lastModifiedBy>
  <cp:revision>12</cp:revision>
  <dcterms:created xsi:type="dcterms:W3CDTF">2022-04-15T11:46:06Z</dcterms:created>
  <dcterms:modified xsi:type="dcterms:W3CDTF">2022-04-19T12:16:05Z</dcterms:modified>
</cp:coreProperties>
</file>