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Алгоритмизация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875713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A203BF-F37B-412A-A021-D46BE81450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BFB15-A3A9-4B5D-99DC-4F1E2E532202}" type="datetimeFigureOut">
              <a:rPr lang="ru-RU" smtClean="0"/>
              <a:pPr/>
              <a:t>14.04.2022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302F-0F32-439F-B244-337C397A501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9703" y="561002"/>
            <a:ext cx="8653462" cy="1487487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Работа с файлами</a:t>
            </a:r>
          </a:p>
        </p:txBody>
      </p:sp>
      <p:sp>
        <p:nvSpPr>
          <p:cNvPr id="153606" name="AutoShape 6" descr="https://work-1c.ru/wp-content/uploads/2020/01/storage-solution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08" name="Picture 8" descr="https://work-1c.ru/wp-content/uploads/2020/01/storage-solut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928802"/>
            <a:ext cx="6135856" cy="4598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Какие бывают файлы?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2970213" y="857232"/>
            <a:ext cx="2317750" cy="744556"/>
          </a:xfrm>
          <a:prstGeom prst="roundRect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3600" b="1" dirty="0"/>
              <a:t>Ф</a:t>
            </a:r>
            <a:r>
              <a:rPr lang="ru-RU" sz="3600" b="1" dirty="0" smtClean="0"/>
              <a:t>айлы</a:t>
            </a:r>
            <a:endParaRPr lang="ru-RU" sz="3600" b="1" dirty="0"/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968374" y="2111374"/>
            <a:ext cx="2673371" cy="746122"/>
          </a:xfrm>
          <a:prstGeom prst="roundRect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3600" b="1" dirty="0"/>
              <a:t>текстовые</a:t>
            </a:r>
          </a:p>
        </p:txBody>
      </p:sp>
      <p:sp>
        <p:nvSpPr>
          <p:cNvPr id="8" name="Скругленный прямоугольник 7"/>
          <p:cNvSpPr/>
          <p:nvPr/>
        </p:nvSpPr>
        <p:spPr bwMode="auto">
          <a:xfrm>
            <a:off x="4970462" y="2111374"/>
            <a:ext cx="2673371" cy="746122"/>
          </a:xfrm>
          <a:prstGeom prst="roundRect">
            <a:avLst/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sz="3600" b="1" dirty="0"/>
              <a:t>двоичные</a:t>
            </a:r>
          </a:p>
        </p:txBody>
      </p:sp>
      <p:sp>
        <p:nvSpPr>
          <p:cNvPr id="9" name="Блок-схема: процесс 8"/>
          <p:cNvSpPr/>
          <p:nvPr/>
        </p:nvSpPr>
        <p:spPr bwMode="auto">
          <a:xfrm>
            <a:off x="407988" y="2906713"/>
            <a:ext cx="4191000" cy="2552700"/>
          </a:xfrm>
          <a:prstGeom prst="flowChartProcess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triangle" w="lg" len="lg"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ru-RU" sz="2400" dirty="0">
                <a:latin typeface="Arial" panose="020B0604020202020204" pitchFamily="34" charset="0"/>
              </a:rPr>
              <a:t>«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plain text</a:t>
            </a:r>
            <a:r>
              <a:rPr lang="ru-RU" sz="2400" dirty="0">
                <a:latin typeface="Arial" panose="020B0604020202020204" pitchFamily="34" charset="0"/>
              </a:rPr>
              <a:t>»</a:t>
            </a:r>
            <a:r>
              <a:rPr lang="en-US" sz="2400" dirty="0">
                <a:latin typeface="Arial" panose="020B0604020202020204" pitchFamily="34" charset="0"/>
              </a:rPr>
              <a:t>: </a:t>
            </a: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ru-RU" sz="2400" dirty="0">
                <a:latin typeface="Arial" panose="020B0604020202020204" pitchFamily="34" charset="0"/>
              </a:rPr>
              <a:t>для чтения человеком</a:t>
            </a:r>
            <a:endParaRPr lang="en-US" sz="2400" dirty="0">
              <a:latin typeface="Arial" panose="020B0604020202020204" pitchFamily="34" charset="0"/>
            </a:endParaRP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ru-RU" sz="2400" dirty="0">
                <a:latin typeface="Arial" panose="020B0604020202020204" pitchFamily="34" charset="0"/>
              </a:rPr>
              <a:t>текст, разбитый на строки;</a:t>
            </a:r>
          </a:p>
          <a:p>
            <a:pPr marL="180975" indent="-180975" eaLnBrk="1" hangingPunct="1">
              <a:buFont typeface="Arial" pitchFamily="34" charset="0"/>
              <a:buChar char="•"/>
              <a:defRPr/>
            </a:pPr>
            <a:r>
              <a:rPr lang="ru-RU" sz="2400" dirty="0">
                <a:latin typeface="Arial" panose="020B0604020202020204" pitchFamily="34" charset="0"/>
              </a:rPr>
              <a:t>из специальных символов только символы перехода на новую строку</a:t>
            </a:r>
            <a:endParaRPr lang="ru-RU" sz="2400" dirty="0"/>
          </a:p>
        </p:txBody>
      </p:sp>
      <p:sp>
        <p:nvSpPr>
          <p:cNvPr id="10" name="Блок-схема: процесс 9"/>
          <p:cNvSpPr>
            <a:spLocks noChangeArrowheads="1"/>
          </p:cNvSpPr>
          <p:nvPr/>
        </p:nvSpPr>
        <p:spPr bwMode="auto">
          <a:xfrm>
            <a:off x="4843463" y="2906713"/>
            <a:ext cx="4192587" cy="2017712"/>
          </a:xfrm>
          <a:prstGeom prst="flowChartProcess">
            <a:avLst/>
          </a:prstGeom>
          <a:noFill/>
          <a:ln w="12700" algn="ctr">
            <a:noFill/>
            <a:round/>
            <a:headEnd/>
            <a:tailEnd type="triangle" w="lg" len="lg"/>
          </a:ln>
        </p:spPr>
        <p:txBody>
          <a:bodyPr/>
          <a:lstStyle/>
          <a:p>
            <a:pPr marL="180975" indent="-180975" eaLnBrk="1" hangingPunct="1">
              <a:buFontTx/>
              <a:buChar char="•"/>
            </a:pPr>
            <a:r>
              <a:rPr lang="ru-RU" altLang="ru-RU" sz="2400"/>
              <a:t>любые символы</a:t>
            </a:r>
          </a:p>
          <a:p>
            <a:pPr marL="180975" indent="-180975" eaLnBrk="1" hangingPunct="1">
              <a:buFontTx/>
              <a:buChar char="•"/>
            </a:pPr>
            <a:r>
              <a:rPr lang="ru-RU" altLang="ru-RU" sz="2400"/>
              <a:t>рисунки, звуки, видео, …</a:t>
            </a:r>
          </a:p>
        </p:txBody>
      </p:sp>
      <p:sp>
        <p:nvSpPr>
          <p:cNvPr id="154633" name="Прямоугольник 1"/>
          <p:cNvSpPr>
            <a:spLocks noChangeArrowheads="1"/>
          </p:cNvSpPr>
          <p:nvPr/>
        </p:nvSpPr>
        <p:spPr bwMode="auto">
          <a:xfrm>
            <a:off x="1674813" y="5241925"/>
            <a:ext cx="922337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latin typeface="Courier New" pitchFamily="49" charset="0"/>
                <a:cs typeface="Courier New" pitchFamily="49" charset="0"/>
              </a:rPr>
              <a:t>12</a:t>
            </a:r>
          </a:p>
          <a:p>
            <a:pPr eaLnBrk="1" hangingPunct="1"/>
            <a:r>
              <a:rPr lang="ru-RU" altLang="ru-RU" sz="2400" b="1">
                <a:latin typeface="Courier New" pitchFamily="49" charset="0"/>
                <a:cs typeface="Courier New" pitchFamily="49" charset="0"/>
              </a:rPr>
              <a:t>123</a:t>
            </a:r>
          </a:p>
          <a:p>
            <a:pPr eaLnBrk="1" hangingPunct="1"/>
            <a:r>
              <a:rPr lang="ru-RU" altLang="ru-RU" sz="2400" b="1">
                <a:latin typeface="Courier New" pitchFamily="49" charset="0"/>
                <a:cs typeface="Courier New" pitchFamily="49" charset="0"/>
              </a:rPr>
              <a:t>1234</a:t>
            </a:r>
          </a:p>
        </p:txBody>
      </p:sp>
      <p:grpSp>
        <p:nvGrpSpPr>
          <p:cNvPr id="2" name="Группа 12"/>
          <p:cNvGrpSpPr>
            <a:grpSpLocks/>
          </p:cNvGrpSpPr>
          <p:nvPr/>
        </p:nvGrpSpPr>
        <p:grpSpPr bwMode="auto">
          <a:xfrm>
            <a:off x="2743200" y="1601788"/>
            <a:ext cx="2589213" cy="469890"/>
            <a:chOff x="2743200" y="1602463"/>
            <a:chExt cx="2589299" cy="651850"/>
          </a:xfrm>
        </p:grpSpPr>
        <p:sp>
          <p:nvSpPr>
            <p:cNvPr id="154637" name="Полилиния 10"/>
            <p:cNvSpPr>
              <a:spLocks noChangeArrowheads="1"/>
            </p:cNvSpPr>
            <p:nvPr/>
          </p:nvSpPr>
          <p:spPr bwMode="auto">
            <a:xfrm>
              <a:off x="2743200" y="1602463"/>
              <a:ext cx="1294646" cy="651850"/>
            </a:xfrm>
            <a:custGeom>
              <a:avLst/>
              <a:gdLst>
                <a:gd name="T0" fmla="*/ 1294646 w 1294646"/>
                <a:gd name="T1" fmla="*/ 0 h 651850"/>
                <a:gd name="T2" fmla="*/ 0 w 1294646"/>
                <a:gd name="T3" fmla="*/ 651850 h 651850"/>
                <a:gd name="T4" fmla="*/ 0 60000 65536"/>
                <a:gd name="T5" fmla="*/ 0 60000 65536"/>
                <a:gd name="T6" fmla="*/ 0 w 1294646"/>
                <a:gd name="T7" fmla="*/ 0 h 651850"/>
                <a:gd name="T8" fmla="*/ 1294646 w 1294646"/>
                <a:gd name="T9" fmla="*/ 651850 h 6518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4646" h="651850">
                  <a:moveTo>
                    <a:pt x="1294646" y="0"/>
                  </a:moveTo>
                  <a:lnTo>
                    <a:pt x="0" y="651850"/>
                  </a:lnTo>
                </a:path>
              </a:pathLst>
            </a:custGeom>
            <a:noFill/>
            <a:ln w="5715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4638" name="Полилиния 11"/>
            <p:cNvSpPr>
              <a:spLocks noChangeArrowheads="1"/>
            </p:cNvSpPr>
            <p:nvPr/>
          </p:nvSpPr>
          <p:spPr bwMode="auto">
            <a:xfrm flipH="1">
              <a:off x="4037853" y="1602463"/>
              <a:ext cx="1294646" cy="651850"/>
            </a:xfrm>
            <a:custGeom>
              <a:avLst/>
              <a:gdLst>
                <a:gd name="T0" fmla="*/ 1294646 w 1294646"/>
                <a:gd name="T1" fmla="*/ 0 h 651850"/>
                <a:gd name="T2" fmla="*/ 0 w 1294646"/>
                <a:gd name="T3" fmla="*/ 651850 h 651850"/>
                <a:gd name="T4" fmla="*/ 0 60000 65536"/>
                <a:gd name="T5" fmla="*/ 0 60000 65536"/>
                <a:gd name="T6" fmla="*/ 0 w 1294646"/>
                <a:gd name="T7" fmla="*/ 0 h 651850"/>
                <a:gd name="T8" fmla="*/ 1294646 w 1294646"/>
                <a:gd name="T9" fmla="*/ 651850 h 65185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4646" h="651850">
                  <a:moveTo>
                    <a:pt x="1294646" y="0"/>
                  </a:moveTo>
                  <a:lnTo>
                    <a:pt x="0" y="651850"/>
                  </a:lnTo>
                </a:path>
              </a:pathLst>
            </a:custGeom>
            <a:noFill/>
            <a:ln w="57150" algn="ctr">
              <a:solidFill>
                <a:schemeClr val="accent2">
                  <a:lumMod val="75000"/>
                </a:schemeClr>
              </a:solidFill>
              <a:round/>
              <a:headEnd/>
              <a:tailEnd type="triangle" w="med" len="lg"/>
            </a:ln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154635" name="Рисунок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1588" y="3803650"/>
            <a:ext cx="2900362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4636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81588" y="5218113"/>
            <a:ext cx="2900362" cy="127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84119"/>
            <a:ext cx="9144000" cy="773113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alt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/>
              </a:rPr>
              <a:t>Принцип сэндвича</a:t>
            </a:r>
          </a:p>
        </p:txBody>
      </p:sp>
      <p:sp>
        <p:nvSpPr>
          <p:cNvPr id="15565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eaLnBrk="1" hangingPunct="1"/>
            <a:endParaRPr lang="ru-RU" altLang="ru-RU"/>
          </a:p>
        </p:txBody>
      </p:sp>
      <p:grpSp>
        <p:nvGrpSpPr>
          <p:cNvPr id="2" name="Группа 33"/>
          <p:cNvGrpSpPr>
            <a:grpSpLocks/>
          </p:cNvGrpSpPr>
          <p:nvPr/>
        </p:nvGrpSpPr>
        <p:grpSpPr bwMode="auto">
          <a:xfrm>
            <a:off x="5395913" y="1111250"/>
            <a:ext cx="3204935" cy="357188"/>
            <a:chOff x="5396171" y="1111675"/>
            <a:chExt cx="2549530" cy="356503"/>
          </a:xfrm>
        </p:grpSpPr>
        <p:sp>
          <p:nvSpPr>
            <p:cNvPr id="155671" name="Text Box 10"/>
            <p:cNvSpPr txBox="1">
              <a:spLocks noChangeArrowheads="1"/>
            </p:cNvSpPr>
            <p:nvPr/>
          </p:nvSpPr>
          <p:spPr bwMode="auto">
            <a:xfrm>
              <a:off x="5871668" y="1111675"/>
              <a:ext cx="2074033" cy="356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ru-RU" altLang="ru-RU" sz="2800" b="1" dirty="0">
                  <a:latin typeface="Calibri" pitchFamily="34" charset="0"/>
                  <a:cs typeface="Times New Roman" pitchFamily="18" charset="0"/>
                </a:rPr>
                <a:t>открыть файл</a:t>
              </a:r>
              <a:endParaRPr lang="ru-RU" altLang="ru-RU" sz="4400" b="1" dirty="0"/>
            </a:p>
          </p:txBody>
        </p:sp>
        <p:sp>
          <p:nvSpPr>
            <p:cNvPr id="155672" name="AutoShape 9"/>
            <p:cNvSpPr>
              <a:spLocks noChangeArrowheads="1"/>
            </p:cNvSpPr>
            <p:nvPr/>
          </p:nvSpPr>
          <p:spPr bwMode="auto">
            <a:xfrm rot="16200000" flipV="1">
              <a:off x="5488223" y="1093693"/>
              <a:ext cx="220950" cy="405053"/>
            </a:xfrm>
            <a:prstGeom prst="downArrow">
              <a:avLst>
                <a:gd name="adj1" fmla="val 40000"/>
                <a:gd name="adj2" fmla="val 69884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eaLnBrk="1" hangingPunct="1"/>
              <a:endParaRPr lang="ru-RU" altLang="ru-RU" sz="4400" b="1"/>
            </a:p>
          </p:txBody>
        </p:sp>
      </p:grpSp>
      <p:grpSp>
        <p:nvGrpSpPr>
          <p:cNvPr id="3" name="Группа 34"/>
          <p:cNvGrpSpPr>
            <a:grpSpLocks/>
          </p:cNvGrpSpPr>
          <p:nvPr/>
        </p:nvGrpSpPr>
        <p:grpSpPr bwMode="auto">
          <a:xfrm>
            <a:off x="5395912" y="1744663"/>
            <a:ext cx="3462367" cy="357187"/>
            <a:chOff x="5396171" y="1744753"/>
            <a:chExt cx="2754088" cy="356503"/>
          </a:xfrm>
        </p:grpSpPr>
        <p:sp>
          <p:nvSpPr>
            <p:cNvPr id="155669" name="AutoShape 8"/>
            <p:cNvSpPr>
              <a:spLocks noChangeArrowheads="1"/>
            </p:cNvSpPr>
            <p:nvPr/>
          </p:nvSpPr>
          <p:spPr bwMode="auto">
            <a:xfrm rot="16200000" flipV="1">
              <a:off x="5488223" y="1713167"/>
              <a:ext cx="220950" cy="405053"/>
            </a:xfrm>
            <a:prstGeom prst="downArrow">
              <a:avLst>
                <a:gd name="adj1" fmla="val 40000"/>
                <a:gd name="adj2" fmla="val 69884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eaLnBrk="1" hangingPunct="1"/>
              <a:endParaRPr lang="ru-RU" altLang="ru-RU" sz="4400" b="1"/>
            </a:p>
          </p:txBody>
        </p:sp>
        <p:sp>
          <p:nvSpPr>
            <p:cNvPr id="155670" name="Text Box 6"/>
            <p:cNvSpPr txBox="1">
              <a:spLocks noChangeArrowheads="1"/>
            </p:cNvSpPr>
            <p:nvPr/>
          </p:nvSpPr>
          <p:spPr bwMode="auto">
            <a:xfrm>
              <a:off x="5871668" y="1744753"/>
              <a:ext cx="2278591" cy="356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ru-RU" altLang="ru-RU" sz="2800" b="1">
                  <a:latin typeface="Calibri" pitchFamily="34" charset="0"/>
                  <a:cs typeface="Times New Roman" pitchFamily="18" charset="0"/>
                </a:rPr>
                <a:t>работа с  файлом</a:t>
              </a:r>
              <a:endParaRPr lang="ru-RU" altLang="ru-RU" sz="4400" b="1"/>
            </a:p>
          </p:txBody>
        </p:sp>
      </p:grpSp>
      <p:grpSp>
        <p:nvGrpSpPr>
          <p:cNvPr id="4" name="Группа 35"/>
          <p:cNvGrpSpPr>
            <a:grpSpLocks/>
          </p:cNvGrpSpPr>
          <p:nvPr/>
        </p:nvGrpSpPr>
        <p:grpSpPr bwMode="auto">
          <a:xfrm>
            <a:off x="5395912" y="2351088"/>
            <a:ext cx="3073225" cy="355600"/>
            <a:chOff x="5396171" y="2350672"/>
            <a:chExt cx="2443864" cy="356503"/>
          </a:xfrm>
        </p:grpSpPr>
        <p:sp>
          <p:nvSpPr>
            <p:cNvPr id="155667" name="AutoShape 7"/>
            <p:cNvSpPr>
              <a:spLocks noChangeArrowheads="1"/>
            </p:cNvSpPr>
            <p:nvPr/>
          </p:nvSpPr>
          <p:spPr bwMode="auto">
            <a:xfrm rot="16200000" flipV="1">
              <a:off x="5488223" y="2332641"/>
              <a:ext cx="220950" cy="405053"/>
            </a:xfrm>
            <a:prstGeom prst="downArrow">
              <a:avLst>
                <a:gd name="adj1" fmla="val 40000"/>
                <a:gd name="adj2" fmla="val 69884"/>
              </a:avLst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eaLnBrk="1" hangingPunct="1"/>
              <a:endParaRPr lang="ru-RU" altLang="ru-RU" sz="4400" b="1"/>
            </a:p>
          </p:txBody>
        </p:sp>
        <p:sp>
          <p:nvSpPr>
            <p:cNvPr id="155668" name="Text Box 5"/>
            <p:cNvSpPr txBox="1">
              <a:spLocks noChangeArrowheads="1"/>
            </p:cNvSpPr>
            <p:nvPr/>
          </p:nvSpPr>
          <p:spPr bwMode="auto">
            <a:xfrm>
              <a:off x="5871668" y="2350672"/>
              <a:ext cx="1968367" cy="3565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ru-RU" altLang="ru-RU" sz="2800" b="1" dirty="0">
                  <a:latin typeface="Calibri" pitchFamily="34" charset="0"/>
                  <a:cs typeface="Times New Roman" pitchFamily="18" charset="0"/>
                </a:rPr>
                <a:t>закрыть файл</a:t>
              </a:r>
              <a:endParaRPr lang="ru-RU" altLang="ru-RU" sz="4400" b="1" dirty="0"/>
            </a:p>
          </p:txBody>
        </p:sp>
      </p:grp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64991" y="1214422"/>
            <a:ext cx="1228859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ru-RU" altLang="ru-RU" sz="2800" b="1" i="1" dirty="0">
                <a:latin typeface="Calibri" pitchFamily="34" charset="0"/>
                <a:cs typeface="Times New Roman" pitchFamily="18" charset="0"/>
              </a:rPr>
              <a:t>хлеб</a:t>
            </a:r>
            <a:endParaRPr lang="ru-RU" altLang="ru-RU" sz="4400" b="1" dirty="0"/>
          </a:p>
        </p:txBody>
      </p:sp>
      <p:sp>
        <p:nvSpPr>
          <p:cNvPr id="87043" name="Text Box 3"/>
          <p:cNvSpPr txBox="1">
            <a:spLocks noChangeArrowheads="1"/>
          </p:cNvSpPr>
          <p:nvPr/>
        </p:nvSpPr>
        <p:spPr bwMode="auto">
          <a:xfrm>
            <a:off x="576129" y="2298700"/>
            <a:ext cx="1228859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ru-RU" altLang="ru-RU" sz="2800" b="1" i="1">
                <a:latin typeface="Calibri" pitchFamily="34" charset="0"/>
                <a:cs typeface="Times New Roman" pitchFamily="18" charset="0"/>
              </a:rPr>
              <a:t>хлеб</a:t>
            </a:r>
            <a:endParaRPr lang="ru-RU" altLang="ru-RU" sz="4400" b="1"/>
          </a:p>
        </p:txBody>
      </p:sp>
      <p:sp>
        <p:nvSpPr>
          <p:cNvPr id="87042" name="Text Box 2"/>
          <p:cNvSpPr txBox="1">
            <a:spLocks noChangeArrowheads="1"/>
          </p:cNvSpPr>
          <p:nvPr/>
        </p:nvSpPr>
        <p:spPr bwMode="auto">
          <a:xfrm>
            <a:off x="142844" y="1736725"/>
            <a:ext cx="1598644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ru-RU" altLang="ru-RU" sz="2800" b="1" i="1" dirty="0">
                <a:latin typeface="Calibri" pitchFamily="34" charset="0"/>
                <a:cs typeface="Times New Roman" pitchFamily="18" charset="0"/>
              </a:rPr>
              <a:t>начинка</a:t>
            </a:r>
            <a:endParaRPr lang="ru-RU" altLang="ru-RU" sz="4400" b="1" dirty="0"/>
          </a:p>
        </p:txBody>
      </p:sp>
      <p:pic>
        <p:nvPicPr>
          <p:cNvPr id="87065" name="Picture 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540" b="3465"/>
          <a:stretch>
            <a:fillRect/>
          </a:stretch>
        </p:blipFill>
        <p:spPr bwMode="auto">
          <a:xfrm>
            <a:off x="1928813" y="2101850"/>
            <a:ext cx="3316287" cy="85883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87064" name="Picture 2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14538" y="1017588"/>
            <a:ext cx="3224212" cy="582612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pic>
        <p:nvPicPr>
          <p:cNvPr id="87074" name="Picture 3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36750" y="1481138"/>
            <a:ext cx="3405188" cy="1093787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</p:pic>
      <p:sp>
        <p:nvSpPr>
          <p:cNvPr id="87075" name="Rectangle 35"/>
          <p:cNvSpPr>
            <a:spLocks noChangeArrowheads="1"/>
          </p:cNvSpPr>
          <p:nvPr/>
        </p:nvSpPr>
        <p:spPr bwMode="auto">
          <a:xfrm>
            <a:off x="896938" y="4022746"/>
            <a:ext cx="7469187" cy="19399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Fin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("input.txt”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Fout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open</a:t>
            </a:r>
            <a:r>
              <a:rPr lang="en-US" sz="24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("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output.txt", "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w”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  #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 здесь работаем с файлами</a:t>
            </a:r>
          </a:p>
          <a:p>
            <a:pPr marL="179388" indent="-93663" algn="just" eaLnBrk="1" hangingPunct="1">
              <a:defRPr/>
            </a:pPr>
            <a:r>
              <a:rPr lang="ru-RU" sz="2400" b="1" dirty="0" err="1">
                <a:latin typeface="Courier New" pitchFamily="49" charset="0"/>
                <a:cs typeface="Times New Roman" pitchFamily="18" charset="0"/>
              </a:rPr>
              <a:t>Fi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n.close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3663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F</a:t>
            </a:r>
            <a:r>
              <a:rPr lang="en-US" sz="2400" b="1" dirty="0" err="1">
                <a:latin typeface="Courier New" pitchFamily="49" charset="0"/>
                <a:cs typeface="Times New Roman" pitchFamily="18" charset="0"/>
              </a:rPr>
              <a:t>out.close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()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37" name="Скругленная прямоугольная выноска 36"/>
          <p:cNvSpPr/>
          <p:nvPr/>
        </p:nvSpPr>
        <p:spPr bwMode="auto">
          <a:xfrm>
            <a:off x="376238" y="3122633"/>
            <a:ext cx="3762375" cy="769938"/>
          </a:xfrm>
          <a:prstGeom prst="wedgeRoundRectCallout">
            <a:avLst>
              <a:gd name="adj1" fmla="val -25233"/>
              <a:gd name="adj2" fmla="val 7586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файловые переменные-</a:t>
            </a:r>
            <a:r>
              <a:rPr lang="ru-RU" sz="2400" i="1" dirty="0">
                <a:latin typeface="Arial" panose="020B0604020202020204" pitchFamily="34" charset="0"/>
              </a:rPr>
              <a:t>указатели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614988" y="5229246"/>
            <a:ext cx="3133725" cy="12001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"r"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-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чтение</a:t>
            </a:r>
            <a:endParaRPr lang="en-US" sz="2400" b="1" dirty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"w" 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– </a:t>
            </a: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запись</a:t>
            </a:r>
          </a:p>
          <a:p>
            <a:pPr eaLnBrk="1" hangingPunct="1">
              <a:defRPr/>
            </a:pP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Times New Roman" pitchFamily="18" charset="0"/>
              </a:rPr>
              <a:t>"a" </a:t>
            </a:r>
            <a:r>
              <a:rPr lang="en-US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добавление</a:t>
            </a:r>
            <a:endParaRPr lang="ru-RU" dirty="0">
              <a:latin typeface="Arial" panose="020B0604020202020204" pitchFamily="34" charset="0"/>
            </a:endParaRPr>
          </a:p>
        </p:txBody>
      </p:sp>
      <p:sp>
        <p:nvSpPr>
          <p:cNvPr id="23" name="Полилиния 22"/>
          <p:cNvSpPr>
            <a:spLocks noChangeArrowheads="1"/>
          </p:cNvSpPr>
          <p:nvPr/>
        </p:nvSpPr>
        <p:spPr bwMode="auto">
          <a:xfrm>
            <a:off x="6283325" y="4757758"/>
            <a:ext cx="311150" cy="549275"/>
          </a:xfrm>
          <a:custGeom>
            <a:avLst/>
            <a:gdLst>
              <a:gd name="T0" fmla="*/ 0 w 606055"/>
              <a:gd name="T1" fmla="*/ 1939 h 765544"/>
              <a:gd name="T2" fmla="*/ 1 w 606055"/>
              <a:gd name="T3" fmla="*/ 0 h 765544"/>
              <a:gd name="T4" fmla="*/ 0 60000 65536"/>
              <a:gd name="T5" fmla="*/ 0 60000 65536"/>
              <a:gd name="T6" fmla="*/ 0 w 606055"/>
              <a:gd name="T7" fmla="*/ 0 h 765544"/>
              <a:gd name="T8" fmla="*/ 606055 w 606055"/>
              <a:gd name="T9" fmla="*/ 765544 h 7655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06055" h="765544">
                <a:moveTo>
                  <a:pt x="0" y="765544"/>
                </a:moveTo>
                <a:cubicBezTo>
                  <a:pt x="31898" y="510363"/>
                  <a:pt x="606055" y="414669"/>
                  <a:pt x="95693" y="0"/>
                </a:cubicBezTo>
              </a:path>
            </a:pathLst>
          </a:custGeom>
          <a:noFill/>
          <a:ln w="38100" algn="ctr">
            <a:solidFill>
              <a:schemeClr val="accent1">
                <a:lumMod val="75000"/>
              </a:schemeClr>
            </a:solidFill>
            <a:round/>
            <a:headEnd type="oval" w="sm" len="sm"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4" name="Скругленная прямоугольная выноска 23"/>
          <p:cNvSpPr/>
          <p:nvPr/>
        </p:nvSpPr>
        <p:spPr bwMode="auto">
          <a:xfrm>
            <a:off x="4506913" y="3122633"/>
            <a:ext cx="3762375" cy="769938"/>
          </a:xfrm>
          <a:prstGeom prst="wedgeRoundRectCallout">
            <a:avLst>
              <a:gd name="adj1" fmla="val -33811"/>
              <a:gd name="adj2" fmla="val 7586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400" dirty="0">
                <a:latin typeface="Arial" panose="020B0604020202020204" pitchFamily="34" charset="0"/>
              </a:rPr>
              <a:t>по умолчанию – на чтение (режим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ru-RU" sz="2400" dirty="0">
                <a:latin typeface="Arial" panose="020B0604020202020204" pitchFamily="34" charset="0"/>
              </a:rPr>
              <a:t>)</a:t>
            </a:r>
            <a:endParaRPr lang="ru-RU" sz="2400" i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7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7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7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7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87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87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87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/>
      <p:bldP spid="87043" grpId="0"/>
      <p:bldP spid="87042" grpId="0"/>
      <p:bldP spid="87075" grpId="0" build="p"/>
      <p:bldP spid="37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Ввод данных</a:t>
            </a:r>
          </a:p>
        </p:txBody>
      </p:sp>
      <p:sp>
        <p:nvSpPr>
          <p:cNvPr id="4" name="Rectangle 35"/>
          <p:cNvSpPr>
            <a:spLocks noChangeArrowheads="1"/>
          </p:cNvSpPr>
          <p:nvPr/>
        </p:nvSpPr>
        <p:spPr bwMode="auto">
          <a:xfrm>
            <a:off x="561975" y="887413"/>
            <a:ext cx="7469188" cy="4619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Fin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open</a:t>
            </a:r>
            <a:r>
              <a:rPr lang="en-US" sz="24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input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txt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ru-RU" sz="2400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561975" y="1855788"/>
            <a:ext cx="7469188" cy="4619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Fin.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ru-RU" sz="2400" b="1" dirty="0">
                <a:latin typeface="Courier New"/>
                <a:ea typeface="Times New Roman"/>
              </a:rPr>
              <a:t>()   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# "1 2"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Courier New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4175" y="1400175"/>
            <a:ext cx="24796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Чтение строки</a:t>
            </a:r>
            <a:r>
              <a:rPr lang="ru-RU" sz="2400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84175" y="2389188"/>
            <a:ext cx="630713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Чтение строки</a:t>
            </a:r>
            <a:r>
              <a:rPr lang="en-US" sz="2400" b="1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 </a:t>
            </a:r>
            <a:r>
              <a:rPr lang="ru-RU" sz="2400" b="1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и разбивка по пробелам</a:t>
            </a:r>
            <a:r>
              <a:rPr lang="ru-RU" sz="2400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561975" y="2887663"/>
            <a:ext cx="8356600" cy="4619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Fin.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ru-RU" sz="2400" b="1" dirty="0">
                <a:latin typeface="Courier New"/>
                <a:ea typeface="Times New Roman"/>
              </a:rPr>
              <a:t>().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ru-RU" sz="2400" b="1" dirty="0">
                <a:latin typeface="Courier New"/>
                <a:ea typeface="Times New Roman"/>
              </a:rPr>
              <a:t>()   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# ["1","2"]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Courier New"/>
              <a:ea typeface="Times New Roman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4175" y="3379788"/>
            <a:ext cx="342106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Чтение целых чисел</a:t>
            </a:r>
            <a:r>
              <a:rPr lang="ru-RU" sz="2400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Rectangle 35"/>
          <p:cNvSpPr>
            <a:spLocks noChangeArrowheads="1"/>
          </p:cNvSpPr>
          <p:nvPr/>
        </p:nvSpPr>
        <p:spPr bwMode="auto">
          <a:xfrm>
            <a:off x="561975" y="3835400"/>
            <a:ext cx="8356600" cy="8302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400" b="1" dirty="0" err="1">
                <a:latin typeface="Courier New"/>
                <a:ea typeface="Times New Roman"/>
              </a:rPr>
              <a:t>s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400" b="1" dirty="0" err="1">
                <a:latin typeface="Courier New"/>
                <a:ea typeface="Times New Roman"/>
              </a:rPr>
              <a:t>Fin.</a:t>
            </a:r>
            <a:r>
              <a:rPr lang="ru-RU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ru-RU" sz="2400" b="1" dirty="0">
                <a:latin typeface="Courier New"/>
                <a:ea typeface="Times New Roman"/>
              </a:rPr>
              <a:t>().</a:t>
            </a:r>
            <a:r>
              <a:rPr lang="en-US" sz="2400" b="1" dirty="0">
                <a:solidFill>
                  <a:srgbClr val="0070C0"/>
                </a:solidFill>
                <a:latin typeface="Courier New"/>
                <a:ea typeface="Times New Roman"/>
              </a:rPr>
              <a:t>split</a:t>
            </a:r>
            <a:r>
              <a:rPr lang="ru-RU" sz="2400" b="1" dirty="0">
                <a:latin typeface="Courier New"/>
                <a:ea typeface="Times New Roman"/>
              </a:rPr>
              <a:t>()   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# ["1","2"]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=</a:t>
            </a:r>
            <a:r>
              <a:rPr lang="ru-RU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(s[0]),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(s[1])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4175" y="4692650"/>
            <a:ext cx="44839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smtClean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Или с </a:t>
            </a: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помощью генератора</a:t>
            </a:r>
            <a:r>
              <a:rPr lang="ru-RU" sz="2400" kern="0" dirty="0" smtClean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0" name="Rectangle 35"/>
          <p:cNvSpPr>
            <a:spLocks noChangeArrowheads="1"/>
          </p:cNvSpPr>
          <p:nvPr/>
        </p:nvSpPr>
        <p:spPr bwMode="auto">
          <a:xfrm>
            <a:off x="561975" y="5146675"/>
            <a:ext cx="8356600" cy="46196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 = [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(x)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2400" b="1" dirty="0">
                <a:latin typeface="Courier New"/>
                <a:ea typeface="Times New Roman"/>
              </a:rPr>
              <a:t> x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2400" b="1" dirty="0">
                <a:latin typeface="Courier New"/>
                <a:ea typeface="Times New Roman"/>
              </a:rPr>
              <a:t> s]</a:t>
            </a:r>
            <a:endParaRPr lang="ru-RU" sz="2400" b="1" dirty="0">
              <a:latin typeface="Courier New"/>
              <a:ea typeface="Times New Roman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4175" y="5562600"/>
            <a:ext cx="14049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400" b="1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или так</a:t>
            </a:r>
            <a:r>
              <a:rPr lang="ru-RU" sz="2400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:</a:t>
            </a:r>
            <a:endParaRPr lang="ru-RU" sz="14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2" name="Rectangle 35"/>
          <p:cNvSpPr>
            <a:spLocks noChangeArrowheads="1"/>
          </p:cNvSpPr>
          <p:nvPr/>
        </p:nvSpPr>
        <p:spPr bwMode="auto">
          <a:xfrm>
            <a:off x="561975" y="6018213"/>
            <a:ext cx="8356600" cy="46196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a,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 = </a:t>
            </a:r>
            <a:r>
              <a:rPr lang="en-US" sz="2400" b="1" dirty="0" smtClean="0">
                <a:solidFill>
                  <a:srgbClr val="0070C0"/>
                </a:solidFill>
                <a:latin typeface="Courier New"/>
                <a:ea typeface="Times New Roman"/>
              </a:rPr>
              <a:t>map</a:t>
            </a:r>
            <a:r>
              <a:rPr lang="en-US" sz="2400" b="1" dirty="0" smtClean="0">
                <a:latin typeface="Courier New"/>
                <a:ea typeface="Times New Roman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400" b="1" dirty="0">
                <a:latin typeface="Courier New"/>
                <a:ea typeface="Times New Roman"/>
              </a:rPr>
              <a:t>, </a:t>
            </a:r>
            <a:r>
              <a:rPr lang="en-US" sz="2400" b="1" dirty="0" smtClean="0">
                <a:latin typeface="Courier New"/>
                <a:ea typeface="Times New Roman"/>
              </a:rPr>
              <a:t>s)</a:t>
            </a:r>
            <a:endParaRPr lang="ru-RU" sz="2400" b="1" dirty="0">
              <a:latin typeface="Courier New"/>
              <a:ea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8929718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Вывод данных в файл</a:t>
            </a:r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428596" y="1000108"/>
            <a:ext cx="8353425" cy="238601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a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</a:p>
          <a:p>
            <a:pPr indent="90488">
              <a:defRPr/>
            </a:pP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b</a:t>
            </a:r>
            <a:r>
              <a:rPr lang="en-US" sz="2400" b="1" dirty="0"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en-US" sz="2400" b="1" dirty="0">
                <a:solidFill>
                  <a:schemeClr val="tx2"/>
                </a:solidFill>
                <a:latin typeface="+mn-lt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</a:t>
            </a:r>
            <a:endParaRPr lang="ru-RU" sz="2400" b="1" dirty="0">
              <a:solidFill>
                <a:schemeClr val="tx2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indent="90488">
              <a:defRPr/>
            </a:pP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Fout</a:t>
            </a:r>
            <a:r>
              <a:rPr lang="ru-RU" sz="24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=</a:t>
            </a:r>
            <a:r>
              <a:rPr lang="ru-RU" sz="2400" b="1" dirty="0"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open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 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"output</a:t>
            </a:r>
            <a:r>
              <a:rPr lang="ru-RU" sz="24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en-US" sz="24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txt", "w"</a:t>
            </a:r>
            <a:r>
              <a:rPr lang="ru-RU" sz="2400" b="1" dirty="0">
                <a:solidFill>
                  <a:schemeClr val="tx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400" b="1" dirty="0" err="1">
                <a:latin typeface="Courier New"/>
                <a:ea typeface="Times New Roman"/>
              </a:rPr>
              <a:t>Fout.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write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( </a:t>
            </a:r>
            <a:r>
              <a:rPr lang="en-US" sz="2400" b="1" dirty="0">
                <a:solidFill>
                  <a:schemeClr val="tx2"/>
                </a:solidFill>
                <a:latin typeface="Courier New"/>
                <a:ea typeface="Times New Roman"/>
              </a:rPr>
              <a:t>"{:d} + {:d} = {:d}\</a:t>
            </a:r>
            <a:r>
              <a:rPr lang="en-US" sz="2400" b="1" dirty="0" err="1">
                <a:solidFill>
                  <a:schemeClr val="tx2"/>
                </a:solidFill>
                <a:latin typeface="Courier New"/>
                <a:ea typeface="Times New Roman"/>
              </a:rPr>
              <a:t>n"</a:t>
            </a:r>
            <a:r>
              <a:rPr lang="en-US" sz="2400" b="1" dirty="0" err="1">
                <a:latin typeface="Courier New"/>
                <a:ea typeface="Times New Roman"/>
              </a:rPr>
              <a:t>.</a:t>
            </a:r>
            <a:r>
              <a:rPr lang="en-US" sz="2400" b="1" dirty="0" err="1">
                <a:solidFill>
                  <a:srgbClr val="0070C0"/>
                </a:solidFill>
                <a:latin typeface="Courier New"/>
                <a:ea typeface="Times New Roman"/>
              </a:rPr>
              <a:t>format</a:t>
            </a:r>
            <a:r>
              <a:rPr lang="en-US" sz="2400" b="1" dirty="0">
                <a:latin typeface="Courier New"/>
                <a:ea typeface="Times New Roman"/>
              </a:rPr>
              <a:t>(</a:t>
            </a:r>
          </a:p>
          <a:p>
            <a:pPr marL="180340" indent="90170" algn="just" eaLnBrk="1" hangingPunct="1">
              <a:spcAft>
                <a:spcPts val="0"/>
              </a:spcAft>
              <a:defRPr/>
            </a:pPr>
            <a:r>
              <a:rPr lang="en-US" sz="2400" b="1" dirty="0">
                <a:latin typeface="Courier New"/>
                <a:ea typeface="Times New Roman"/>
              </a:rPr>
              <a:t>              a,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>
                <a:latin typeface="Courier New"/>
                <a:ea typeface="Times New Roman"/>
              </a:rPr>
              <a:t>b,</a:t>
            </a:r>
            <a:r>
              <a:rPr lang="en-US" sz="24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400" b="1" dirty="0" err="1">
                <a:latin typeface="Courier New"/>
                <a:ea typeface="Times New Roman"/>
              </a:rPr>
              <a:t>a+b</a:t>
            </a:r>
            <a:r>
              <a:rPr lang="en-US" sz="2400" b="1" dirty="0">
                <a:latin typeface="Courier New"/>
                <a:ea typeface="Times New Roman"/>
              </a:rPr>
              <a:t>) )</a:t>
            </a:r>
            <a:endParaRPr lang="ru-RU" sz="2400" b="1" dirty="0">
              <a:latin typeface="Courier New"/>
              <a:ea typeface="Times New Roman"/>
            </a:endParaRPr>
          </a:p>
          <a:p>
            <a:pPr indent="90488">
              <a:spcBef>
                <a:spcPts val="600"/>
              </a:spcBef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</a:t>
            </a:r>
            <a:r>
              <a:rPr lang="en-US" sz="2400" b="1" dirty="0" err="1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out.close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785786" y="3571876"/>
            <a:ext cx="7188200" cy="663575"/>
            <a:chOff x="2325" y="3072"/>
            <a:chExt cx="4528" cy="418"/>
          </a:xfrm>
        </p:grpSpPr>
        <p:sp>
          <p:nvSpPr>
            <p:cNvPr id="8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4220" cy="330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eaLnBrk="1" hangingPunct="1">
                <a:defRPr/>
              </a:pPr>
              <a:r>
                <a:rPr lang="ru-RU" sz="28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Все данные преобразовать в строку!</a:t>
              </a:r>
              <a:endParaRPr lang="ru-RU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7703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pic>
        <p:nvPicPr>
          <p:cNvPr id="5122" name="Picture 2" descr="https://ru.mobilenanny.org/wp-content/uploads/2021/02/1-4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357694"/>
            <a:ext cx="3286148" cy="21907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52"/>
            <a:ext cx="9144000" cy="630261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Чтение неизвестного количества данных</a:t>
            </a:r>
          </a:p>
        </p:txBody>
      </p:sp>
      <p:sp>
        <p:nvSpPr>
          <p:cNvPr id="4" name="Rectangle 35"/>
          <p:cNvSpPr>
            <a:spLocks noChangeArrowheads="1"/>
          </p:cNvSpPr>
          <p:nvPr/>
        </p:nvSpPr>
        <p:spPr bwMode="auto">
          <a:xfrm>
            <a:off x="714348" y="1871660"/>
            <a:ext cx="5243520" cy="1200150"/>
          </a:xfrm>
          <a:prstGeom prst="rect">
            <a:avLst/>
          </a:prstGeom>
          <a:ln>
            <a:headEnd type="none" w="med" len="med"/>
            <a:tailEnd type="none" w="lg" len="lg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indent="90488"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пока не конец файла</a:t>
            </a:r>
          </a:p>
          <a:p>
            <a:pPr indent="90488">
              <a:defRPr/>
            </a:pPr>
            <a:r>
              <a:rPr lang="ru-RU" sz="2400" b="1" dirty="0">
                <a:solidFill>
                  <a:srgbClr val="008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ru-RU" sz="2400" b="1" dirty="0">
                <a:solidFill>
                  <a:schemeClr val="accent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прочитать число из файла</a:t>
            </a:r>
          </a:p>
          <a:p>
            <a:pPr indent="90488">
              <a:defRPr/>
            </a:pPr>
            <a:r>
              <a:rPr lang="ru-RU" sz="2400" b="1" dirty="0">
                <a:solidFill>
                  <a:schemeClr val="accent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добавить его к сумме</a:t>
            </a:r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471488" y="3284538"/>
            <a:ext cx="7469187" cy="310854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Fin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input.txt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")</a:t>
            </a:r>
            <a:endParaRPr lang="ru-RU" sz="2800" b="1" dirty="0">
              <a:solidFill>
                <a:schemeClr val="tx2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sum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chemeClr val="tx2"/>
                </a:solidFill>
                <a:latin typeface="Courier New"/>
                <a:ea typeface="Times New Roman"/>
              </a:rPr>
              <a:t>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while</a:t>
            </a:r>
            <a:r>
              <a:rPr lang="ru-RU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 </a:t>
            </a:r>
            <a:r>
              <a:rPr lang="ru-RU" sz="2800" b="1" dirty="0" err="1">
                <a:solidFill>
                  <a:schemeClr val="accent1"/>
                </a:solidFill>
                <a:latin typeface="Courier New"/>
                <a:ea typeface="Times New Roman"/>
              </a:rPr>
              <a:t>True</a:t>
            </a:r>
            <a:r>
              <a:rPr lang="ru-RU" sz="2800" b="1" dirty="0">
                <a:latin typeface="Courier New"/>
                <a:ea typeface="Times New Roman"/>
              </a:rPr>
              <a:t>: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</a:t>
            </a:r>
            <a:r>
              <a:rPr lang="ru-RU" sz="2800" b="1" dirty="0" err="1">
                <a:latin typeface="Courier New"/>
                <a:ea typeface="Times New Roman"/>
              </a:rPr>
              <a:t>s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 err="1">
                <a:latin typeface="Courier New"/>
                <a:ea typeface="Times New Roman"/>
              </a:rPr>
              <a:t>Fin.</a:t>
            </a:r>
            <a:r>
              <a:rPr lang="ru-RU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</a:t>
            </a:r>
            <a:r>
              <a:rPr lang="ru-RU" sz="2800" b="1" dirty="0">
                <a:latin typeface="Courier New"/>
                <a:ea typeface="Times New Roman"/>
              </a:rPr>
              <a:t>()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if not </a:t>
            </a:r>
            <a:r>
              <a:rPr lang="en-US" sz="2800" b="1" dirty="0">
                <a:latin typeface="Courier New"/>
                <a:ea typeface="Times New Roman"/>
              </a:rPr>
              <a:t>s:</a:t>
            </a:r>
            <a:r>
              <a:rPr lang="en-US" sz="2800" b="1" dirty="0">
                <a:solidFill>
                  <a:srgbClr val="0000FF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1"/>
                </a:solidFill>
                <a:latin typeface="Courier New"/>
                <a:ea typeface="Times New Roman"/>
              </a:rPr>
              <a:t>break</a:t>
            </a:r>
            <a:endParaRPr lang="ru-RU" sz="2800" b="1" dirty="0">
              <a:solidFill>
                <a:schemeClr val="accent1"/>
              </a:solidFill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sum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+=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ourier New"/>
                <a:ea typeface="Times New Roman"/>
              </a:rPr>
              <a:t>(s)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Fin</a:t>
            </a:r>
            <a:r>
              <a:rPr lang="ru-RU" sz="2800" b="1" dirty="0">
                <a:latin typeface="Courier New"/>
                <a:ea typeface="Times New Roman"/>
              </a:rPr>
              <a:t>.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close</a:t>
            </a:r>
            <a:r>
              <a:rPr lang="ru-RU" sz="2800" b="1" dirty="0">
                <a:latin typeface="Courier New"/>
                <a:ea typeface="Times New Roman"/>
              </a:rPr>
              <a:t>()</a:t>
            </a:r>
          </a:p>
        </p:txBody>
      </p:sp>
      <p:sp>
        <p:nvSpPr>
          <p:cNvPr id="10" name="Скругленная прямоугольная выноска 9"/>
          <p:cNvSpPr/>
          <p:nvPr/>
        </p:nvSpPr>
        <p:spPr bwMode="auto">
          <a:xfrm>
            <a:off x="5000628" y="3929066"/>
            <a:ext cx="3763962" cy="1143008"/>
          </a:xfrm>
          <a:prstGeom prst="wedgeRoundRectCallout">
            <a:avLst>
              <a:gd name="adj1" fmla="val -60340"/>
              <a:gd name="adj2" fmla="val 2152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800" dirty="0">
                <a:latin typeface="Arial" panose="020B0604020202020204" pitchFamily="34" charset="0"/>
              </a:rPr>
              <a:t>если конец файла, вернёт пустую строку</a:t>
            </a:r>
            <a:endParaRPr lang="ru-RU" sz="2800" i="1" dirty="0"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2588" y="801688"/>
            <a:ext cx="8761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eaLnBrk="1" hangingPunct="1">
              <a:defRPr/>
            </a:pPr>
            <a:r>
              <a:rPr lang="ru-RU" sz="2800" b="1" i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Задача</a:t>
            </a: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. 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В файле записано в столбик неизвестное количество чисел. Найти их сумму.</a:t>
            </a:r>
            <a:endParaRPr lang="ru-RU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471488" y="1822914"/>
            <a:ext cx="7469187" cy="3046988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3200" b="1" dirty="0" err="1">
                <a:latin typeface="Courier New"/>
                <a:ea typeface="Times New Roman"/>
              </a:rPr>
              <a:t>sum</a:t>
            </a:r>
            <a:r>
              <a:rPr lang="ru-RU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=</a:t>
            </a:r>
            <a:r>
              <a:rPr lang="ru-RU" sz="3200" b="1" dirty="0">
                <a:solidFill>
                  <a:schemeClr val="accent1"/>
                </a:solidFill>
                <a:latin typeface="Calibri"/>
                <a:ea typeface="Times New Roman"/>
                <a:cs typeface="Calibri"/>
              </a:rPr>
              <a:t> </a:t>
            </a:r>
            <a:r>
              <a:rPr lang="ru-RU" sz="3200" b="1" dirty="0">
                <a:solidFill>
                  <a:schemeClr val="accent1"/>
                </a:solidFill>
                <a:latin typeface="Courier New"/>
                <a:ea typeface="Times New Roman"/>
              </a:rPr>
              <a:t>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Fin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=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 smtClean="0">
                <a:latin typeface="Courier New"/>
                <a:ea typeface="Times New Roman"/>
              </a:rPr>
              <a:t>(</a:t>
            </a:r>
            <a:r>
              <a:rPr lang="en-US" sz="32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"</a:t>
            </a:r>
            <a:r>
              <a:rPr lang="en-US" sz="3200" b="1" dirty="0">
                <a:solidFill>
                  <a:schemeClr val="accent1"/>
                </a:solidFill>
                <a:latin typeface="Courier New"/>
                <a:ea typeface="Times New Roman"/>
              </a:rPr>
              <a:t>input.txt</a:t>
            </a:r>
            <a:r>
              <a:rPr lang="en-US" sz="3200" b="1" dirty="0" smtClean="0">
                <a:solidFill>
                  <a:schemeClr val="accent1"/>
                </a:solidFill>
                <a:latin typeface="Courier New"/>
                <a:ea typeface="Times New Roman"/>
              </a:rPr>
              <a:t>"</a:t>
            </a:r>
            <a:r>
              <a:rPr lang="en-US" sz="3200" b="1" dirty="0" smtClean="0">
                <a:latin typeface="Courier New"/>
                <a:ea typeface="Times New Roman"/>
              </a:rPr>
              <a:t>)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 err="1">
                <a:latin typeface="Courier New"/>
                <a:ea typeface="Times New Roman"/>
              </a:rPr>
              <a:t>lst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=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 err="1">
                <a:latin typeface="Courier New"/>
                <a:ea typeface="Times New Roman"/>
              </a:rPr>
              <a:t>Fin.</a:t>
            </a:r>
            <a:r>
              <a:rPr lang="en-US" sz="3200" b="1" dirty="0" err="1">
                <a:solidFill>
                  <a:srgbClr val="0070C0"/>
                </a:solidFill>
                <a:latin typeface="Courier New"/>
                <a:ea typeface="Times New Roman"/>
              </a:rPr>
              <a:t>readlines</a:t>
            </a:r>
            <a:r>
              <a:rPr lang="en-US" sz="3200" b="1" dirty="0">
                <a:latin typeface="Courier New"/>
                <a:ea typeface="Times New Roman"/>
              </a:rPr>
              <a:t>()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3200" b="1" dirty="0">
                <a:latin typeface="Courier New"/>
                <a:ea typeface="Times New Roman"/>
              </a:rPr>
              <a:t> s 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3200" b="1" dirty="0">
                <a:latin typeface="Courier New"/>
                <a:ea typeface="Times New Roman"/>
              </a:rPr>
              <a:t> </a:t>
            </a:r>
            <a:r>
              <a:rPr lang="en-US" sz="3200" b="1" dirty="0" err="1">
                <a:latin typeface="Courier New"/>
                <a:ea typeface="Times New Roman"/>
              </a:rPr>
              <a:t>lst</a:t>
            </a:r>
            <a:r>
              <a:rPr lang="en-US" sz="3200" b="1" dirty="0">
                <a:latin typeface="Courier New"/>
                <a:ea typeface="Times New Roman"/>
              </a:rPr>
              <a:t>: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</a:t>
            </a:r>
            <a:r>
              <a:rPr lang="ru-RU" sz="3200" b="1" dirty="0">
                <a:latin typeface="Courier New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sum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+=</a:t>
            </a:r>
            <a:r>
              <a:rPr lang="en-US" sz="32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3200" b="1" dirty="0">
                <a:latin typeface="Courier New"/>
                <a:ea typeface="Times New Roman"/>
              </a:rPr>
              <a:t>(s)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Fin</a:t>
            </a:r>
            <a:r>
              <a:rPr lang="ru-RU" sz="3200" b="1" dirty="0">
                <a:latin typeface="Courier New"/>
                <a:ea typeface="Times New Roman"/>
              </a:rPr>
              <a:t>.</a:t>
            </a:r>
            <a:r>
              <a:rPr lang="en-US" sz="3200" b="1" dirty="0">
                <a:solidFill>
                  <a:srgbClr val="0070C0"/>
                </a:solidFill>
                <a:latin typeface="Courier New"/>
                <a:ea typeface="Times New Roman"/>
              </a:rPr>
              <a:t>close</a:t>
            </a:r>
            <a:r>
              <a:rPr lang="ru-RU" sz="3200" b="1" dirty="0">
                <a:latin typeface="Courier New"/>
                <a:ea typeface="Times New Roman"/>
              </a:rPr>
              <a:t>()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4929190" y="4071942"/>
            <a:ext cx="3978277" cy="857256"/>
          </a:xfrm>
          <a:prstGeom prst="wedgeRoundRectCallout">
            <a:avLst>
              <a:gd name="adj1" fmla="val -39232"/>
              <a:gd name="adj2" fmla="val -15247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800" dirty="0">
                <a:latin typeface="Arial" panose="020B0604020202020204" pitchFamily="34" charset="0"/>
              </a:rPr>
              <a:t>прочитать все строки в список строк</a:t>
            </a:r>
            <a:endParaRPr lang="ru-RU" sz="2800" i="1" dirty="0">
              <a:latin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0" y="142852"/>
            <a:ext cx="9144000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Чтение неизвестного количества данных</a:t>
            </a:r>
            <a:endParaRPr kumimoji="0" lang="ru-RU" altLang="ru-RU" sz="36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2588" y="801688"/>
            <a:ext cx="8761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eaLnBrk="1" hangingPunct="1">
              <a:defRPr/>
            </a:pPr>
            <a:r>
              <a:rPr lang="ru-RU" sz="2800" b="1" i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Задача</a:t>
            </a: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. 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В файле записано в столбик неизвестное количество чисел. Найти их сумму.</a:t>
            </a:r>
            <a:endParaRPr lang="ru-RU" sz="16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2588" y="801688"/>
            <a:ext cx="87614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5600" eaLnBrk="1" hangingPunct="1">
              <a:defRPr/>
            </a:pPr>
            <a:r>
              <a:rPr lang="ru-RU" sz="2800" b="1" i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Задача</a:t>
            </a:r>
            <a:r>
              <a:rPr lang="ru-RU" sz="2800" b="1" kern="0" dirty="0">
                <a:solidFill>
                  <a:schemeClr val="accent1"/>
                </a:solidFill>
                <a:latin typeface="Arial"/>
                <a:ea typeface="+mj-ea"/>
                <a:cs typeface="+mj-cs"/>
              </a:rPr>
              <a:t>. </a:t>
            </a:r>
            <a:r>
              <a:rPr lang="ru-RU" sz="2800" kern="0" dirty="0">
                <a:solidFill>
                  <a:srgbClr val="000000"/>
                </a:solidFill>
                <a:latin typeface="Arial"/>
                <a:ea typeface="+mj-ea"/>
                <a:cs typeface="+mj-cs"/>
              </a:rPr>
              <a:t>В файле записано в столбик неизвестное количество чисел. Найти их сумму.</a:t>
            </a:r>
            <a:endParaRPr lang="ru-RU" sz="1600" dirty="0">
              <a:latin typeface="Arial" panose="020B0604020202020204" pitchFamily="34" charset="0"/>
            </a:endParaRPr>
          </a:p>
        </p:txBody>
      </p:sp>
      <p:sp>
        <p:nvSpPr>
          <p:cNvPr id="6" name="Rectangle 35"/>
          <p:cNvSpPr>
            <a:spLocks noChangeArrowheads="1"/>
          </p:cNvSpPr>
          <p:nvPr/>
        </p:nvSpPr>
        <p:spPr bwMode="auto">
          <a:xfrm>
            <a:off x="471488" y="1789113"/>
            <a:ext cx="8172478" cy="1815882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sum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chemeClr val="tx2"/>
                </a:solidFill>
                <a:latin typeface="Courier New"/>
                <a:ea typeface="Times New Roman"/>
              </a:rPr>
              <a:t>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with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"input.txt"</a:t>
            </a:r>
            <a:r>
              <a:rPr lang="en-US" sz="2800" b="1" dirty="0" smtClean="0">
                <a:latin typeface="Courier New"/>
                <a:ea typeface="Times New Roman"/>
              </a:rPr>
              <a:t>)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as</a:t>
            </a:r>
            <a:r>
              <a:rPr lang="en-US" sz="2800" b="1" dirty="0">
                <a:latin typeface="Courier New"/>
                <a:ea typeface="Times New Roman"/>
              </a:rPr>
              <a:t> Fin:	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 for </a:t>
            </a:r>
            <a:r>
              <a:rPr lang="en-US" sz="2800" b="1" dirty="0">
                <a:latin typeface="Courier New"/>
                <a:ea typeface="Times New Roman"/>
              </a:rPr>
              <a:t>s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en-US" sz="2800" b="1" dirty="0">
                <a:latin typeface="Courier New"/>
                <a:ea typeface="Times New Roman"/>
              </a:rPr>
              <a:t> Fin: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>
                <a:latin typeface="Courier New"/>
                <a:ea typeface="Times New Roman"/>
              </a:rPr>
              <a:t>    </a:t>
            </a:r>
            <a:r>
              <a:rPr lang="en-US" sz="2800" b="1" dirty="0">
                <a:latin typeface="Courier New"/>
                <a:ea typeface="Times New Roman"/>
              </a:rPr>
              <a:t>sum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+=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ourier New"/>
                <a:ea typeface="Times New Roman"/>
              </a:rPr>
              <a:t>(s)</a:t>
            </a:r>
            <a:endParaRPr lang="ru-RU" sz="2800" b="1" dirty="0">
              <a:latin typeface="Courier New"/>
              <a:ea typeface="Times New Roman"/>
            </a:endParaRPr>
          </a:p>
        </p:txBody>
      </p:sp>
      <p:grpSp>
        <p:nvGrpSpPr>
          <p:cNvPr id="2" name="Group 71"/>
          <p:cNvGrpSpPr>
            <a:grpSpLocks/>
          </p:cNvGrpSpPr>
          <p:nvPr/>
        </p:nvGrpSpPr>
        <p:grpSpPr bwMode="auto">
          <a:xfrm>
            <a:off x="1500166" y="5857892"/>
            <a:ext cx="6572250" cy="663575"/>
            <a:chOff x="2325" y="3072"/>
            <a:chExt cx="4140" cy="418"/>
          </a:xfrm>
        </p:grpSpPr>
        <p:sp>
          <p:nvSpPr>
            <p:cNvPr id="9" name="Text Box 69"/>
            <p:cNvSpPr txBox="1">
              <a:spLocks noChangeArrowheads="1"/>
            </p:cNvSpPr>
            <p:nvPr/>
          </p:nvSpPr>
          <p:spPr bwMode="auto">
            <a:xfrm>
              <a:off x="2633" y="3122"/>
              <a:ext cx="3832" cy="36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eaLnBrk="1" hangingPunct="1">
                <a:defRPr/>
              </a:pPr>
              <a:r>
                <a:rPr lang="ru-RU" sz="3200" dirty="0">
                  <a:solidFill>
                    <a:srgbClr val="000000"/>
                  </a:solidFill>
                  <a:latin typeface="Arial" panose="020B0604020202020204" pitchFamily="34" charset="0"/>
                  <a:cs typeface="Courier New" pitchFamily="49" charset="0"/>
                </a:rPr>
                <a:t>  Не нужно закрывать файл!</a:t>
              </a:r>
              <a:endParaRPr lang="ru-RU" sz="2000" dirty="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0778" name="Oval 70"/>
            <p:cNvSpPr>
              <a:spLocks noChangeArrowheads="1"/>
            </p:cNvSpPr>
            <p:nvPr/>
          </p:nvSpPr>
          <p:spPr bwMode="auto">
            <a:xfrm>
              <a:off x="2325" y="3072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en-US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altLang="ru-RU" sz="4400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500034" y="3714752"/>
            <a:ext cx="16097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sz="2800" b="1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или так</a:t>
            </a:r>
            <a:r>
              <a:rPr lang="ru-RU" sz="2800" kern="0" dirty="0">
                <a:solidFill>
                  <a:schemeClr val="accent2">
                    <a:lumMod val="75000"/>
                  </a:schemeClr>
                </a:solidFill>
                <a:latin typeface="Arial"/>
                <a:ea typeface="+mj-ea"/>
                <a:cs typeface="+mj-cs"/>
              </a:rPr>
              <a:t>:</a:t>
            </a:r>
            <a:endParaRPr lang="ru-RU" sz="16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28596" y="4214818"/>
            <a:ext cx="8172478" cy="138499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ru-RU" sz="2800" b="1" dirty="0" err="1">
                <a:latin typeface="Courier New"/>
                <a:ea typeface="Times New Roman"/>
              </a:rPr>
              <a:t>sum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latin typeface="Courier New"/>
                <a:ea typeface="Times New Roman"/>
              </a:rPr>
              <a:t>=</a:t>
            </a:r>
            <a:r>
              <a:rPr lang="ru-RU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ru-RU" sz="2800" b="1" dirty="0">
                <a:solidFill>
                  <a:schemeClr val="tx2"/>
                </a:solidFill>
                <a:latin typeface="Courier New"/>
                <a:ea typeface="Times New Roman"/>
              </a:rPr>
              <a:t>0</a:t>
            </a: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for</a:t>
            </a:r>
            <a:r>
              <a:rPr lang="en-US" sz="2800" b="1" dirty="0">
                <a:solidFill>
                  <a:srgbClr val="0000CC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s</a:t>
            </a:r>
            <a:r>
              <a:rPr lang="en-US" sz="2800" b="1" dirty="0">
                <a:solidFill>
                  <a:srgbClr val="0000CC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Courier New"/>
                <a:ea typeface="Times New Roman"/>
              </a:rPr>
              <a:t>in</a:t>
            </a:r>
            <a:r>
              <a:rPr lang="ru-RU" sz="2800" b="1" dirty="0">
                <a:solidFill>
                  <a:srgbClr val="0000CC"/>
                </a:solidFill>
                <a:latin typeface="Courier New"/>
                <a:ea typeface="Times New Roman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Courier New"/>
                <a:ea typeface="Times New Roman"/>
              </a:rPr>
              <a:t>open</a:t>
            </a:r>
            <a:r>
              <a:rPr lang="en-US" sz="2800" b="1" dirty="0">
                <a:latin typeface="Calibri"/>
                <a:ea typeface="Times New Roman"/>
              </a:rPr>
              <a:t> </a:t>
            </a:r>
            <a:r>
              <a:rPr lang="en-US" sz="2800" b="1" dirty="0" smtClean="0">
                <a:latin typeface="Courier New"/>
                <a:ea typeface="Times New Roman"/>
              </a:rPr>
              <a:t>(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>
                <a:solidFill>
                  <a:schemeClr val="tx2"/>
                </a:solidFill>
                <a:latin typeface="Courier New"/>
                <a:ea typeface="Times New Roman"/>
              </a:rPr>
              <a:t>input.txt</a:t>
            </a:r>
            <a:r>
              <a:rPr lang="en-US" sz="2800" b="1" dirty="0" smtClean="0">
                <a:solidFill>
                  <a:schemeClr val="tx2"/>
                </a:solidFill>
                <a:latin typeface="Courier New"/>
                <a:ea typeface="Times New Roman"/>
              </a:rPr>
              <a:t>"</a:t>
            </a:r>
            <a:r>
              <a:rPr lang="en-US" sz="2800" b="1" dirty="0" smtClean="0">
                <a:latin typeface="Courier New"/>
                <a:ea typeface="Times New Roman"/>
              </a:rPr>
              <a:t>):</a:t>
            </a:r>
            <a:r>
              <a:rPr lang="en-US" sz="2800" b="1" dirty="0">
                <a:latin typeface="Courier New"/>
                <a:ea typeface="Times New Roman"/>
              </a:rPr>
              <a:t>	</a:t>
            </a:r>
            <a:endParaRPr lang="ru-RU" sz="2800" b="1" dirty="0">
              <a:latin typeface="Courier New"/>
              <a:ea typeface="Times New Roman"/>
            </a:endParaRPr>
          </a:p>
          <a:p>
            <a:pPr marL="179388" indent="-93663" algn="just" eaLnBrk="1" hangingPunct="1">
              <a:spcAft>
                <a:spcPts val="0"/>
              </a:spcAft>
              <a:defRPr/>
            </a:pPr>
            <a:r>
              <a:rPr lang="en-US" sz="2800" b="1" dirty="0">
                <a:latin typeface="Courier New"/>
                <a:ea typeface="Times New Roman"/>
              </a:rPr>
              <a:t>  sum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>
                <a:latin typeface="Courier New"/>
                <a:ea typeface="Times New Roman"/>
              </a:rPr>
              <a:t>+=</a:t>
            </a:r>
            <a:r>
              <a:rPr lang="en-US" sz="2800" b="1" dirty="0">
                <a:latin typeface="Calibri"/>
                <a:ea typeface="Times New Roman"/>
                <a:cs typeface="Calibri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/>
                <a:ea typeface="Times New Roman"/>
              </a:rPr>
              <a:t>int</a:t>
            </a:r>
            <a:r>
              <a:rPr lang="en-US" sz="2800" b="1" dirty="0">
                <a:latin typeface="Courier New"/>
                <a:ea typeface="Times New Roman"/>
              </a:rPr>
              <a:t>(s)</a:t>
            </a:r>
            <a:endParaRPr lang="ru-RU" sz="2800" b="1" dirty="0">
              <a:latin typeface="Courier New"/>
              <a:ea typeface="Times New Roman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0" y="142852"/>
            <a:ext cx="9144000" cy="6302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3600" b="1" i="0" u="none" strike="noStrike" kern="1200" cap="none" spc="50" normalizeH="0" baseline="0" noProof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Чтение неизвестного количества данных</a:t>
            </a:r>
            <a:endParaRPr kumimoji="0" lang="ru-RU" altLang="ru-RU" sz="3600" b="1" i="0" u="none" strike="noStrike" kern="1200" cap="none" spc="50" normalizeH="0" baseline="0" noProof="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4" grpId="0"/>
      <p:bldP spid="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2000240"/>
            <a:ext cx="8375650" cy="233045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444</Words>
  <Application>Microsoft Office PowerPoint</Application>
  <PresentationFormat>Экран (4:3)</PresentationFormat>
  <Paragraphs>88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Работа с файлами</vt:lpstr>
      <vt:lpstr>Какие бывают файлы?</vt:lpstr>
      <vt:lpstr>Принцип сэндвича</vt:lpstr>
      <vt:lpstr>Ввод данных</vt:lpstr>
      <vt:lpstr>Вывод данных в файл</vt:lpstr>
      <vt:lpstr>Чтение неизвестного количества данных</vt:lpstr>
      <vt:lpstr>Слайд 7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Работа с файлами</dc:title>
  <dc:creator>. я</dc:creator>
  <cp:lastModifiedBy>. я</cp:lastModifiedBy>
  <cp:revision>26</cp:revision>
  <dcterms:created xsi:type="dcterms:W3CDTF">2022-04-14T10:03:50Z</dcterms:created>
  <dcterms:modified xsi:type="dcterms:W3CDTF">2022-04-14T10:42:08Z</dcterms:modified>
</cp:coreProperties>
</file>