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7" r:id="rId2"/>
    <p:sldId id="268" r:id="rId3"/>
    <p:sldId id="269" r:id="rId4"/>
    <p:sldId id="271" r:id="rId5"/>
    <p:sldId id="270" r:id="rId6"/>
    <p:sldId id="272" r:id="rId7"/>
    <p:sldId id="273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82" r:id="rId22"/>
    <p:sldLayoutId id="2147483683" r:id="rId23"/>
    <p:sldLayoutId id="2147483684" r:id="rId24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596" y="428604"/>
            <a:ext cx="8286808" cy="307183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6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Алгоритмы обработки матриц</a:t>
            </a:r>
          </a:p>
        </p:txBody>
      </p:sp>
      <p:pic>
        <p:nvPicPr>
          <p:cNvPr id="8194" name="Picture 2" descr="https://mwpgs.org/wp-content/how/how-to-read-a-matrix-from-text-file-in-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3351" b="21965"/>
          <a:stretch>
            <a:fillRect/>
          </a:stretch>
        </p:blipFill>
        <p:spPr bwMode="auto">
          <a:xfrm>
            <a:off x="3071802" y="3000371"/>
            <a:ext cx="3643338" cy="33459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9144000" cy="471488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Перебор элементов матрицы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113" y="817563"/>
            <a:ext cx="3767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Главная диагональ:</a:t>
            </a:r>
            <a:endParaRPr lang="ru-RU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1200" y="1455730"/>
            <a:ext cx="5732463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range</a:t>
            </a:r>
            <a:r>
              <a:rPr lang="ru-RU" sz="24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работаем с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] 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765924" y="928672"/>
          <a:ext cx="1735164" cy="1500200"/>
        </p:xfrm>
        <a:graphic>
          <a:graphicData uri="http://schemas.openxmlformats.org/drawingml/2006/table">
            <a:tbl>
              <a:tblPr/>
              <a:tblGrid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</a:tblGrid>
              <a:tr h="375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5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5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5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2113" y="2455863"/>
            <a:ext cx="4041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Побочная диагональ:</a:t>
            </a:r>
            <a:endParaRPr lang="ru-RU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1200" y="3027366"/>
            <a:ext cx="5732463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range</a:t>
            </a:r>
            <a:r>
              <a:rPr lang="ru-RU" sz="24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  #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работаем с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][N-1-i] 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765924" y="2686837"/>
          <a:ext cx="1735164" cy="1571636"/>
        </p:xfrm>
        <a:graphic>
          <a:graphicData uri="http://schemas.openxmlformats.org/drawingml/2006/table">
            <a:tbl>
              <a:tblPr/>
              <a:tblGrid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</a:tblGrid>
              <a:tr h="392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2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92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92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92113" y="4068763"/>
            <a:ext cx="5588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Главная диагональ и под ней:</a:t>
            </a:r>
            <a:endParaRPr lang="ru-RU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1200" y="4657742"/>
            <a:ext cx="5732463" cy="12001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range(N):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 for </a:t>
            </a:r>
            <a:r>
              <a:rPr lang="en-US" sz="2400" b="1" dirty="0">
                <a:latin typeface="Courier New"/>
                <a:ea typeface="Times New Roman"/>
              </a:rPr>
              <a:t>j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range(</a:t>
            </a:r>
            <a:r>
              <a:rPr lang="en-US" sz="2400" b="1" dirty="0">
                <a:latin typeface="Calibri"/>
                <a:ea typeface="Times New Roman"/>
              </a:rPr>
              <a:t> </a:t>
            </a:r>
            <a:r>
              <a:rPr lang="en-US" sz="2400" b="1" dirty="0">
                <a:latin typeface="Courier New"/>
                <a:ea typeface="Times New Roman"/>
              </a:rPr>
              <a:t>i+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en-US" sz="2400" b="1" dirty="0">
                <a:latin typeface="Calibri"/>
                <a:ea typeface="Times New Roman"/>
              </a:rPr>
              <a:t> 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 работаем с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A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j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]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765924" y="4516438"/>
          <a:ext cx="1735164" cy="1698644"/>
        </p:xfrm>
        <a:graphic>
          <a:graphicData uri="http://schemas.openxmlformats.org/drawingml/2006/table">
            <a:tbl>
              <a:tblPr/>
              <a:tblGrid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  <a:gridCol w="433791">
                  <a:extLst>
                    <a:ext uri="{9D8B030D-6E8A-4147-A177-3AD203B41FA5}"/>
                  </a:extLst>
                </a:gridCol>
              </a:tblGrid>
              <a:tr h="424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24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24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24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4119"/>
            <a:ext cx="9144000" cy="773113"/>
          </a:xfrm>
        </p:spPr>
        <p:txBody>
          <a:bodyPr>
            <a:normAutofit/>
          </a:bodyPr>
          <a:lstStyle/>
          <a:p>
            <a:pPr algn="ctr"/>
            <a:r>
              <a:rPr lang="ru-RU" alt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Перестановка строк</a:t>
            </a:r>
            <a:r>
              <a:rPr lang="en-US" alt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alt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столбцов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113" y="857232"/>
            <a:ext cx="31021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2-я и 4-я строки:</a:t>
            </a:r>
            <a:endParaRPr lang="ru-RU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1200" y="1397012"/>
            <a:ext cx="5503873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ourier New"/>
                <a:ea typeface="Times New Roman"/>
              </a:rPr>
              <a:t>],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A[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  <a:r>
              <a:rPr lang="ru-RU" sz="2800" b="1" dirty="0">
                <a:latin typeface="+mn-lt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 A[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],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A[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2113" y="3771882"/>
            <a:ext cx="348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2-й и 4-й столбцы:</a:t>
            </a:r>
            <a:endParaRPr lang="ru-RU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1200" y="4311662"/>
            <a:ext cx="814708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 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A[</a:t>
            </a:r>
            <a:r>
              <a:rPr lang="ru-RU" sz="2800" b="1" dirty="0" err="1">
                <a:latin typeface="Courier New"/>
                <a:ea typeface="Times New Roman"/>
              </a:rPr>
              <a:t>i</a:t>
            </a:r>
            <a:r>
              <a:rPr lang="ru-RU" sz="2800" b="1" dirty="0">
                <a:latin typeface="Courier New"/>
                <a:ea typeface="Times New Roman"/>
              </a:rPr>
              <a:t>][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ourier New"/>
                <a:ea typeface="Times New Roman"/>
              </a:rPr>
              <a:t>],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A[</a:t>
            </a:r>
            <a:r>
              <a:rPr lang="ru-RU" sz="2800" b="1" dirty="0" err="1">
                <a:latin typeface="Courier New"/>
                <a:ea typeface="Times New Roman"/>
              </a:rPr>
              <a:t>i</a:t>
            </a:r>
            <a:r>
              <a:rPr lang="ru-RU" sz="2800" b="1" dirty="0">
                <a:latin typeface="Courier New"/>
                <a:ea typeface="Times New Roman"/>
              </a:rPr>
              <a:t>][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] = A[</a:t>
            </a:r>
            <a:r>
              <a:rPr lang="ru-RU" sz="2800" b="1" dirty="0" err="1">
                <a:latin typeface="Courier New"/>
                <a:ea typeface="Times New Roman"/>
              </a:rPr>
              <a:t>i</a:t>
            </a:r>
            <a:r>
              <a:rPr lang="ru-RU" sz="2800" b="1" dirty="0">
                <a:latin typeface="Courier New"/>
                <a:ea typeface="Times New Roman"/>
              </a:rPr>
              <a:t>][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],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A[</a:t>
            </a:r>
            <a:r>
              <a:rPr lang="ru-RU" sz="2800" b="1" dirty="0" err="1">
                <a:latin typeface="Courier New"/>
                <a:ea typeface="Times New Roman"/>
              </a:rPr>
              <a:t>i</a:t>
            </a:r>
            <a:r>
              <a:rPr lang="ru-RU" sz="2800" b="1" dirty="0">
                <a:latin typeface="Courier New"/>
                <a:ea typeface="Times New Roman"/>
              </a:rPr>
              <a:t>][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911225" y="2052649"/>
          <a:ext cx="121443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93">
                  <a:extLst>
                    <a:ext uri="{9D8B030D-6E8A-4147-A177-3AD203B41FA5}"/>
                  </a:extLst>
                </a:gridCol>
                <a:gridCol w="746345">
                  <a:extLst>
                    <a:ext uri="{9D8B030D-6E8A-4147-A177-3AD203B41FA5}"/>
                  </a:extLst>
                </a:gridCol>
              </a:tblGrid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697163" y="2311412"/>
          <a:ext cx="2305052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697163" y="3236924"/>
          <a:ext cx="2305052" cy="36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  <a:gridCol w="576263">
                  <a:extLst>
                    <a:ext uri="{9D8B030D-6E8A-4147-A177-3AD203B41FA5}"/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" name="Полилиния 17"/>
          <p:cNvSpPr>
            <a:spLocks noChangeArrowheads="1"/>
          </p:cNvSpPr>
          <p:nvPr/>
        </p:nvSpPr>
        <p:spPr bwMode="auto">
          <a:xfrm flipV="1">
            <a:off x="1763713" y="2452699"/>
            <a:ext cx="925512" cy="387350"/>
          </a:xfrm>
          <a:custGeom>
            <a:avLst/>
            <a:gdLst>
              <a:gd name="T0" fmla="*/ 0 w 1506685"/>
              <a:gd name="T1" fmla="*/ 1230 h 447040"/>
              <a:gd name="T2" fmla="*/ 233 w 1506685"/>
              <a:gd name="T3" fmla="*/ 30796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3810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9" name="Полилиния 18"/>
          <p:cNvSpPr>
            <a:spLocks noChangeArrowheads="1"/>
          </p:cNvSpPr>
          <p:nvPr/>
        </p:nvSpPr>
        <p:spPr bwMode="auto">
          <a:xfrm flipV="1">
            <a:off x="1763713" y="3367099"/>
            <a:ext cx="925512" cy="76200"/>
          </a:xfrm>
          <a:custGeom>
            <a:avLst/>
            <a:gdLst>
              <a:gd name="T0" fmla="*/ 0 w 1506685"/>
              <a:gd name="T1" fmla="*/ 0 h 447040"/>
              <a:gd name="T2" fmla="*/ 233 w 1506685"/>
              <a:gd name="T3" fmla="*/ 0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3810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0" name="Полилиния 19"/>
          <p:cNvSpPr>
            <a:spLocks noChangeArrowheads="1"/>
          </p:cNvSpPr>
          <p:nvPr/>
        </p:nvSpPr>
        <p:spPr bwMode="auto">
          <a:xfrm>
            <a:off x="1763713" y="2819412"/>
            <a:ext cx="925512" cy="612775"/>
          </a:xfrm>
          <a:custGeom>
            <a:avLst/>
            <a:gdLst>
              <a:gd name="T0" fmla="*/ 0 w 1506685"/>
              <a:gd name="T1" fmla="*/ 4747937 h 447040"/>
              <a:gd name="T2" fmla="*/ 233 w 1506685"/>
              <a:gd name="T3" fmla="*/ 118693782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38100" algn="ctr">
            <a:solidFill>
              <a:schemeClr val="accent2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1" name="Полилиния 20"/>
          <p:cNvSpPr>
            <a:spLocks noChangeArrowheads="1"/>
          </p:cNvSpPr>
          <p:nvPr/>
        </p:nvSpPr>
        <p:spPr bwMode="auto">
          <a:xfrm flipV="1">
            <a:off x="1763713" y="2398724"/>
            <a:ext cx="925512" cy="1065213"/>
          </a:xfrm>
          <a:custGeom>
            <a:avLst/>
            <a:gdLst>
              <a:gd name="T0" fmla="*/ 0 w 1506685"/>
              <a:gd name="T1" fmla="*/ 2147483647 h 447040"/>
              <a:gd name="T2" fmla="*/ 233 w 1506685"/>
              <a:gd name="T3" fmla="*/ 2147483647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38100" algn="ctr">
            <a:solidFill>
              <a:schemeClr val="accent2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4119"/>
            <a:ext cx="9144000" cy="773113"/>
          </a:xfrm>
        </p:spPr>
        <p:txBody>
          <a:bodyPr>
            <a:normAutofit/>
          </a:bodyPr>
          <a:lstStyle/>
          <a:p>
            <a:pPr algn="ctr"/>
            <a:r>
              <a:rPr lang="ru-RU" alt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Перестановка </a:t>
            </a:r>
            <a:r>
              <a:rPr lang="ru-RU" alt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столбцов</a:t>
            </a:r>
            <a:endParaRPr lang="ru-RU" altLang="ru-RU" sz="4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928802"/>
            <a:ext cx="7861328" cy="35394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map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split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a=[input().split() for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in range(n)]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j = map(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input().split())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k in range(n):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a[k][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],a[k][j]=a[k][j],a[k][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row in a: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print(' '.join(row))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5720" y="903257"/>
            <a:ext cx="87154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Дан двумерный массив и два числа: </a:t>
            </a:r>
            <a:r>
              <a:rPr lang="ru-RU" sz="2800" b="1" dirty="0" err="1" smtClean="0">
                <a:solidFill>
                  <a:schemeClr val="accent2"/>
                </a:solidFill>
              </a:rPr>
              <a:t>i</a:t>
            </a:r>
            <a:r>
              <a:rPr lang="ru-RU" sz="2800" b="1" dirty="0" smtClean="0">
                <a:solidFill>
                  <a:schemeClr val="accent2"/>
                </a:solidFill>
              </a:rPr>
              <a:t> и </a:t>
            </a:r>
            <a:r>
              <a:rPr lang="ru-RU" sz="2800" b="1" dirty="0" err="1" smtClean="0">
                <a:solidFill>
                  <a:schemeClr val="accent2"/>
                </a:solidFill>
              </a:rPr>
              <a:t>j</a:t>
            </a:r>
            <a:r>
              <a:rPr lang="ru-RU" sz="2800" b="1" dirty="0" smtClean="0">
                <a:solidFill>
                  <a:schemeClr val="accent2"/>
                </a:solidFill>
              </a:rPr>
              <a:t>. Поменяйте в массиве столбцы с номерами </a:t>
            </a:r>
            <a:r>
              <a:rPr lang="ru-RU" sz="2800" b="1" dirty="0" err="1" smtClean="0">
                <a:solidFill>
                  <a:schemeClr val="accent2"/>
                </a:solidFill>
              </a:rPr>
              <a:t>i</a:t>
            </a:r>
            <a:r>
              <a:rPr lang="ru-RU" sz="2800" b="1" dirty="0" smtClean="0">
                <a:solidFill>
                  <a:schemeClr val="accent2"/>
                </a:solidFill>
              </a:rPr>
              <a:t> и </a:t>
            </a:r>
            <a:r>
              <a:rPr lang="ru-RU" sz="2800" b="1" dirty="0" err="1" smtClean="0">
                <a:solidFill>
                  <a:schemeClr val="accent2"/>
                </a:solidFill>
              </a:rPr>
              <a:t>j</a:t>
            </a:r>
            <a:r>
              <a:rPr lang="ru-RU" sz="2800" b="1" dirty="0" smtClean="0">
                <a:solidFill>
                  <a:schemeClr val="accent2"/>
                </a:solidFill>
              </a:rPr>
              <a:t>.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144000" cy="630261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Выделение строк</a:t>
            </a:r>
            <a:r>
              <a:rPr lang="en-US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столбцов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113" y="817563"/>
            <a:ext cx="1862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chemeClr val="accent2"/>
                </a:solidFill>
                <a:latin typeface="Courier New" pitchFamily="49" charset="0"/>
                <a:ea typeface="+mj-ea"/>
                <a:cs typeface="Courier New" pitchFamily="49" charset="0"/>
              </a:rPr>
              <a:t>1</a:t>
            </a:r>
            <a:r>
              <a:rPr lang="ru-RU" sz="24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-я строка:</a:t>
            </a:r>
            <a:endParaRPr lang="ru-RU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46188"/>
            <a:ext cx="267338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R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][:]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2113" y="1851025"/>
            <a:ext cx="20923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2-й столбец:</a:t>
            </a:r>
            <a:endParaRPr lang="ru-RU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1200" y="2332038"/>
            <a:ext cx="7185025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C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row 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A: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 err="1">
                <a:latin typeface="Courier New"/>
                <a:ea typeface="Times New Roman"/>
              </a:rPr>
              <a:t>C.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800" b="1" dirty="0">
                <a:latin typeface="Courier New"/>
                <a:ea typeface="Times New Roman"/>
              </a:rPr>
              <a:t>(row[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en-US" sz="2800" b="1" dirty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8993" y="1246188"/>
            <a:ext cx="196215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R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</a:p>
        </p:txBody>
      </p:sp>
      <p:sp>
        <p:nvSpPr>
          <p:cNvPr id="23" name="Плюс 22"/>
          <p:cNvSpPr/>
          <p:nvPr/>
        </p:nvSpPr>
        <p:spPr bwMode="auto">
          <a:xfrm rot="2700000">
            <a:off x="3616631" y="1031081"/>
            <a:ext cx="903288" cy="904875"/>
          </a:xfrm>
          <a:prstGeom prst="mathPlus">
            <a:avLst>
              <a:gd name="adj1" fmla="val 9402"/>
            </a:avLst>
          </a:prstGeom>
          <a:solidFill>
            <a:srgbClr val="FF0000">
              <a:alpha val="51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11200" y="3609980"/>
            <a:ext cx="14224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или так:</a:t>
            </a:r>
            <a:endParaRPr lang="ru-RU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11200" y="4120226"/>
            <a:ext cx="718502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Courier New"/>
                <a:ea typeface="Times New Roman"/>
              </a:rPr>
              <a:t>C</a:t>
            </a:r>
            <a:r>
              <a:rPr lang="en-US" sz="2800" b="1" dirty="0" smtClean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=</a:t>
            </a:r>
            <a:r>
              <a:rPr lang="en-US" sz="2800" b="1" dirty="0" smtClean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[row[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en-US" sz="2800" b="1" dirty="0" smtClean="0">
                <a:latin typeface="Courier New"/>
                <a:ea typeface="Times New Roman"/>
              </a:rPr>
              <a:t>] </a:t>
            </a:r>
            <a:r>
              <a:rPr lang="en-US" sz="2800" b="1" dirty="0" smtClean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 smtClean="0">
                <a:latin typeface="Courier New"/>
                <a:ea typeface="Times New Roman"/>
              </a:rPr>
              <a:t> row </a:t>
            </a:r>
            <a:r>
              <a:rPr lang="en-US" sz="2800" b="1" dirty="0" smtClean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 smtClean="0">
                <a:latin typeface="Courier New"/>
                <a:ea typeface="Times New Roman"/>
              </a:rPr>
              <a:t> A]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2113" y="4681549"/>
            <a:ext cx="32083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главная диагональ:</a:t>
            </a:r>
            <a:endParaRPr lang="ru-RU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1200" y="5108575"/>
            <a:ext cx="718502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D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[A[</a:t>
            </a:r>
            <a:r>
              <a:rPr lang="en-US" sz="2800" b="1" dirty="0" err="1" smtClean="0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 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</a:t>
            </a:r>
            <a:r>
              <a:rPr lang="en-US" sz="2800" b="1" dirty="0" smtClean="0">
                <a:latin typeface="Courier New"/>
                <a:ea typeface="Times New Roman"/>
              </a:rPr>
              <a:t>)]</a:t>
            </a:r>
            <a:endParaRPr lang="ru-RU" sz="2800" b="1" dirty="0">
              <a:latin typeface="Courier New"/>
              <a:ea typeface="Times New Roman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602288" y="1162050"/>
            <a:ext cx="3240087" cy="663575"/>
            <a:chOff x="2325" y="3072"/>
            <a:chExt cx="2041" cy="418"/>
          </a:xfrm>
        </p:grpSpPr>
        <p:sp>
          <p:nvSpPr>
            <p:cNvPr id="16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1733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panose="020B0604020202020204" pitchFamily="34" charset="0"/>
                </a:rPr>
                <a:t>  Почему плохо?</a:t>
              </a:r>
            </a:p>
          </p:txBody>
        </p:sp>
        <p:sp>
          <p:nvSpPr>
            <p:cNvPr id="150544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  <p:bldP spid="22" grpId="0" build="p" animBg="1"/>
      <p:bldP spid="24" grpId="0"/>
      <p:bldP spid="25" grpId="0" build="p"/>
      <p:bldP spid="26" grpId="0"/>
      <p:bldP spid="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 и задания</a:t>
            </a:r>
            <a:endParaRPr lang="ru-RU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1</a:t>
            </a:r>
            <a:r>
              <a:rPr lang="ru-RU" b="1" dirty="0" smtClean="0">
                <a:solidFill>
                  <a:schemeClr val="accent2"/>
                </a:solidFill>
              </a:rPr>
              <a:t>. </a:t>
            </a:r>
            <a:r>
              <a:rPr lang="ru-RU" b="1" dirty="0" smtClean="0"/>
              <a:t>Что покажет приведенный ниже фрагмент кода?</a:t>
            </a:r>
            <a:endParaRPr lang="en-US" b="1" dirty="0" smtClean="0"/>
          </a:p>
          <a:p>
            <a:pPr>
              <a:buNone/>
            </a:pP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 = 3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 = [[1, 2, 3],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[4, 5, 6],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[7, 8, 9]]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j in range(n):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print(a[n -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- 1][n - j - 1], end=" ")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print()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 и задания</a:t>
            </a:r>
            <a:endParaRPr lang="ru-RU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68680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2</a:t>
            </a:r>
            <a:r>
              <a:rPr lang="ru-RU" b="1" dirty="0" smtClean="0">
                <a:solidFill>
                  <a:schemeClr val="accent2"/>
                </a:solidFill>
              </a:rPr>
              <a:t>. </a:t>
            </a:r>
            <a:r>
              <a:rPr lang="ru-RU" b="1" dirty="0" smtClean="0"/>
              <a:t>Что покажет приведенный ниже фрагмент кода?</a:t>
            </a:r>
            <a:endParaRPr lang="en-US" b="1" dirty="0" smtClean="0"/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n = 5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a = [[19, 21, 33, 78, 99],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[41, 53, 66, 98, 76],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[79, 80, 90, 60, 20],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[33, </a:t>
            </a: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10, </a:t>
            </a: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45, 67, 90],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[45, 67, 12</a:t>
            </a:r>
            <a:r>
              <a:rPr lang="pt-BR" sz="1900" b="1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900" b="1" smtClean="0">
                <a:latin typeface="Courier New" pitchFamily="49" charset="0"/>
                <a:cs typeface="Courier New" pitchFamily="49" charset="0"/>
              </a:rPr>
              <a:t>9, </a:t>
            </a: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23]]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maximum = -1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minimum = 100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	if a[i][i] &gt; maximum: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		maximum = a[i][i]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	if a[i][n - i - 1] &lt; minimum: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		minimum = a[i][n - i - 1]</a:t>
            </a:r>
          </a:p>
          <a:p>
            <a:pPr marL="1965325" indent="-255588">
              <a:buNone/>
            </a:pP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print(minimum + maximum)</a:t>
            </a:r>
            <a:endParaRPr lang="ru-RU" sz="35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857364"/>
            <a:ext cx="8375650" cy="233045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7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370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Алгоритмы обработки матриц</vt:lpstr>
      <vt:lpstr>Перебор элементов матрицы</vt:lpstr>
      <vt:lpstr>Перестановка строк и столбцов</vt:lpstr>
      <vt:lpstr>Перестановка столбцов</vt:lpstr>
      <vt:lpstr>Выделение строк и столбцов</vt:lpstr>
      <vt:lpstr>Вопросы и задания</vt:lpstr>
      <vt:lpstr>Вопросы и задания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Матрицы</dc:title>
  <dc:creator>. я</dc:creator>
  <cp:lastModifiedBy>. я</cp:lastModifiedBy>
  <cp:revision>47</cp:revision>
  <dcterms:created xsi:type="dcterms:W3CDTF">2022-04-12T08:34:24Z</dcterms:created>
  <dcterms:modified xsi:type="dcterms:W3CDTF">2022-04-12T13:04:59Z</dcterms:modified>
</cp:coreProperties>
</file>