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8" r:id="rId8"/>
    <p:sldId id="263" r:id="rId9"/>
    <p:sldId id="269" r:id="rId10"/>
    <p:sldId id="270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6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4EBBEC2-4ACD-4B80-BD05-A385C4B77F6C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9C6DD5E-AD5C-4C89-807F-8C40C465A6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EBBEC2-4ACD-4B80-BD05-A385C4B77F6C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C6DD5E-AD5C-4C89-807F-8C40C465A6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EBBEC2-4ACD-4B80-BD05-A385C4B77F6C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C6DD5E-AD5C-4C89-807F-8C40C465A6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EBBEC2-4ACD-4B80-BD05-A385C4B77F6C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C6DD5E-AD5C-4C89-807F-8C40C465A6C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EBBEC2-4ACD-4B80-BD05-A385C4B77F6C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C6DD5E-AD5C-4C89-807F-8C40C465A6C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EBBEC2-4ACD-4B80-BD05-A385C4B77F6C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C6DD5E-AD5C-4C89-807F-8C40C465A6C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EBBEC2-4ACD-4B80-BD05-A385C4B77F6C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C6DD5E-AD5C-4C89-807F-8C40C465A6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EBBEC2-4ACD-4B80-BD05-A385C4B77F6C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C6DD5E-AD5C-4C89-807F-8C40C465A6C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EBBEC2-4ACD-4B80-BD05-A385C4B77F6C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C6DD5E-AD5C-4C89-807F-8C40C465A6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4EBBEC2-4ACD-4B80-BD05-A385C4B77F6C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C6DD5E-AD5C-4C89-807F-8C40C465A6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4EBBEC2-4ACD-4B80-BD05-A385C4B77F6C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9C6DD5E-AD5C-4C89-807F-8C40C465A6C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4EBBEC2-4ACD-4B80-BD05-A385C4B77F6C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9C6DD5E-AD5C-4C89-807F-8C40C465A6C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928794" y="642918"/>
            <a:ext cx="5414962" cy="1487487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ru-RU" sz="80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Матрицы</a:t>
            </a:r>
          </a:p>
        </p:txBody>
      </p:sp>
      <p:pic>
        <p:nvPicPr>
          <p:cNvPr id="3174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2071678"/>
            <a:ext cx="5572164" cy="388230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71546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Вопросы и задания</a:t>
            </a:r>
            <a:endParaRPr lang="ru-RU" sz="48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1328"/>
            <a:ext cx="840108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accent2"/>
                </a:solidFill>
              </a:rPr>
              <a:t>3. </a:t>
            </a:r>
            <a:r>
              <a:rPr lang="ru-RU" b="1" dirty="0" smtClean="0"/>
              <a:t>Что покажет приведенный ниже фрагмент кода?</a:t>
            </a:r>
            <a:endParaRPr lang="en-US" b="1" dirty="0" smtClean="0"/>
          </a:p>
          <a:p>
            <a:pPr>
              <a:buNone/>
            </a:pPr>
            <a:endParaRPr lang="ru-RU" sz="1600" b="1" dirty="0" smtClean="0"/>
          </a:p>
          <a:p>
            <a:pPr marL="892175" indent="-26035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 = 3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pPr marL="892175" indent="-26035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a = [[1, 2, 3],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pPr marL="892175" indent="-26035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[4, 5, 6],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pPr marL="892175" indent="-26035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[7, 8, 9]]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pPr marL="892175" indent="-26035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in range(n):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pPr marL="892175" indent="-26035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    for j in range(n):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pPr marL="892175" indent="-26035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        print(a[j][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], end=“ “)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pPr marL="892175" indent="-26035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    print()</a:t>
            </a:r>
            <a:endParaRPr lang="ru-RU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28596" y="1857364"/>
            <a:ext cx="8375650" cy="233045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72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 за внимание!</a:t>
            </a:r>
            <a:endParaRPr lang="ru-RU" sz="72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Заголовок 4"/>
          <p:cNvSpPr>
            <a:spLocks noGrp="1"/>
          </p:cNvSpPr>
          <p:nvPr>
            <p:ph type="title" idx="4294967295"/>
          </p:nvPr>
        </p:nvSpPr>
        <p:spPr>
          <a:xfrm>
            <a:off x="0" y="71414"/>
            <a:ext cx="9001156" cy="630261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altLang="ru-RU" sz="48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Что такое матрица?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796925" y="1295400"/>
          <a:ext cx="5629273" cy="2095500"/>
        </p:xfrm>
        <a:graphic>
          <a:graphicData uri="http://schemas.openxmlformats.org/drawingml/2006/table">
            <a:tbl>
              <a:tblPr/>
              <a:tblGrid>
                <a:gridCol w="588964">
                  <a:extLst>
                    <a:ext uri="{9D8B030D-6E8A-4147-A177-3AD203B41FA5}"/>
                  </a:extLst>
                </a:gridCol>
                <a:gridCol w="588963">
                  <a:extLst>
                    <a:ext uri="{9D8B030D-6E8A-4147-A177-3AD203B41FA5}"/>
                  </a:extLst>
                </a:gridCol>
                <a:gridCol w="587376">
                  <a:extLst>
                    <a:ext uri="{9D8B030D-6E8A-4147-A177-3AD203B41FA5}"/>
                  </a:extLst>
                </a:gridCol>
                <a:gridCol w="588964">
                  <a:extLst>
                    <a:ext uri="{9D8B030D-6E8A-4147-A177-3AD203B41FA5}"/>
                  </a:extLst>
                </a:gridCol>
                <a:gridCol w="1116002">
                  <a:extLst>
                    <a:ext uri="{9D8B030D-6E8A-4147-A177-3AD203B41FA5}"/>
                  </a:extLst>
                </a:gridCol>
                <a:gridCol w="393701">
                  <a:extLst>
                    <a:ext uri="{9D8B030D-6E8A-4147-A177-3AD203B41FA5}"/>
                  </a:extLst>
                </a:gridCol>
                <a:gridCol w="588964">
                  <a:extLst>
                    <a:ext uri="{9D8B030D-6E8A-4147-A177-3AD203B41FA5}"/>
                  </a:extLst>
                </a:gridCol>
                <a:gridCol w="587376">
                  <a:extLst>
                    <a:ext uri="{9D8B030D-6E8A-4147-A177-3AD203B41FA5}"/>
                  </a:extLst>
                </a:gridCol>
                <a:gridCol w="588963">
                  <a:extLst>
                    <a:ext uri="{9D8B030D-6E8A-4147-A177-3AD203B41FA5}"/>
                  </a:extLst>
                </a:gridCol>
              </a:tblGrid>
              <a:tr h="2762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162554" marR="162554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162554" marR="162554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162554" marR="162554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162554" marR="162554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162554" marR="162554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162554" marR="162554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0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162554" marR="1625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1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162554" marR="1625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2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162554" marR="16255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5969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162554" marR="162554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162554" marR="16255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162554" marR="16255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162554" marR="162554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162554" marR="162554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0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162554" marR="162554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-1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5969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162554" marR="162554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162554" marR="16255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162554" marR="16255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162554" marR="162554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162554" marR="162554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1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162554" marR="162554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-1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  <a:tr h="5969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162554" marR="162554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162554" marR="16255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162554" marR="16255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162554" marR="162554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162554" marR="162554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2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marL="162554" marR="162554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-1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39317" name="Овал 6"/>
          <p:cNvSpPr>
            <a:spLocks noChangeArrowheads="1"/>
          </p:cNvSpPr>
          <p:nvPr/>
        </p:nvSpPr>
        <p:spPr bwMode="auto">
          <a:xfrm>
            <a:off x="1514475" y="2333625"/>
            <a:ext cx="333375" cy="333375"/>
          </a:xfrm>
          <a:prstGeom prst="ellipse">
            <a:avLst/>
          </a:prstGeom>
          <a:noFill/>
          <a:ln w="38100" algn="ctr">
            <a:solidFill>
              <a:schemeClr val="accent5">
                <a:lumMod val="75000"/>
              </a:schemeClr>
            </a:solidFill>
            <a:round/>
            <a:headEnd/>
            <a:tailEnd type="triangle" w="lg" len="lg"/>
          </a:ln>
        </p:spPr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139318" name="Овал 7"/>
          <p:cNvSpPr>
            <a:spLocks noChangeArrowheads="1"/>
          </p:cNvSpPr>
          <p:nvPr/>
        </p:nvSpPr>
        <p:spPr bwMode="auto">
          <a:xfrm>
            <a:off x="1514475" y="1743075"/>
            <a:ext cx="333375" cy="333375"/>
          </a:xfrm>
          <a:prstGeom prst="ellipse">
            <a:avLst/>
          </a:prstGeom>
          <a:noFill/>
          <a:ln w="38100" algn="ctr">
            <a:solidFill>
              <a:schemeClr val="accent5">
                <a:lumMod val="75000"/>
              </a:schemeClr>
            </a:solidFill>
            <a:round/>
            <a:headEnd/>
            <a:tailEnd type="triangle" w="lg" len="lg"/>
          </a:ln>
        </p:spPr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139319" name="Овал 9"/>
          <p:cNvSpPr>
            <a:spLocks noChangeArrowheads="1"/>
          </p:cNvSpPr>
          <p:nvPr/>
        </p:nvSpPr>
        <p:spPr bwMode="auto">
          <a:xfrm>
            <a:off x="942975" y="2914650"/>
            <a:ext cx="333375" cy="333375"/>
          </a:xfrm>
          <a:prstGeom prst="ellipse">
            <a:avLst/>
          </a:prstGeom>
          <a:noFill/>
          <a:ln w="38100" algn="ctr">
            <a:solidFill>
              <a:schemeClr val="accent5">
                <a:lumMod val="75000"/>
              </a:schemeClr>
            </a:solidFill>
            <a:round/>
            <a:headEnd/>
            <a:tailEnd type="triangle" w="lg" len="lg"/>
          </a:ln>
        </p:spPr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12" name="Умножение 11"/>
          <p:cNvSpPr/>
          <p:nvPr/>
        </p:nvSpPr>
        <p:spPr bwMode="auto">
          <a:xfrm>
            <a:off x="1343025" y="2752725"/>
            <a:ext cx="676275" cy="676275"/>
          </a:xfrm>
          <a:prstGeom prst="mathMultiply">
            <a:avLst>
              <a:gd name="adj1" fmla="val 6619"/>
            </a:avLst>
          </a:prstGeom>
          <a:solidFill>
            <a:schemeClr val="accent2"/>
          </a:solidFill>
          <a:ln w="127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/>
          <a:lstStyle/>
          <a:p>
            <a:pPr eaLnBrk="1" hangingPunct="1">
              <a:defRPr/>
            </a:pPr>
            <a:endParaRPr lang="ru-RU">
              <a:latin typeface="Arial" panose="020B0604020202020204" pitchFamily="34" charset="0"/>
            </a:endParaRPr>
          </a:p>
        </p:txBody>
      </p:sp>
      <p:sp>
        <p:nvSpPr>
          <p:cNvPr id="13" name="Умножение 12"/>
          <p:cNvSpPr/>
          <p:nvPr/>
        </p:nvSpPr>
        <p:spPr bwMode="auto">
          <a:xfrm>
            <a:off x="1943100" y="2181225"/>
            <a:ext cx="676275" cy="676275"/>
          </a:xfrm>
          <a:prstGeom prst="mathMultiply">
            <a:avLst>
              <a:gd name="adj1" fmla="val 6619"/>
            </a:avLst>
          </a:prstGeom>
          <a:solidFill>
            <a:schemeClr val="accent2"/>
          </a:solidFill>
          <a:ln w="127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/>
          <a:lstStyle/>
          <a:p>
            <a:pPr eaLnBrk="1" hangingPunct="1">
              <a:defRPr/>
            </a:pPr>
            <a:endParaRPr lang="ru-RU">
              <a:latin typeface="Arial" panose="020B0604020202020204" pitchFamily="34" charset="0"/>
            </a:endParaRPr>
          </a:p>
        </p:txBody>
      </p:sp>
      <p:sp>
        <p:nvSpPr>
          <p:cNvPr id="14" name="Умножение 13"/>
          <p:cNvSpPr/>
          <p:nvPr/>
        </p:nvSpPr>
        <p:spPr bwMode="auto">
          <a:xfrm>
            <a:off x="1943100" y="1571625"/>
            <a:ext cx="676275" cy="676275"/>
          </a:xfrm>
          <a:prstGeom prst="mathMultiply">
            <a:avLst>
              <a:gd name="adj1" fmla="val 6619"/>
            </a:avLst>
          </a:prstGeom>
          <a:solidFill>
            <a:schemeClr val="accent2"/>
          </a:solidFill>
          <a:ln w="127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/>
          <a:lstStyle/>
          <a:p>
            <a:pPr eaLnBrk="1" hangingPunct="1">
              <a:defRPr/>
            </a:pPr>
            <a:endParaRPr lang="ru-RU">
              <a:latin typeface="Arial" panose="020B0604020202020204" pitchFamily="34" charset="0"/>
            </a:endParaRPr>
          </a:p>
        </p:txBody>
      </p:sp>
      <p:grpSp>
        <p:nvGrpSpPr>
          <p:cNvPr id="2" name="Group 71"/>
          <p:cNvGrpSpPr>
            <a:grpSpLocks/>
          </p:cNvGrpSpPr>
          <p:nvPr/>
        </p:nvGrpSpPr>
        <p:grpSpPr bwMode="auto">
          <a:xfrm>
            <a:off x="2305050" y="3602038"/>
            <a:ext cx="4114800" cy="663575"/>
            <a:chOff x="2325" y="3072"/>
            <a:chExt cx="2592" cy="418"/>
          </a:xfrm>
        </p:grpSpPr>
        <p:sp>
          <p:nvSpPr>
            <p:cNvPr id="16" name="Text Box 69"/>
            <p:cNvSpPr txBox="1">
              <a:spLocks noChangeArrowheads="1"/>
            </p:cNvSpPr>
            <p:nvPr/>
          </p:nvSpPr>
          <p:spPr bwMode="auto">
            <a:xfrm>
              <a:off x="2633" y="3122"/>
              <a:ext cx="2284" cy="33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ru-RU" sz="2800" dirty="0">
                  <a:solidFill>
                    <a:srgbClr val="000000"/>
                  </a:solidFill>
                  <a:latin typeface="Arial" panose="020B0604020202020204" pitchFamily="34" charset="0"/>
                  <a:cs typeface="Courier New" pitchFamily="49" charset="0"/>
                </a:rPr>
                <a:t>  Как закодировать?</a:t>
              </a:r>
              <a:endParaRPr lang="ru-RU" dirty="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39334" name="Oval 70"/>
            <p:cNvSpPr>
              <a:spLocks noChangeArrowheads="1"/>
            </p:cNvSpPr>
            <p:nvPr/>
          </p:nvSpPr>
          <p:spPr bwMode="auto">
            <a:xfrm>
              <a:off x="2325" y="3072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altLang="ru-RU" sz="4400" dirty="0">
                  <a:solidFill>
                    <a:schemeClr val="bg1"/>
                  </a:solidFill>
                  <a:latin typeface="Arial Black" pitchFamily="34" charset="0"/>
                </a:rPr>
                <a:t>?</a:t>
              </a:r>
              <a:endParaRPr lang="ru-RU" altLang="ru-RU" sz="4400" dirty="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  <p:sp>
        <p:nvSpPr>
          <p:cNvPr id="21" name="Прямоугольник 20"/>
          <p:cNvSpPr/>
          <p:nvPr/>
        </p:nvSpPr>
        <p:spPr>
          <a:xfrm>
            <a:off x="785786" y="4357694"/>
            <a:ext cx="8072494" cy="169277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indent="358775" eaLnBrk="1" hangingPunct="1">
              <a:defRPr/>
            </a:pPr>
            <a:r>
              <a:rPr lang="ru-RU" sz="2600" b="1" dirty="0">
                <a:solidFill>
                  <a:schemeClr val="accent2"/>
                </a:solidFill>
                <a:latin typeface="Arial" panose="020B0604020202020204" pitchFamily="34" charset="0"/>
              </a:rPr>
              <a:t>Матрица</a:t>
            </a:r>
            <a:r>
              <a:rPr lang="ru-RU" sz="2600" dirty="0">
                <a:latin typeface="Arial" panose="020B0604020202020204" pitchFamily="34" charset="0"/>
              </a:rPr>
              <a:t> — это прямоугольная таблица, составленная из элементов одного типа (чисел, строк и т.д.). Каждый элемент матрицы имеет два индекса – номера строки и столбца.</a:t>
            </a:r>
          </a:p>
        </p:txBody>
      </p:sp>
      <p:sp>
        <p:nvSpPr>
          <p:cNvPr id="23" name="Прямоугольник 22"/>
          <p:cNvSpPr>
            <a:spLocks noChangeArrowheads="1"/>
          </p:cNvSpPr>
          <p:nvPr/>
        </p:nvSpPr>
        <p:spPr bwMode="auto">
          <a:xfrm>
            <a:off x="4214810" y="1285860"/>
            <a:ext cx="2786063" cy="2208212"/>
          </a:xfrm>
          <a:prstGeom prst="rect">
            <a:avLst/>
          </a:prstGeom>
          <a:solidFill>
            <a:schemeClr val="bg1"/>
          </a:solidFill>
          <a:ln w="12700" algn="ctr">
            <a:noFill/>
            <a:round/>
            <a:headEnd/>
            <a:tailEnd type="triangle" w="lg" len="lg"/>
          </a:ln>
        </p:spPr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18" name="Скругленная прямоугольная выноска 17"/>
          <p:cNvSpPr/>
          <p:nvPr/>
        </p:nvSpPr>
        <p:spPr bwMode="auto">
          <a:xfrm>
            <a:off x="2970213" y="1047750"/>
            <a:ext cx="1600200" cy="514350"/>
          </a:xfrm>
          <a:prstGeom prst="wedgeRoundRectCallout">
            <a:avLst>
              <a:gd name="adj1" fmla="val 65477"/>
              <a:gd name="adj2" fmla="val 88426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r>
              <a:rPr lang="ru-RU" sz="2400" dirty="0">
                <a:latin typeface="Arial" panose="020B0604020202020204" pitchFamily="34" charset="0"/>
              </a:rPr>
              <a:t>нет знака</a:t>
            </a:r>
          </a:p>
        </p:txBody>
      </p:sp>
      <p:sp>
        <p:nvSpPr>
          <p:cNvPr id="19" name="Скругленная прямоугольная выноска 18"/>
          <p:cNvSpPr/>
          <p:nvPr/>
        </p:nvSpPr>
        <p:spPr bwMode="auto">
          <a:xfrm>
            <a:off x="5637213" y="742950"/>
            <a:ext cx="1076325" cy="514350"/>
          </a:xfrm>
          <a:prstGeom prst="wedgeRoundRectCallout">
            <a:avLst>
              <a:gd name="adj1" fmla="val -47618"/>
              <a:gd name="adj2" fmla="val 134722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ru-RU" sz="2400" dirty="0">
                <a:latin typeface="Arial" panose="020B0604020202020204" pitchFamily="34" charset="0"/>
              </a:rPr>
              <a:t>нолик</a:t>
            </a:r>
          </a:p>
        </p:txBody>
      </p:sp>
      <p:sp>
        <p:nvSpPr>
          <p:cNvPr id="20" name="Скругленная прямоугольная выноска 19"/>
          <p:cNvSpPr/>
          <p:nvPr/>
        </p:nvSpPr>
        <p:spPr bwMode="auto">
          <a:xfrm>
            <a:off x="6704013" y="1638300"/>
            <a:ext cx="1438275" cy="514350"/>
          </a:xfrm>
          <a:prstGeom prst="wedgeRoundRectCallout">
            <a:avLst>
              <a:gd name="adj1" fmla="val -78744"/>
              <a:gd name="adj2" fmla="val 3241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ru-RU" sz="2400" dirty="0">
                <a:latin typeface="Arial" panose="020B0604020202020204" pitchFamily="34" charset="0"/>
              </a:rPr>
              <a:t>крестик</a:t>
            </a:r>
          </a:p>
        </p:txBody>
      </p:sp>
      <p:sp>
        <p:nvSpPr>
          <p:cNvPr id="24" name="Прямоугольник 23"/>
          <p:cNvSpPr>
            <a:spLocks noChangeArrowheads="1"/>
          </p:cNvSpPr>
          <p:nvPr/>
        </p:nvSpPr>
        <p:spPr bwMode="auto">
          <a:xfrm>
            <a:off x="6826250" y="3049588"/>
            <a:ext cx="15859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9388" indent="-93663" algn="just" eaLnBrk="1" hangingPunct="1"/>
            <a:r>
              <a:rPr lang="en-US" altLang="ru-RU" sz="2400" b="1" dirty="0">
                <a:latin typeface="Courier New" pitchFamily="49" charset="0"/>
                <a:cs typeface="Times New Roman" pitchFamily="18" charset="0"/>
              </a:rPr>
              <a:t>A[</a:t>
            </a:r>
            <a:r>
              <a:rPr lang="en-US" altLang="ru-RU" sz="2400" b="1" dirty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1</a:t>
            </a:r>
            <a:r>
              <a:rPr lang="en-US" altLang="ru-RU" sz="2400" b="1" dirty="0">
                <a:latin typeface="Courier New" pitchFamily="49" charset="0"/>
                <a:cs typeface="Times New Roman" pitchFamily="18" charset="0"/>
              </a:rPr>
              <a:t>][</a:t>
            </a:r>
            <a:r>
              <a:rPr lang="en-US" altLang="ru-RU" sz="2400" b="1" dirty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2</a:t>
            </a:r>
            <a:r>
              <a:rPr lang="en-US" altLang="ru-RU" sz="2400" b="1" dirty="0">
                <a:latin typeface="Courier New" pitchFamily="49" charset="0"/>
                <a:cs typeface="Times New Roman" pitchFamily="18" charset="0"/>
              </a:rPr>
              <a:t>]</a:t>
            </a:r>
            <a:endParaRPr lang="ru-RU" altLang="ru-RU" sz="2400" b="1" dirty="0">
              <a:solidFill>
                <a:srgbClr val="00B0F0"/>
              </a:solidFill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25" name="Прямоугольник 24"/>
          <p:cNvSpPr>
            <a:spLocks noChangeArrowheads="1"/>
          </p:cNvSpPr>
          <p:nvPr/>
        </p:nvSpPr>
        <p:spPr bwMode="auto">
          <a:xfrm>
            <a:off x="3759200" y="2103438"/>
            <a:ext cx="5000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9388" indent="-93663" algn="just" eaLnBrk="1" hangingPunct="1"/>
            <a:r>
              <a:rPr lang="en-US" altLang="ru-RU" sz="2400" b="1">
                <a:latin typeface="Courier New" pitchFamily="49" charset="0"/>
                <a:cs typeface="Times New Roman" pitchFamily="18" charset="0"/>
              </a:rPr>
              <a:t>A</a:t>
            </a:r>
            <a:endParaRPr lang="ru-RU" altLang="ru-RU" sz="2400" b="1">
              <a:solidFill>
                <a:srgbClr val="00B0F0"/>
              </a:solidFill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26" name="Скругленный прямоугольник 25"/>
          <p:cNvSpPr>
            <a:spLocks noChangeArrowheads="1"/>
          </p:cNvSpPr>
          <p:nvPr/>
        </p:nvSpPr>
        <p:spPr bwMode="auto">
          <a:xfrm>
            <a:off x="4367213" y="1279525"/>
            <a:ext cx="2312987" cy="2249488"/>
          </a:xfrm>
          <a:prstGeom prst="roundRect">
            <a:avLst>
              <a:gd name="adj" fmla="val 6921"/>
            </a:avLst>
          </a:prstGeom>
          <a:noFill/>
          <a:ln w="12700" algn="ctr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22" name="Скругленная прямоугольная выноска 21"/>
          <p:cNvSpPr/>
          <p:nvPr/>
        </p:nvSpPr>
        <p:spPr bwMode="auto">
          <a:xfrm>
            <a:off x="6769100" y="2236788"/>
            <a:ext cx="1841500" cy="758825"/>
          </a:xfrm>
          <a:prstGeom prst="wedgeRoundRectCallout">
            <a:avLst>
              <a:gd name="adj1" fmla="val -78744"/>
              <a:gd name="adj2" fmla="val 3241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>
                <a:latin typeface="Arial" panose="020B0604020202020204" pitchFamily="34" charset="0"/>
              </a:rPr>
              <a:t>строка </a:t>
            </a:r>
            <a:r>
              <a:rPr lang="en-US" sz="2400" dirty="0">
                <a:latin typeface="Arial" panose="020B0604020202020204" pitchFamily="34" charset="0"/>
              </a:rPr>
              <a:t>1</a:t>
            </a:r>
            <a:r>
              <a:rPr lang="ru-RU" sz="2400" dirty="0">
                <a:latin typeface="Arial" panose="020B0604020202020204" pitchFamily="34" charset="0"/>
              </a:rPr>
              <a:t>, столбец </a:t>
            </a:r>
            <a:r>
              <a:rPr lang="en-US" sz="2400" dirty="0">
                <a:latin typeface="Arial" panose="020B0604020202020204" pitchFamily="34" charset="0"/>
              </a:rPr>
              <a:t>2</a:t>
            </a:r>
            <a:endParaRPr lang="ru-RU" sz="24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3" grpId="0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4" grpId="0"/>
      <p:bldP spid="25" grpId="0"/>
      <p:bldP spid="26" grpId="0" animBg="1"/>
      <p:bldP spid="2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Autofit/>
          </a:bodyPr>
          <a:lstStyle/>
          <a:p>
            <a:pPr algn="ctr"/>
            <a:r>
              <a:rPr lang="ru-RU" altLang="ru-RU" sz="48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Создание матриц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88950" y="1695450"/>
            <a:ext cx="4572000" cy="138499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2800" b="1" dirty="0">
                <a:latin typeface="Courier New"/>
                <a:ea typeface="Times New Roman"/>
              </a:rPr>
              <a:t>A</a:t>
            </a:r>
            <a:r>
              <a:rPr lang="ru-RU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800" b="1" dirty="0">
                <a:latin typeface="Courier New"/>
                <a:ea typeface="Times New Roman"/>
              </a:rPr>
              <a:t>=</a:t>
            </a:r>
            <a:r>
              <a:rPr lang="ru-RU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800" b="1" dirty="0">
                <a:latin typeface="Courier New"/>
                <a:ea typeface="Times New Roman"/>
              </a:rPr>
              <a:t>[[</a:t>
            </a:r>
            <a:r>
              <a:rPr lang="ru-RU" sz="2800" b="1" dirty="0">
                <a:solidFill>
                  <a:schemeClr val="accent2"/>
                </a:solidFill>
                <a:latin typeface="Courier New"/>
                <a:ea typeface="Times New Roman"/>
              </a:rPr>
              <a:t>-1</a:t>
            </a:r>
            <a:r>
              <a:rPr lang="ru-RU" sz="2800" b="1" dirty="0">
                <a:latin typeface="Courier New"/>
                <a:ea typeface="Times New Roman"/>
              </a:rPr>
              <a:t>, </a:t>
            </a:r>
            <a:r>
              <a:rPr lang="ru-RU" sz="2800" b="1" dirty="0">
                <a:solidFill>
                  <a:schemeClr val="accent2"/>
                </a:solidFill>
                <a:latin typeface="Courier New"/>
                <a:ea typeface="Times New Roman"/>
              </a:rPr>
              <a:t>0</a:t>
            </a:r>
            <a:r>
              <a:rPr lang="ru-RU" sz="2800" b="1" dirty="0">
                <a:latin typeface="Courier New"/>
                <a:ea typeface="Times New Roman"/>
              </a:rPr>
              <a:t>, </a:t>
            </a:r>
            <a:r>
              <a:rPr lang="ru-RU" sz="2800" b="1" dirty="0">
                <a:solidFill>
                  <a:schemeClr val="accent2"/>
                </a:solidFill>
                <a:latin typeface="Courier New"/>
                <a:ea typeface="Times New Roman"/>
              </a:rPr>
              <a:t>1</a:t>
            </a:r>
            <a:r>
              <a:rPr lang="ru-RU" sz="2800" b="1" dirty="0">
                <a:latin typeface="Courier New"/>
                <a:ea typeface="Times New Roman"/>
              </a:rPr>
              <a:t>], </a:t>
            </a: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2800" b="1" dirty="0">
                <a:latin typeface="Courier New"/>
                <a:ea typeface="Times New Roman"/>
              </a:rPr>
              <a:t>   </a:t>
            </a:r>
            <a:r>
              <a:rPr lang="ru-RU" sz="2800" b="1" dirty="0">
                <a:latin typeface="Calibri"/>
                <a:ea typeface="Times New Roman"/>
                <a:cs typeface="Calibri"/>
              </a:rPr>
              <a:t>  </a:t>
            </a:r>
            <a:r>
              <a:rPr lang="ru-RU" sz="2800" b="1" dirty="0">
                <a:latin typeface="Courier New"/>
                <a:ea typeface="Times New Roman"/>
              </a:rPr>
              <a:t>[</a:t>
            </a:r>
            <a:r>
              <a:rPr lang="ru-RU" sz="2800" b="1" dirty="0">
                <a:solidFill>
                  <a:schemeClr val="accent2"/>
                </a:solidFill>
                <a:latin typeface="Courier New"/>
                <a:ea typeface="Times New Roman"/>
              </a:rPr>
              <a:t>-1</a:t>
            </a:r>
            <a:r>
              <a:rPr lang="ru-RU" sz="2800" b="1" dirty="0">
                <a:latin typeface="Courier New"/>
                <a:ea typeface="Times New Roman"/>
              </a:rPr>
              <a:t>, </a:t>
            </a:r>
            <a:r>
              <a:rPr lang="ru-RU" sz="2800" b="1" dirty="0">
                <a:solidFill>
                  <a:schemeClr val="accent2"/>
                </a:solidFill>
                <a:latin typeface="Courier New"/>
                <a:ea typeface="Times New Roman"/>
              </a:rPr>
              <a:t>0</a:t>
            </a:r>
            <a:r>
              <a:rPr lang="ru-RU" sz="2800" b="1" dirty="0">
                <a:latin typeface="Courier New"/>
                <a:ea typeface="Times New Roman"/>
              </a:rPr>
              <a:t>, </a:t>
            </a:r>
            <a:r>
              <a:rPr lang="ru-RU" sz="2800" b="1" dirty="0">
                <a:solidFill>
                  <a:schemeClr val="accent2"/>
                </a:solidFill>
                <a:latin typeface="Courier New"/>
                <a:ea typeface="Times New Roman"/>
              </a:rPr>
              <a:t>1</a:t>
            </a:r>
            <a:r>
              <a:rPr lang="ru-RU" sz="2800" b="1" dirty="0">
                <a:latin typeface="Courier New"/>
                <a:ea typeface="Times New Roman"/>
              </a:rPr>
              <a:t>], </a:t>
            </a: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2800" b="1" dirty="0">
                <a:latin typeface="Courier New"/>
                <a:ea typeface="Times New Roman"/>
              </a:rPr>
              <a:t>   </a:t>
            </a:r>
            <a:r>
              <a:rPr lang="ru-RU" sz="2800" b="1" dirty="0">
                <a:latin typeface="Calibri"/>
                <a:ea typeface="Times New Roman"/>
                <a:cs typeface="Calibri"/>
              </a:rPr>
              <a:t>  </a:t>
            </a:r>
            <a:r>
              <a:rPr lang="ru-RU" sz="2800" b="1" dirty="0">
                <a:latin typeface="Courier New"/>
                <a:ea typeface="Times New Roman"/>
              </a:rPr>
              <a:t>[</a:t>
            </a:r>
            <a:r>
              <a:rPr lang="ru-RU" sz="2800" b="1" dirty="0">
                <a:solidFill>
                  <a:schemeClr val="accent2"/>
                </a:solidFill>
                <a:latin typeface="Courier New"/>
                <a:ea typeface="Times New Roman"/>
              </a:rPr>
              <a:t>0</a:t>
            </a:r>
            <a:r>
              <a:rPr lang="ru-RU" sz="2800" b="1" dirty="0">
                <a:latin typeface="Courier New"/>
                <a:ea typeface="Times New Roman"/>
              </a:rPr>
              <a:t>, </a:t>
            </a:r>
            <a:r>
              <a:rPr lang="ru-RU" sz="2800" b="1" dirty="0">
                <a:solidFill>
                  <a:schemeClr val="accent2"/>
                </a:solidFill>
                <a:latin typeface="Courier New"/>
                <a:ea typeface="Times New Roman"/>
              </a:rPr>
              <a:t>1</a:t>
            </a:r>
            <a:r>
              <a:rPr lang="ru-RU" sz="2800" b="1" dirty="0">
                <a:latin typeface="Courier New"/>
                <a:ea typeface="Times New Roman"/>
              </a:rPr>
              <a:t>, </a:t>
            </a:r>
            <a:r>
              <a:rPr lang="ru-RU" sz="2800" b="1" dirty="0">
                <a:solidFill>
                  <a:schemeClr val="accent2"/>
                </a:solidFill>
                <a:latin typeface="Courier New"/>
                <a:ea typeface="Times New Roman"/>
              </a:rPr>
              <a:t>-1</a:t>
            </a:r>
            <a:r>
              <a:rPr lang="ru-RU" sz="2800" b="1" dirty="0">
                <a:latin typeface="Courier New"/>
                <a:ea typeface="Times New Roman"/>
              </a:rPr>
              <a:t>]]</a:t>
            </a:r>
          </a:p>
        </p:txBody>
      </p:sp>
      <p:grpSp>
        <p:nvGrpSpPr>
          <p:cNvPr id="2" name="Group 71"/>
          <p:cNvGrpSpPr>
            <a:grpSpLocks/>
          </p:cNvGrpSpPr>
          <p:nvPr/>
        </p:nvGrpSpPr>
        <p:grpSpPr bwMode="auto">
          <a:xfrm>
            <a:off x="404813" y="887413"/>
            <a:ext cx="7324725" cy="663575"/>
            <a:chOff x="2325" y="3072"/>
            <a:chExt cx="4614" cy="418"/>
          </a:xfrm>
        </p:grpSpPr>
        <p:sp>
          <p:nvSpPr>
            <p:cNvPr id="13" name="Text Box 69"/>
            <p:cNvSpPr txBox="1">
              <a:spLocks noChangeArrowheads="1"/>
            </p:cNvSpPr>
            <p:nvPr/>
          </p:nvSpPr>
          <p:spPr bwMode="auto">
            <a:xfrm>
              <a:off x="2633" y="3122"/>
              <a:ext cx="4306" cy="33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ru-RU" sz="2800" dirty="0">
                  <a:solidFill>
                    <a:srgbClr val="000000"/>
                  </a:solidFill>
                  <a:latin typeface="Arial" panose="020B0604020202020204" pitchFamily="34" charset="0"/>
                  <a:cs typeface="Courier New" pitchFamily="49" charset="0"/>
                </a:rPr>
                <a:t>  Матрица – это список списков!</a:t>
              </a:r>
              <a:endParaRPr lang="ru-RU" dirty="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40319" name="Oval 70"/>
            <p:cNvSpPr>
              <a:spLocks noChangeArrowheads="1"/>
            </p:cNvSpPr>
            <p:nvPr/>
          </p:nvSpPr>
          <p:spPr bwMode="auto">
            <a:xfrm>
              <a:off x="2325" y="3072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altLang="ru-RU" sz="4400">
                  <a:solidFill>
                    <a:schemeClr val="bg1"/>
                  </a:solidFill>
                  <a:latin typeface="Arial Black" pitchFamily="34" charset="0"/>
                </a:rPr>
                <a:t>!</a:t>
              </a:r>
              <a:endParaRPr lang="ru-RU" altLang="ru-RU" sz="440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  <p:sp>
        <p:nvSpPr>
          <p:cNvPr id="15" name="Скругленная прямоугольная выноска 14"/>
          <p:cNvSpPr/>
          <p:nvPr/>
        </p:nvSpPr>
        <p:spPr bwMode="auto">
          <a:xfrm>
            <a:off x="4714876" y="1857364"/>
            <a:ext cx="3376613" cy="760412"/>
          </a:xfrm>
          <a:prstGeom prst="wedgeRoundRectCallout">
            <a:avLst>
              <a:gd name="adj1" fmla="val -73672"/>
              <a:gd name="adj2" fmla="val -2169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>
                <a:latin typeface="Arial" panose="020B0604020202020204" pitchFamily="34" charset="0"/>
              </a:rPr>
              <a:t>перенос на другую строку внутри скобок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488950" y="3384550"/>
            <a:ext cx="8655050" cy="52322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2800" b="1" dirty="0">
                <a:latin typeface="Courier New"/>
                <a:ea typeface="Times New Roman"/>
              </a:rPr>
              <a:t>A</a:t>
            </a:r>
            <a:r>
              <a:rPr lang="ru-RU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800" b="1" dirty="0">
                <a:latin typeface="Courier New"/>
                <a:ea typeface="Times New Roman"/>
              </a:rPr>
              <a:t>=</a:t>
            </a:r>
            <a:r>
              <a:rPr lang="ru-RU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800" b="1" dirty="0">
                <a:latin typeface="Courier New"/>
                <a:ea typeface="Times New Roman"/>
              </a:rPr>
              <a:t>[[</a:t>
            </a:r>
            <a:r>
              <a:rPr lang="ru-RU" sz="2800" b="1" dirty="0">
                <a:solidFill>
                  <a:schemeClr val="accent2"/>
                </a:solidFill>
                <a:latin typeface="Courier New"/>
                <a:ea typeface="Times New Roman"/>
              </a:rPr>
              <a:t>-1</a:t>
            </a:r>
            <a:r>
              <a:rPr lang="ru-RU" sz="2800" b="1" dirty="0">
                <a:latin typeface="Courier New"/>
                <a:ea typeface="Times New Roman"/>
              </a:rPr>
              <a:t>, </a:t>
            </a:r>
            <a:r>
              <a:rPr lang="ru-RU" sz="2800" b="1" dirty="0">
                <a:solidFill>
                  <a:schemeClr val="accent2"/>
                </a:solidFill>
                <a:latin typeface="Courier New"/>
                <a:ea typeface="Times New Roman"/>
              </a:rPr>
              <a:t>0</a:t>
            </a:r>
            <a:r>
              <a:rPr lang="ru-RU" sz="2800" b="1" dirty="0">
                <a:latin typeface="Courier New"/>
                <a:ea typeface="Times New Roman"/>
              </a:rPr>
              <a:t>, </a:t>
            </a:r>
            <a:r>
              <a:rPr lang="ru-RU" sz="2800" b="1" dirty="0">
                <a:solidFill>
                  <a:schemeClr val="accent2"/>
                </a:solidFill>
                <a:latin typeface="Courier New"/>
                <a:ea typeface="Times New Roman"/>
              </a:rPr>
              <a:t>1</a:t>
            </a:r>
            <a:r>
              <a:rPr lang="ru-RU" sz="2800" b="1" dirty="0">
                <a:latin typeface="Courier New"/>
                <a:ea typeface="Times New Roman"/>
              </a:rPr>
              <a:t>], [</a:t>
            </a:r>
            <a:r>
              <a:rPr lang="ru-RU" sz="2800" b="1" dirty="0">
                <a:solidFill>
                  <a:schemeClr val="accent2"/>
                </a:solidFill>
                <a:latin typeface="Courier New"/>
                <a:ea typeface="Times New Roman"/>
              </a:rPr>
              <a:t>-1</a:t>
            </a:r>
            <a:r>
              <a:rPr lang="ru-RU" sz="2800" b="1" dirty="0">
                <a:latin typeface="Courier New"/>
                <a:ea typeface="Times New Roman"/>
              </a:rPr>
              <a:t>, </a:t>
            </a:r>
            <a:r>
              <a:rPr lang="ru-RU" sz="2800" b="1" dirty="0">
                <a:solidFill>
                  <a:schemeClr val="accent2"/>
                </a:solidFill>
                <a:latin typeface="Courier New"/>
                <a:ea typeface="Times New Roman"/>
              </a:rPr>
              <a:t>0</a:t>
            </a:r>
            <a:r>
              <a:rPr lang="ru-RU" sz="2800" b="1" dirty="0">
                <a:latin typeface="Courier New"/>
                <a:ea typeface="Times New Roman"/>
              </a:rPr>
              <a:t>, </a:t>
            </a:r>
            <a:r>
              <a:rPr lang="ru-RU" sz="2800" b="1" dirty="0">
                <a:solidFill>
                  <a:schemeClr val="accent2"/>
                </a:solidFill>
                <a:latin typeface="Courier New"/>
                <a:ea typeface="Times New Roman"/>
              </a:rPr>
              <a:t>1</a:t>
            </a:r>
            <a:r>
              <a:rPr lang="ru-RU" sz="2800" b="1" dirty="0">
                <a:latin typeface="Courier New"/>
                <a:ea typeface="Times New Roman"/>
              </a:rPr>
              <a:t>], [</a:t>
            </a:r>
            <a:r>
              <a:rPr lang="ru-RU" sz="2800" b="1" dirty="0">
                <a:solidFill>
                  <a:schemeClr val="accent2"/>
                </a:solidFill>
                <a:latin typeface="Courier New"/>
                <a:ea typeface="Times New Roman"/>
              </a:rPr>
              <a:t>0</a:t>
            </a:r>
            <a:r>
              <a:rPr lang="ru-RU" sz="2800" b="1" dirty="0">
                <a:latin typeface="Courier New"/>
                <a:ea typeface="Times New Roman"/>
              </a:rPr>
              <a:t>, </a:t>
            </a:r>
            <a:r>
              <a:rPr lang="ru-RU" sz="2800" b="1" dirty="0">
                <a:solidFill>
                  <a:schemeClr val="accent2"/>
                </a:solidFill>
                <a:latin typeface="Courier New"/>
                <a:ea typeface="Times New Roman"/>
              </a:rPr>
              <a:t>1</a:t>
            </a:r>
            <a:r>
              <a:rPr lang="ru-RU" sz="2800" b="1" dirty="0">
                <a:latin typeface="Courier New"/>
                <a:ea typeface="Times New Roman"/>
              </a:rPr>
              <a:t>, </a:t>
            </a:r>
            <a:r>
              <a:rPr lang="ru-RU" sz="2800" b="1" dirty="0">
                <a:solidFill>
                  <a:schemeClr val="accent2"/>
                </a:solidFill>
                <a:latin typeface="Courier New"/>
                <a:ea typeface="Times New Roman"/>
              </a:rPr>
              <a:t>-1</a:t>
            </a:r>
            <a:r>
              <a:rPr lang="ru-RU" sz="2800" b="1" dirty="0">
                <a:latin typeface="Courier New"/>
                <a:ea typeface="Times New Roman"/>
              </a:rPr>
              <a:t>]]</a:t>
            </a:r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auto">
          <a:xfrm>
            <a:off x="381000" y="2925763"/>
            <a:ext cx="49990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2400" b="1">
                <a:solidFill>
                  <a:srgbClr val="333399"/>
                </a:solidFill>
              </a:rPr>
              <a:t>или так</a:t>
            </a:r>
            <a:r>
              <a:rPr lang="ru-RU" altLang="ru-RU" sz="2400" b="1"/>
              <a:t>:</a:t>
            </a:r>
          </a:p>
        </p:txBody>
      </p:sp>
      <p:grpSp>
        <p:nvGrpSpPr>
          <p:cNvPr id="3" name="Group 71"/>
          <p:cNvGrpSpPr>
            <a:grpSpLocks/>
          </p:cNvGrpSpPr>
          <p:nvPr/>
        </p:nvGrpSpPr>
        <p:grpSpPr bwMode="auto">
          <a:xfrm>
            <a:off x="1449388" y="4038600"/>
            <a:ext cx="6007100" cy="663575"/>
            <a:chOff x="2325" y="3072"/>
            <a:chExt cx="3784" cy="418"/>
          </a:xfrm>
        </p:grpSpPr>
        <p:sp>
          <p:nvSpPr>
            <p:cNvPr id="19" name="Text Box 69"/>
            <p:cNvSpPr txBox="1">
              <a:spLocks noChangeArrowheads="1"/>
            </p:cNvSpPr>
            <p:nvPr/>
          </p:nvSpPr>
          <p:spPr bwMode="auto">
            <a:xfrm>
              <a:off x="2633" y="3122"/>
              <a:ext cx="3476" cy="33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ru-RU" sz="2800" dirty="0">
                  <a:solidFill>
                    <a:srgbClr val="000000"/>
                  </a:solidFill>
                  <a:latin typeface="Arial" panose="020B0604020202020204" pitchFamily="34" charset="0"/>
                  <a:cs typeface="Courier New" pitchFamily="49" charset="0"/>
                </a:rPr>
                <a:t>  Нумерация элементов с нуля!</a:t>
              </a:r>
              <a:endParaRPr lang="ru-RU" dirty="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40317" name="Oval 70"/>
            <p:cNvSpPr>
              <a:spLocks noChangeArrowheads="1"/>
            </p:cNvSpPr>
            <p:nvPr/>
          </p:nvSpPr>
          <p:spPr bwMode="auto">
            <a:xfrm>
              <a:off x="2325" y="3072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altLang="ru-RU" sz="4400" dirty="0">
                  <a:solidFill>
                    <a:schemeClr val="bg1"/>
                  </a:solidFill>
                  <a:latin typeface="Arial Black" pitchFamily="34" charset="0"/>
                </a:rPr>
                <a:t>!</a:t>
              </a:r>
              <a:endParaRPr lang="ru-RU" altLang="ru-RU" sz="4400" dirty="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3143239" y="4786322"/>
          <a:ext cx="5214975" cy="155448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38325">
                  <a:extLst>
                    <a:ext uri="{9D8B030D-6E8A-4147-A177-3AD203B41FA5}"/>
                  </a:extLst>
                </a:gridCol>
                <a:gridCol w="1738325">
                  <a:extLst>
                    <a:ext uri="{9D8B030D-6E8A-4147-A177-3AD203B41FA5}"/>
                  </a:extLst>
                </a:gridCol>
                <a:gridCol w="1738325">
                  <a:extLst>
                    <a:ext uri="{9D8B030D-6E8A-4147-A177-3AD203B41FA5}"/>
                  </a:extLst>
                </a:gridCol>
              </a:tblGrid>
              <a:tr h="481012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Courier New" pitchFamily="49" charset="0"/>
                          <a:cs typeface="Courier New" pitchFamily="49" charset="0"/>
                        </a:rPr>
                        <a:t>A[0][0]</a:t>
                      </a:r>
                      <a:endParaRPr lang="ru-RU" sz="2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29" marR="91429" marT="45721" marB="45721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Courier New" pitchFamily="49" charset="0"/>
                          <a:cs typeface="Courier New" pitchFamily="49" charset="0"/>
                        </a:rPr>
                        <a:t>A[0][1]</a:t>
                      </a:r>
                      <a:endParaRPr lang="ru-RU" sz="2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29" marR="91429" marT="45721" marB="45721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latin typeface="Courier New" pitchFamily="49" charset="0"/>
                          <a:cs typeface="Courier New" pitchFamily="49" charset="0"/>
                        </a:rPr>
                        <a:t>A[0][2]</a:t>
                      </a:r>
                      <a:endParaRPr lang="ru-RU" sz="2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29" marR="91429" marT="45721" marB="45721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4810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>
                          <a:latin typeface="Courier New" pitchFamily="49" charset="0"/>
                          <a:cs typeface="Courier New" pitchFamily="49" charset="0"/>
                        </a:rPr>
                        <a:t>A[1][0]</a:t>
                      </a:r>
                      <a:endParaRPr lang="ru-RU" sz="2800" b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29" marR="91429" marT="45721" marB="45721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>
                          <a:latin typeface="Courier New" pitchFamily="49" charset="0"/>
                          <a:cs typeface="Courier New" pitchFamily="49" charset="0"/>
                        </a:rPr>
                        <a:t>A[1][1]</a:t>
                      </a:r>
                      <a:endParaRPr lang="ru-RU" sz="2800" b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29" marR="91429" marT="45721" marB="45721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>
                          <a:latin typeface="Courier New" pitchFamily="49" charset="0"/>
                          <a:cs typeface="Courier New" pitchFamily="49" charset="0"/>
                        </a:rPr>
                        <a:t>A[1][2]</a:t>
                      </a:r>
                      <a:endParaRPr lang="ru-RU" sz="2800" b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29" marR="91429" marT="45721" marB="45721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4810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>
                          <a:latin typeface="Courier New" pitchFamily="49" charset="0"/>
                          <a:cs typeface="Courier New" pitchFamily="49" charset="0"/>
                        </a:rPr>
                        <a:t>A[2][0]</a:t>
                      </a:r>
                      <a:endParaRPr lang="ru-RU" sz="2800" b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29" marR="91429" marT="45721" marB="45721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>
                          <a:latin typeface="Courier New" pitchFamily="49" charset="0"/>
                          <a:cs typeface="Courier New" pitchFamily="49" charset="0"/>
                        </a:rPr>
                        <a:t>A[2][1]</a:t>
                      </a:r>
                      <a:endParaRPr lang="ru-RU" sz="2800" b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29" marR="91429" marT="45721" marB="45721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>
                          <a:latin typeface="Courier New" pitchFamily="49" charset="0"/>
                          <a:cs typeface="Courier New" pitchFamily="49" charset="0"/>
                        </a:rPr>
                        <a:t>A[2][2]</a:t>
                      </a:r>
                      <a:endParaRPr lang="ru-RU" sz="2800" b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29" marR="91429" marT="45721" marB="45721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15" grpId="0" animBg="1"/>
      <p:bldP spid="16" grpId="0" build="p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88950" y="1319213"/>
            <a:ext cx="2797166" cy="181588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2800" b="1" dirty="0">
                <a:latin typeface="Courier New"/>
                <a:ea typeface="Times New Roman"/>
              </a:rPr>
              <a:t>N</a:t>
            </a:r>
            <a:r>
              <a:rPr lang="ru-RU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800" b="1" dirty="0">
                <a:latin typeface="Courier New"/>
                <a:ea typeface="Times New Roman"/>
              </a:rPr>
              <a:t>=</a:t>
            </a:r>
            <a:r>
              <a:rPr lang="ru-RU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800" b="1" dirty="0">
                <a:solidFill>
                  <a:schemeClr val="accent2"/>
                </a:solidFill>
                <a:latin typeface="Courier New"/>
                <a:ea typeface="Times New Roman"/>
              </a:rPr>
              <a:t>3</a:t>
            </a: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2800" b="1" dirty="0">
                <a:latin typeface="Courier New"/>
                <a:ea typeface="Times New Roman"/>
              </a:rPr>
              <a:t>M</a:t>
            </a:r>
            <a:r>
              <a:rPr lang="ru-RU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800" b="1" dirty="0">
                <a:latin typeface="Courier New"/>
                <a:ea typeface="Times New Roman"/>
              </a:rPr>
              <a:t>=</a:t>
            </a:r>
            <a:r>
              <a:rPr lang="ru-RU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800" b="1" dirty="0">
                <a:solidFill>
                  <a:schemeClr val="accent2"/>
                </a:solidFill>
                <a:latin typeface="Courier New"/>
                <a:ea typeface="Times New Roman"/>
              </a:rPr>
              <a:t>2</a:t>
            </a: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2800" b="1" dirty="0" err="1">
                <a:latin typeface="Courier New"/>
                <a:ea typeface="Times New Roman"/>
              </a:rPr>
              <a:t>row</a:t>
            </a:r>
            <a:r>
              <a:rPr lang="ru-RU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800" b="1" dirty="0">
                <a:latin typeface="Courier New"/>
                <a:ea typeface="Times New Roman"/>
              </a:rPr>
              <a:t>=</a:t>
            </a:r>
            <a:r>
              <a:rPr lang="ru-RU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800" b="1" dirty="0">
                <a:latin typeface="Courier New"/>
                <a:ea typeface="Times New Roman"/>
              </a:rPr>
              <a:t>[</a:t>
            </a:r>
            <a:r>
              <a:rPr lang="ru-RU" sz="2800" b="1" dirty="0">
                <a:solidFill>
                  <a:schemeClr val="accent2"/>
                </a:solidFill>
                <a:latin typeface="Courier New"/>
                <a:ea typeface="Times New Roman"/>
              </a:rPr>
              <a:t>0</a:t>
            </a:r>
            <a:r>
              <a:rPr lang="ru-RU" sz="2800" b="1" dirty="0">
                <a:latin typeface="Courier New"/>
                <a:ea typeface="Times New Roman"/>
              </a:rPr>
              <a:t>]*</a:t>
            </a:r>
            <a:r>
              <a:rPr lang="en-US" sz="2800" b="1" dirty="0">
                <a:latin typeface="Courier New"/>
                <a:ea typeface="Times New Roman"/>
              </a:rPr>
              <a:t>M</a:t>
            </a:r>
            <a:endParaRPr lang="ru-RU" sz="2800" b="1" dirty="0">
              <a:solidFill>
                <a:srgbClr val="008000"/>
              </a:solidFill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/>
                <a:ea typeface="Times New Roman"/>
              </a:rPr>
              <a:t>A</a:t>
            </a:r>
            <a:r>
              <a:rPr lang="en-US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800" b="1" dirty="0">
                <a:latin typeface="Courier New"/>
                <a:ea typeface="Times New Roman"/>
              </a:rPr>
              <a:t>=</a:t>
            </a:r>
            <a:r>
              <a:rPr lang="ru-RU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800" b="1" dirty="0">
                <a:latin typeface="Courier New"/>
                <a:ea typeface="Times New Roman"/>
              </a:rPr>
              <a:t>[</a:t>
            </a:r>
            <a:r>
              <a:rPr lang="en-US" sz="2800" b="1" dirty="0">
                <a:latin typeface="Courier New"/>
                <a:ea typeface="Times New Roman"/>
              </a:rPr>
              <a:t>row</a:t>
            </a:r>
            <a:r>
              <a:rPr lang="ru-RU" sz="2800" b="1" dirty="0">
                <a:latin typeface="Courier New"/>
                <a:ea typeface="Times New Roman"/>
              </a:rPr>
              <a:t>]*</a:t>
            </a:r>
            <a:r>
              <a:rPr lang="en-US" sz="2800" b="1" dirty="0">
                <a:latin typeface="Courier New"/>
                <a:ea typeface="Times New Roman"/>
              </a:rPr>
              <a:t>N</a:t>
            </a:r>
            <a:endParaRPr lang="ru-RU" sz="2800" b="1" dirty="0">
              <a:latin typeface="Courier New"/>
              <a:ea typeface="Times New Roman"/>
            </a:endParaRPr>
          </a:p>
        </p:txBody>
      </p:sp>
      <p:sp>
        <p:nvSpPr>
          <p:cNvPr id="141317" name="Прямоугольник 13"/>
          <p:cNvSpPr>
            <a:spLocks noChangeArrowheads="1"/>
          </p:cNvSpPr>
          <p:nvPr/>
        </p:nvSpPr>
        <p:spPr bwMode="auto">
          <a:xfrm>
            <a:off x="381000" y="817563"/>
            <a:ext cx="588279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ru-RU" altLang="ru-RU" sz="2800" b="1">
                <a:solidFill>
                  <a:schemeClr val="accent2"/>
                </a:solidFill>
              </a:rPr>
              <a:t>Нулевая матрица:</a:t>
            </a:r>
          </a:p>
        </p:txBody>
      </p:sp>
      <p:sp>
        <p:nvSpPr>
          <p:cNvPr id="18" name="Умножение 17"/>
          <p:cNvSpPr/>
          <p:nvPr/>
        </p:nvSpPr>
        <p:spPr bwMode="auto">
          <a:xfrm>
            <a:off x="393700" y="969963"/>
            <a:ext cx="2355850" cy="2354262"/>
          </a:xfrm>
          <a:prstGeom prst="mathMultiply">
            <a:avLst>
              <a:gd name="adj1" fmla="val 6619"/>
            </a:avLst>
          </a:prstGeom>
          <a:solidFill>
            <a:srgbClr val="FF0000">
              <a:alpha val="64000"/>
            </a:srgbClr>
          </a:solidFill>
          <a:ln w="12700" cap="flat" cmpd="sng" algn="ctr">
            <a:noFill/>
            <a:prstDash val="solid"/>
            <a:round/>
            <a:headEnd type="none" w="med" len="med"/>
            <a:tailEnd type="triangle" w="lg" len="lg"/>
          </a:ln>
          <a:effectLst/>
        </p:spPr>
        <p:txBody>
          <a:bodyPr/>
          <a:lstStyle/>
          <a:p>
            <a:pPr eaLnBrk="1" hangingPunct="1">
              <a:defRPr/>
            </a:pPr>
            <a:endParaRPr lang="ru-RU">
              <a:latin typeface="Arial" panose="020B0604020202020204" pitchFamily="34" charset="0"/>
            </a:endParaRPr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/>
        </p:nvGraphicFramePr>
        <p:xfrm>
          <a:off x="3643313" y="1357298"/>
          <a:ext cx="1381126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0563">
                  <a:extLst>
                    <a:ext uri="{9D8B030D-6E8A-4147-A177-3AD203B41FA5}"/>
                  </a:extLst>
                </a:gridCol>
                <a:gridCol w="690563">
                  <a:extLst>
                    <a:ext uri="{9D8B030D-6E8A-4147-A177-3AD203B41FA5}"/>
                  </a:extLst>
                </a:gridCol>
              </a:tblGrid>
              <a:tr h="36984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800" b="1" kern="12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0</a:t>
                      </a:r>
                    </a:p>
                  </a:txBody>
                  <a:tcPr marL="91477" marR="91477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2400" b="1" kern="1200" dirty="0" smtClean="0">
                        <a:solidFill>
                          <a:schemeClr val="tx1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marL="91477" marR="91477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6984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800" b="1" kern="12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1</a:t>
                      </a:r>
                    </a:p>
                  </a:txBody>
                  <a:tcPr marL="91477" marR="91477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2400" b="1" kern="1200" dirty="0" smtClean="0">
                        <a:solidFill>
                          <a:schemeClr val="tx1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marL="91477" marR="91477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6984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800" b="1" kern="12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2</a:t>
                      </a:r>
                    </a:p>
                  </a:txBody>
                  <a:tcPr marL="91477" marR="91477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2400" b="1" kern="1200" dirty="0" smtClean="0">
                        <a:solidFill>
                          <a:schemeClr val="tx1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marL="91477" marR="91477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22" name="Таблица 21"/>
          <p:cNvGraphicFramePr>
            <a:graphicFrameLocks noGrp="1"/>
          </p:cNvGraphicFramePr>
          <p:nvPr/>
        </p:nvGraphicFramePr>
        <p:xfrm>
          <a:off x="5902325" y="1935163"/>
          <a:ext cx="1381126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0563">
                  <a:extLst>
                    <a:ext uri="{9D8B030D-6E8A-4147-A177-3AD203B41FA5}"/>
                  </a:extLst>
                </a:gridCol>
                <a:gridCol w="690563">
                  <a:extLst>
                    <a:ext uri="{9D8B030D-6E8A-4147-A177-3AD203B41FA5}"/>
                  </a:extLst>
                </a:gridCol>
              </a:tblGrid>
              <a:tr h="369844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ru-RU" sz="24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77" marR="91477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ru-RU" sz="24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77" marR="91477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23" name="Прямоугольник 22"/>
          <p:cNvSpPr>
            <a:spLocks noChangeArrowheads="1"/>
          </p:cNvSpPr>
          <p:nvPr/>
        </p:nvSpPr>
        <p:spPr bwMode="auto">
          <a:xfrm>
            <a:off x="6227763" y="1479550"/>
            <a:ext cx="92525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sz="3200" b="1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row</a:t>
            </a:r>
            <a:endParaRPr lang="ru-RU" altLang="ru-RU" sz="2400" dirty="0"/>
          </a:p>
        </p:txBody>
      </p:sp>
      <p:sp>
        <p:nvSpPr>
          <p:cNvPr id="24" name="Прямоугольник 23"/>
          <p:cNvSpPr>
            <a:spLocks noChangeArrowheads="1"/>
          </p:cNvSpPr>
          <p:nvPr/>
        </p:nvSpPr>
        <p:spPr bwMode="auto">
          <a:xfrm>
            <a:off x="4429124" y="785794"/>
            <a:ext cx="43152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ru-RU" sz="3200" b="1" dirty="0">
                <a:solidFill>
                  <a:srgbClr val="000000"/>
                </a:solidFill>
                <a:latin typeface="Courier New" pitchFamily="49" charset="0"/>
              </a:rPr>
              <a:t>A</a:t>
            </a:r>
            <a:endParaRPr lang="ru-RU" altLang="ru-RU" sz="2400" dirty="0"/>
          </a:p>
        </p:txBody>
      </p:sp>
      <p:sp>
        <p:nvSpPr>
          <p:cNvPr id="25" name="Полилиния 24"/>
          <p:cNvSpPr>
            <a:spLocks noChangeArrowheads="1"/>
          </p:cNvSpPr>
          <p:nvPr/>
        </p:nvSpPr>
        <p:spPr bwMode="auto">
          <a:xfrm>
            <a:off x="4679950" y="2173288"/>
            <a:ext cx="1225550" cy="0"/>
          </a:xfrm>
          <a:custGeom>
            <a:avLst/>
            <a:gdLst>
              <a:gd name="T0" fmla="*/ 0 w 1226372"/>
              <a:gd name="T1" fmla="*/ 1210848 w 1226372"/>
              <a:gd name="T2" fmla="*/ 0 60000 65536"/>
              <a:gd name="T3" fmla="*/ 0 60000 65536"/>
              <a:gd name="T4" fmla="*/ 0 w 1226372"/>
              <a:gd name="T5" fmla="*/ 1226372 w 1226372"/>
            </a:gdLst>
            <a:ahLst/>
            <a:cxnLst>
              <a:cxn ang="T2">
                <a:pos x="T0" y="0"/>
              </a:cxn>
              <a:cxn ang="T3">
                <a:pos x="T1" y="0"/>
              </a:cxn>
            </a:cxnLst>
            <a:rect l="T4" t="0" r="T5" b="0"/>
            <a:pathLst>
              <a:path w="1226372">
                <a:moveTo>
                  <a:pt x="0" y="0"/>
                </a:moveTo>
                <a:lnTo>
                  <a:pt x="1226372" y="0"/>
                </a:lnTo>
              </a:path>
            </a:pathLst>
          </a:custGeom>
          <a:noFill/>
          <a:ln w="57150" algn="ctr">
            <a:solidFill>
              <a:schemeClr val="accent5">
                <a:lumMod val="75000"/>
              </a:schemeClr>
            </a:solidFill>
            <a:round/>
            <a:headEnd type="oval" w="sm" len="sm"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26" name="Полилиния 25"/>
          <p:cNvSpPr>
            <a:spLocks noChangeArrowheads="1"/>
          </p:cNvSpPr>
          <p:nvPr/>
        </p:nvSpPr>
        <p:spPr bwMode="auto">
          <a:xfrm>
            <a:off x="4679950" y="1566863"/>
            <a:ext cx="1225550" cy="487362"/>
          </a:xfrm>
          <a:custGeom>
            <a:avLst/>
            <a:gdLst>
              <a:gd name="T0" fmla="*/ 0 w 1226372"/>
              <a:gd name="T1" fmla="*/ 120419 h 487680"/>
              <a:gd name="T2" fmla="*/ 1210848 w 1226372"/>
              <a:gd name="T3" fmla="*/ 481673 h 487680"/>
              <a:gd name="T4" fmla="*/ 0 60000 65536"/>
              <a:gd name="T5" fmla="*/ 0 60000 65536"/>
              <a:gd name="T6" fmla="*/ 0 w 1226372"/>
              <a:gd name="T7" fmla="*/ 0 h 487680"/>
              <a:gd name="T8" fmla="*/ 1226372 w 1226372"/>
              <a:gd name="T9" fmla="*/ 487680 h 4876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226372" h="487680">
                <a:moveTo>
                  <a:pt x="0" y="121920"/>
                </a:moveTo>
                <a:cubicBezTo>
                  <a:pt x="408791" y="243840"/>
                  <a:pt x="839096" y="0"/>
                  <a:pt x="1226372" y="487680"/>
                </a:cubicBezTo>
              </a:path>
            </a:pathLst>
          </a:custGeom>
          <a:noFill/>
          <a:ln w="57150" algn="ctr">
            <a:solidFill>
              <a:schemeClr val="accent5">
                <a:lumMod val="75000"/>
              </a:schemeClr>
            </a:solidFill>
            <a:round/>
            <a:headEnd type="oval" w="sm" len="sm"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28" name="Полилиния 27"/>
          <p:cNvSpPr>
            <a:spLocks noChangeArrowheads="1"/>
          </p:cNvSpPr>
          <p:nvPr/>
        </p:nvSpPr>
        <p:spPr bwMode="auto">
          <a:xfrm flipV="1">
            <a:off x="4679950" y="2276475"/>
            <a:ext cx="1225550" cy="488950"/>
          </a:xfrm>
          <a:custGeom>
            <a:avLst/>
            <a:gdLst>
              <a:gd name="T0" fmla="*/ 0 w 1226372"/>
              <a:gd name="T1" fmla="*/ 128096 h 487680"/>
              <a:gd name="T2" fmla="*/ 1210848 w 1226372"/>
              <a:gd name="T3" fmla="*/ 512384 h 487680"/>
              <a:gd name="T4" fmla="*/ 0 60000 65536"/>
              <a:gd name="T5" fmla="*/ 0 60000 65536"/>
              <a:gd name="T6" fmla="*/ 0 w 1226372"/>
              <a:gd name="T7" fmla="*/ 0 h 487680"/>
              <a:gd name="T8" fmla="*/ 1226372 w 1226372"/>
              <a:gd name="T9" fmla="*/ 487680 h 4876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226372" h="487680">
                <a:moveTo>
                  <a:pt x="0" y="121920"/>
                </a:moveTo>
                <a:cubicBezTo>
                  <a:pt x="408791" y="243840"/>
                  <a:pt x="839096" y="0"/>
                  <a:pt x="1226372" y="487680"/>
                </a:cubicBezTo>
              </a:path>
            </a:pathLst>
          </a:custGeom>
          <a:noFill/>
          <a:ln w="57150" algn="ctr">
            <a:solidFill>
              <a:schemeClr val="accent5">
                <a:lumMod val="75000"/>
              </a:schemeClr>
            </a:solidFill>
            <a:round/>
            <a:headEnd type="oval" w="sm" len="sm"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5889625" y="2544763"/>
            <a:ext cx="2897217" cy="58477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3200" b="1" dirty="0">
                <a:latin typeface="Courier New"/>
                <a:ea typeface="Times New Roman"/>
              </a:rPr>
              <a:t>A[</a:t>
            </a:r>
            <a:r>
              <a:rPr lang="en-US" sz="3200" b="1" dirty="0">
                <a:solidFill>
                  <a:schemeClr val="accent2"/>
                </a:solidFill>
                <a:latin typeface="Courier New"/>
                <a:ea typeface="Times New Roman"/>
              </a:rPr>
              <a:t>0</a:t>
            </a:r>
            <a:r>
              <a:rPr lang="en-US" sz="3200" b="1" dirty="0">
                <a:latin typeface="Courier New"/>
                <a:ea typeface="Times New Roman"/>
              </a:rPr>
              <a:t>][</a:t>
            </a:r>
            <a:r>
              <a:rPr lang="en-US" sz="3200" b="1" dirty="0">
                <a:solidFill>
                  <a:schemeClr val="accent2"/>
                </a:solidFill>
                <a:latin typeface="Courier New"/>
                <a:ea typeface="Times New Roman"/>
              </a:rPr>
              <a:t>0</a:t>
            </a:r>
            <a:r>
              <a:rPr lang="en-US" sz="3200" b="1" dirty="0">
                <a:latin typeface="Courier New"/>
                <a:ea typeface="Times New Roman"/>
              </a:rPr>
              <a:t>]</a:t>
            </a:r>
            <a:r>
              <a:rPr lang="en-US" sz="32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3200" b="1" dirty="0">
                <a:latin typeface="Courier New"/>
                <a:ea typeface="Times New Roman"/>
              </a:rPr>
              <a:t>=</a:t>
            </a:r>
            <a:r>
              <a:rPr lang="ru-RU" sz="32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3200" b="1" dirty="0">
                <a:solidFill>
                  <a:schemeClr val="accent2"/>
                </a:solidFill>
                <a:latin typeface="Courier New"/>
                <a:ea typeface="Times New Roman"/>
              </a:rPr>
              <a:t>1</a:t>
            </a:r>
            <a:endParaRPr lang="ru-RU" sz="3200" b="1" dirty="0">
              <a:solidFill>
                <a:schemeClr val="accent2"/>
              </a:solidFill>
              <a:latin typeface="Courier New"/>
              <a:ea typeface="Times New Roman"/>
            </a:endParaRPr>
          </a:p>
        </p:txBody>
      </p:sp>
      <p:grpSp>
        <p:nvGrpSpPr>
          <p:cNvPr id="2" name="Группа 31"/>
          <p:cNvGrpSpPr>
            <a:grpSpLocks/>
          </p:cNvGrpSpPr>
          <p:nvPr/>
        </p:nvGrpSpPr>
        <p:grpSpPr bwMode="auto">
          <a:xfrm>
            <a:off x="5991225" y="1914525"/>
            <a:ext cx="506413" cy="506413"/>
            <a:chOff x="6712771" y="3431690"/>
            <a:chExt cx="505609" cy="505609"/>
          </a:xfrm>
        </p:grpSpPr>
        <p:sp>
          <p:nvSpPr>
            <p:cNvPr id="141397" name="Овал 30"/>
            <p:cNvSpPr>
              <a:spLocks noChangeArrowheads="1"/>
            </p:cNvSpPr>
            <p:nvPr/>
          </p:nvSpPr>
          <p:spPr bwMode="auto">
            <a:xfrm>
              <a:off x="6712771" y="3431690"/>
              <a:ext cx="505609" cy="505609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 w="12700" algn="ctr">
              <a:noFill/>
              <a:round/>
              <a:headEnd/>
              <a:tailEnd type="triangle" w="lg" len="lg"/>
            </a:ln>
          </p:spPr>
          <p:txBody>
            <a:bodyPr/>
            <a:lstStyle/>
            <a:p>
              <a:pPr eaLnBrk="1" hangingPunct="1"/>
              <a:endParaRPr lang="ru-RU" altLang="ru-RU"/>
            </a:p>
          </p:txBody>
        </p:sp>
        <p:sp>
          <p:nvSpPr>
            <p:cNvPr id="141398" name="Прямоугольник 29"/>
            <p:cNvSpPr>
              <a:spLocks noChangeArrowheads="1"/>
            </p:cNvSpPr>
            <p:nvPr/>
          </p:nvSpPr>
          <p:spPr bwMode="auto">
            <a:xfrm>
              <a:off x="6787794" y="3460105"/>
              <a:ext cx="36901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altLang="ru-RU" sz="2400" b="1" dirty="0">
                  <a:solidFill>
                    <a:schemeClr val="bg1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endParaRPr lang="ru-RU" altLang="ru-RU" sz="24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sp>
        <p:nvSpPr>
          <p:cNvPr id="33" name="Прямоугольник 32"/>
          <p:cNvSpPr>
            <a:spLocks noChangeArrowheads="1"/>
          </p:cNvSpPr>
          <p:nvPr/>
        </p:nvSpPr>
        <p:spPr bwMode="auto">
          <a:xfrm>
            <a:off x="357158" y="3214686"/>
            <a:ext cx="347662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ru-RU" altLang="ru-RU" sz="2800" b="1" dirty="0">
                <a:solidFill>
                  <a:schemeClr val="accent2"/>
                </a:solidFill>
              </a:rPr>
              <a:t>а правильно так: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214282" y="3786190"/>
            <a:ext cx="4786346" cy="138499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/>
                <a:ea typeface="Times New Roman"/>
              </a:rPr>
              <a:t>A</a:t>
            </a:r>
            <a:r>
              <a:rPr lang="en-US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800" b="1" dirty="0">
                <a:latin typeface="Courier New"/>
                <a:ea typeface="Times New Roman"/>
              </a:rPr>
              <a:t>=</a:t>
            </a:r>
            <a:r>
              <a:rPr lang="ru-RU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800" b="1" dirty="0">
                <a:latin typeface="Courier New"/>
                <a:ea typeface="Times New Roman"/>
              </a:rPr>
              <a:t>[]</a:t>
            </a: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Courier New"/>
                <a:ea typeface="Times New Roman"/>
              </a:rPr>
              <a:t>for</a:t>
            </a:r>
            <a:r>
              <a:rPr lang="en-US" sz="2800" b="1" dirty="0">
                <a:latin typeface="Courier New"/>
                <a:ea typeface="Times New Roman"/>
              </a:rPr>
              <a:t> </a:t>
            </a:r>
            <a:r>
              <a:rPr lang="en-US" sz="2800" b="1" dirty="0" err="1">
                <a:latin typeface="Courier New"/>
                <a:ea typeface="Times New Roman"/>
              </a:rPr>
              <a:t>i</a:t>
            </a:r>
            <a:r>
              <a:rPr lang="en-US" sz="2800" b="1" dirty="0">
                <a:latin typeface="Courier New"/>
                <a:ea typeface="Times New Roman"/>
              </a:rPr>
              <a:t> 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Courier New"/>
                <a:ea typeface="Times New Roman"/>
              </a:rPr>
              <a:t>in</a:t>
            </a:r>
            <a:r>
              <a:rPr lang="en-US" sz="2800" b="1" dirty="0">
                <a:latin typeface="Courier New"/>
                <a:ea typeface="Times New Roman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Courier New"/>
                <a:ea typeface="Times New Roman"/>
              </a:rPr>
              <a:t>range</a:t>
            </a:r>
            <a:r>
              <a:rPr lang="ru-RU" sz="2800" b="1" dirty="0">
                <a:latin typeface="Courier New"/>
                <a:ea typeface="Times New Roman"/>
              </a:rPr>
              <a:t>(</a:t>
            </a:r>
            <a:r>
              <a:rPr lang="en-US" sz="2800" b="1" dirty="0">
                <a:latin typeface="Courier New"/>
                <a:ea typeface="Times New Roman"/>
              </a:rPr>
              <a:t>N</a:t>
            </a:r>
            <a:r>
              <a:rPr lang="ru-RU" sz="2800" b="1" dirty="0">
                <a:latin typeface="Courier New"/>
                <a:ea typeface="Times New Roman"/>
              </a:rPr>
              <a:t>):</a:t>
            </a: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2800" b="1" dirty="0">
                <a:latin typeface="Courier New"/>
                <a:ea typeface="Times New Roman"/>
              </a:rPr>
              <a:t>  </a:t>
            </a:r>
            <a:r>
              <a:rPr lang="ru-RU" sz="2800" b="1" dirty="0" err="1">
                <a:latin typeface="Courier New"/>
                <a:ea typeface="Times New Roman"/>
              </a:rPr>
              <a:t>A.</a:t>
            </a:r>
            <a:r>
              <a:rPr lang="ru-RU" sz="2800" b="1" dirty="0" err="1">
                <a:solidFill>
                  <a:srgbClr val="0070C0"/>
                </a:solidFill>
                <a:latin typeface="Courier New"/>
                <a:ea typeface="Times New Roman"/>
              </a:rPr>
              <a:t>append</a:t>
            </a:r>
            <a:r>
              <a:rPr lang="ru-RU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800" b="1" dirty="0" smtClean="0">
                <a:latin typeface="Courier New"/>
                <a:ea typeface="Times New Roman"/>
              </a:rPr>
              <a:t>([</a:t>
            </a:r>
            <a:r>
              <a:rPr lang="ru-RU" sz="2800" b="1" dirty="0">
                <a:solidFill>
                  <a:schemeClr val="accent2"/>
                </a:solidFill>
                <a:latin typeface="Courier New"/>
                <a:ea typeface="Times New Roman"/>
              </a:rPr>
              <a:t>0</a:t>
            </a:r>
            <a:r>
              <a:rPr lang="ru-RU" sz="2800" b="1" dirty="0">
                <a:latin typeface="Courier New"/>
                <a:ea typeface="Times New Roman"/>
              </a:rPr>
              <a:t>]*</a:t>
            </a:r>
            <a:r>
              <a:rPr lang="ru-RU" sz="2800" b="1" dirty="0" smtClean="0">
                <a:latin typeface="Courier New"/>
                <a:ea typeface="Times New Roman"/>
              </a:rPr>
              <a:t>M)</a:t>
            </a:r>
            <a:endParaRPr lang="ru-RU" sz="2800" b="1" dirty="0">
              <a:latin typeface="Courier New"/>
              <a:ea typeface="Times New Roman"/>
            </a:endParaRPr>
          </a:p>
        </p:txBody>
      </p:sp>
      <p:graphicFrame>
        <p:nvGraphicFramePr>
          <p:cNvPr id="35" name="Таблица 34"/>
          <p:cNvGraphicFramePr>
            <a:graphicFrameLocks noGrp="1"/>
          </p:cNvGraphicFramePr>
          <p:nvPr/>
        </p:nvGraphicFramePr>
        <p:xfrm>
          <a:off x="4686300" y="3571876"/>
          <a:ext cx="1492250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6125">
                  <a:extLst>
                    <a:ext uri="{9D8B030D-6E8A-4147-A177-3AD203B41FA5}"/>
                  </a:extLst>
                </a:gridCol>
                <a:gridCol w="746125">
                  <a:extLst>
                    <a:ext uri="{9D8B030D-6E8A-4147-A177-3AD203B41FA5}"/>
                  </a:extLst>
                </a:gridCol>
              </a:tblGrid>
              <a:tr h="36984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800" b="1" kern="12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0</a:t>
                      </a:r>
                    </a:p>
                  </a:txBody>
                  <a:tcPr marL="91431" marR="91431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2400" b="1" kern="1200" dirty="0" smtClean="0">
                        <a:solidFill>
                          <a:schemeClr val="tx1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marL="91431" marR="91431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6984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800" b="1" kern="12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1</a:t>
                      </a:r>
                    </a:p>
                  </a:txBody>
                  <a:tcPr marL="91431" marR="91431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2400" b="1" kern="1200" dirty="0" smtClean="0">
                        <a:solidFill>
                          <a:schemeClr val="tx1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marL="91431" marR="91431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6984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800" b="1" kern="12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2</a:t>
                      </a:r>
                    </a:p>
                  </a:txBody>
                  <a:tcPr marL="91431" marR="91431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2400" b="1" kern="1200" dirty="0" smtClean="0">
                        <a:solidFill>
                          <a:schemeClr val="tx1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marL="91431" marR="91431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36" name="Таблица 35"/>
          <p:cNvGraphicFramePr>
            <a:graphicFrameLocks noGrp="1"/>
          </p:cNvGraphicFramePr>
          <p:nvPr/>
        </p:nvGraphicFramePr>
        <p:xfrm>
          <a:off x="6945313" y="4108450"/>
          <a:ext cx="149225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6125">
                  <a:extLst>
                    <a:ext uri="{9D8B030D-6E8A-4147-A177-3AD203B41FA5}"/>
                  </a:extLst>
                </a:gridCol>
                <a:gridCol w="746125">
                  <a:extLst>
                    <a:ext uri="{9D8B030D-6E8A-4147-A177-3AD203B41FA5}"/>
                  </a:extLst>
                </a:gridCol>
              </a:tblGrid>
              <a:tr h="369844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ru-RU" sz="24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31" marR="91431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ru-RU" sz="24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31" marR="91431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38" name="Прямоугольник 37"/>
          <p:cNvSpPr>
            <a:spLocks noChangeArrowheads="1"/>
          </p:cNvSpPr>
          <p:nvPr/>
        </p:nvSpPr>
        <p:spPr bwMode="auto">
          <a:xfrm>
            <a:off x="5572132" y="3071810"/>
            <a:ext cx="39846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ru-RU" sz="3200" b="1" dirty="0">
                <a:solidFill>
                  <a:srgbClr val="000000"/>
                </a:solidFill>
                <a:latin typeface="Courier New" pitchFamily="49" charset="0"/>
              </a:rPr>
              <a:t>A</a:t>
            </a:r>
            <a:endParaRPr lang="ru-RU" altLang="ru-RU" sz="2400" dirty="0"/>
          </a:p>
        </p:txBody>
      </p:sp>
      <p:sp>
        <p:nvSpPr>
          <p:cNvPr id="141371" name="Полилиния 38"/>
          <p:cNvSpPr>
            <a:spLocks noChangeArrowheads="1"/>
          </p:cNvSpPr>
          <p:nvPr/>
        </p:nvSpPr>
        <p:spPr bwMode="auto">
          <a:xfrm>
            <a:off x="5819775" y="4324350"/>
            <a:ext cx="1116013" cy="0"/>
          </a:xfrm>
          <a:custGeom>
            <a:avLst/>
            <a:gdLst>
              <a:gd name="T0" fmla="*/ 0 w 1226372"/>
              <a:gd name="T1" fmla="*/ 186018 w 1226372"/>
              <a:gd name="T2" fmla="*/ 0 60000 65536"/>
              <a:gd name="T3" fmla="*/ 0 60000 65536"/>
              <a:gd name="T4" fmla="*/ 0 w 1226372"/>
              <a:gd name="T5" fmla="*/ 1226372 w 1226372"/>
            </a:gdLst>
            <a:ahLst/>
            <a:cxnLst>
              <a:cxn ang="T2">
                <a:pos x="T0" y="0"/>
              </a:cxn>
              <a:cxn ang="T3">
                <a:pos x="T1" y="0"/>
              </a:cxn>
            </a:cxnLst>
            <a:rect l="T4" t="0" r="T5" b="0"/>
            <a:pathLst>
              <a:path w="1226372">
                <a:moveTo>
                  <a:pt x="0" y="0"/>
                </a:moveTo>
                <a:lnTo>
                  <a:pt x="1226372" y="0"/>
                </a:lnTo>
              </a:path>
            </a:pathLst>
          </a:custGeom>
          <a:noFill/>
          <a:ln w="57150" algn="ctr">
            <a:solidFill>
              <a:schemeClr val="accent5">
                <a:lumMod val="75000"/>
              </a:schemeClr>
            </a:solidFill>
            <a:round/>
            <a:headEnd type="oval" w="sm" len="sm"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42" name="Прямоугольник 41"/>
          <p:cNvSpPr/>
          <p:nvPr/>
        </p:nvSpPr>
        <p:spPr>
          <a:xfrm>
            <a:off x="5357818" y="5786454"/>
            <a:ext cx="3643338" cy="707886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4000" b="1" dirty="0" smtClean="0">
                <a:latin typeface="Courier New"/>
                <a:ea typeface="Times New Roman"/>
              </a:rPr>
              <a:t>A[</a:t>
            </a:r>
            <a:r>
              <a:rPr lang="en-US" sz="4000" b="1" dirty="0" smtClean="0">
                <a:solidFill>
                  <a:schemeClr val="accent2"/>
                </a:solidFill>
                <a:latin typeface="Courier New"/>
                <a:ea typeface="Times New Roman"/>
              </a:rPr>
              <a:t>0</a:t>
            </a:r>
            <a:r>
              <a:rPr lang="en-US" sz="4000" b="1" dirty="0" smtClean="0">
                <a:latin typeface="Courier New"/>
                <a:ea typeface="Times New Roman"/>
              </a:rPr>
              <a:t>][</a:t>
            </a:r>
            <a:r>
              <a:rPr lang="en-US" sz="4000" b="1" dirty="0" smtClean="0">
                <a:solidFill>
                  <a:schemeClr val="accent2"/>
                </a:solidFill>
                <a:latin typeface="Courier New"/>
                <a:ea typeface="Times New Roman"/>
              </a:rPr>
              <a:t>0</a:t>
            </a:r>
            <a:r>
              <a:rPr lang="en-US" sz="4000" b="1" dirty="0">
                <a:latin typeface="Courier New"/>
                <a:ea typeface="Times New Roman"/>
              </a:rPr>
              <a:t>]</a:t>
            </a:r>
            <a:r>
              <a:rPr lang="en-US" sz="40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4000" b="1" dirty="0">
                <a:latin typeface="Courier New"/>
                <a:ea typeface="Times New Roman"/>
              </a:rPr>
              <a:t>=</a:t>
            </a:r>
            <a:r>
              <a:rPr lang="ru-RU" sz="40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4000" b="1" dirty="0">
                <a:solidFill>
                  <a:schemeClr val="accent2"/>
                </a:solidFill>
                <a:latin typeface="Courier New"/>
                <a:ea typeface="Times New Roman"/>
              </a:rPr>
              <a:t>1</a:t>
            </a:r>
            <a:endParaRPr lang="ru-RU" sz="4000" b="1" dirty="0">
              <a:solidFill>
                <a:schemeClr val="accent2"/>
              </a:solidFill>
              <a:latin typeface="Courier New"/>
              <a:ea typeface="Times New Roman"/>
            </a:endParaRPr>
          </a:p>
        </p:txBody>
      </p:sp>
      <p:graphicFrame>
        <p:nvGraphicFramePr>
          <p:cNvPr id="46" name="Таблица 45"/>
          <p:cNvGraphicFramePr>
            <a:graphicFrameLocks noGrp="1"/>
          </p:cNvGraphicFramePr>
          <p:nvPr/>
        </p:nvGraphicFramePr>
        <p:xfrm>
          <a:off x="6956425" y="3462338"/>
          <a:ext cx="149225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6125">
                  <a:extLst>
                    <a:ext uri="{9D8B030D-6E8A-4147-A177-3AD203B41FA5}"/>
                  </a:extLst>
                </a:gridCol>
                <a:gridCol w="746125">
                  <a:extLst>
                    <a:ext uri="{9D8B030D-6E8A-4147-A177-3AD203B41FA5}"/>
                  </a:extLst>
                </a:gridCol>
              </a:tblGrid>
              <a:tr h="369844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ru-RU" sz="24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31" marR="91431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ru-RU" sz="24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31" marR="91431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47" name="Таблица 46"/>
          <p:cNvGraphicFramePr>
            <a:graphicFrameLocks noGrp="1"/>
          </p:cNvGraphicFramePr>
          <p:nvPr/>
        </p:nvGraphicFramePr>
        <p:xfrm>
          <a:off x="6945313" y="4699000"/>
          <a:ext cx="149225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6125">
                  <a:extLst>
                    <a:ext uri="{9D8B030D-6E8A-4147-A177-3AD203B41FA5}"/>
                  </a:extLst>
                </a:gridCol>
                <a:gridCol w="746125">
                  <a:extLst>
                    <a:ext uri="{9D8B030D-6E8A-4147-A177-3AD203B41FA5}"/>
                  </a:extLst>
                </a:gridCol>
              </a:tblGrid>
              <a:tr h="369844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ru-RU" sz="24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31" marR="91431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  <a:endParaRPr lang="ru-RU" sz="2400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91431" marR="91431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48" name="Полилиния 47"/>
          <p:cNvSpPr>
            <a:spLocks noChangeArrowheads="1"/>
          </p:cNvSpPr>
          <p:nvPr/>
        </p:nvSpPr>
        <p:spPr bwMode="auto">
          <a:xfrm>
            <a:off x="5819775" y="3689350"/>
            <a:ext cx="1116013" cy="161925"/>
          </a:xfrm>
          <a:custGeom>
            <a:avLst/>
            <a:gdLst>
              <a:gd name="T0" fmla="*/ 0 w 1226372"/>
              <a:gd name="T1" fmla="*/ 172347 h 161365"/>
              <a:gd name="T2" fmla="*/ 186018 w 1226372"/>
              <a:gd name="T3" fmla="*/ 0 h 161365"/>
              <a:gd name="T4" fmla="*/ 0 60000 65536"/>
              <a:gd name="T5" fmla="*/ 0 60000 65536"/>
              <a:gd name="T6" fmla="*/ 0 w 1226372"/>
              <a:gd name="T7" fmla="*/ 0 h 161365"/>
              <a:gd name="T8" fmla="*/ 1226372 w 1226372"/>
              <a:gd name="T9" fmla="*/ 161365 h 16136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226372" h="161365">
                <a:moveTo>
                  <a:pt x="0" y="161365"/>
                </a:moveTo>
                <a:lnTo>
                  <a:pt x="1226372" y="0"/>
                </a:lnTo>
              </a:path>
            </a:pathLst>
          </a:custGeom>
          <a:noFill/>
          <a:ln w="57150" algn="ctr">
            <a:solidFill>
              <a:schemeClr val="accent5">
                <a:lumMod val="75000"/>
              </a:schemeClr>
            </a:solidFill>
            <a:round/>
            <a:headEnd type="oval" w="sm" len="sm"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141390" name="Полилиния 48"/>
          <p:cNvSpPr>
            <a:spLocks noChangeArrowheads="1"/>
          </p:cNvSpPr>
          <p:nvPr/>
        </p:nvSpPr>
        <p:spPr bwMode="auto">
          <a:xfrm flipV="1">
            <a:off x="5819775" y="4776788"/>
            <a:ext cx="1116013" cy="160337"/>
          </a:xfrm>
          <a:custGeom>
            <a:avLst/>
            <a:gdLst>
              <a:gd name="T0" fmla="*/ 0 w 1226372"/>
              <a:gd name="T1" fmla="*/ 142915 h 161365"/>
              <a:gd name="T2" fmla="*/ 186018 w 1226372"/>
              <a:gd name="T3" fmla="*/ 0 h 161365"/>
              <a:gd name="T4" fmla="*/ 0 60000 65536"/>
              <a:gd name="T5" fmla="*/ 0 60000 65536"/>
              <a:gd name="T6" fmla="*/ 0 w 1226372"/>
              <a:gd name="T7" fmla="*/ 0 h 161365"/>
              <a:gd name="T8" fmla="*/ 1226372 w 1226372"/>
              <a:gd name="T9" fmla="*/ 161365 h 16136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226372" h="161365">
                <a:moveTo>
                  <a:pt x="0" y="161365"/>
                </a:moveTo>
                <a:lnTo>
                  <a:pt x="1226372" y="0"/>
                </a:lnTo>
              </a:path>
            </a:pathLst>
          </a:custGeom>
          <a:noFill/>
          <a:ln w="57150" algn="ctr">
            <a:solidFill>
              <a:schemeClr val="accent5">
                <a:lumMod val="75000"/>
              </a:schemeClr>
            </a:solidFill>
            <a:round/>
            <a:headEnd type="oval" w="sm" len="sm"/>
            <a:tailEnd type="triangle" w="med" len="lg"/>
          </a:ln>
        </p:spPr>
        <p:txBody>
          <a:bodyPr/>
          <a:lstStyle/>
          <a:p>
            <a:endParaRPr lang="ru-RU"/>
          </a:p>
        </p:txBody>
      </p:sp>
      <p:grpSp>
        <p:nvGrpSpPr>
          <p:cNvPr id="3" name="Группа 49"/>
          <p:cNvGrpSpPr>
            <a:grpSpLocks/>
          </p:cNvGrpSpPr>
          <p:nvPr/>
        </p:nvGrpSpPr>
        <p:grpSpPr bwMode="auto">
          <a:xfrm>
            <a:off x="7056438" y="3452813"/>
            <a:ext cx="506412" cy="506412"/>
            <a:chOff x="6712771" y="3431690"/>
            <a:chExt cx="505609" cy="505609"/>
          </a:xfrm>
        </p:grpSpPr>
        <p:sp>
          <p:nvSpPr>
            <p:cNvPr id="141395" name="Овал 50"/>
            <p:cNvSpPr>
              <a:spLocks noChangeArrowheads="1"/>
            </p:cNvSpPr>
            <p:nvPr/>
          </p:nvSpPr>
          <p:spPr bwMode="auto">
            <a:xfrm>
              <a:off x="6712771" y="3431690"/>
              <a:ext cx="505609" cy="505609"/>
            </a:xfrm>
            <a:prstGeom prst="ellipse">
              <a:avLst/>
            </a:prstGeom>
            <a:solidFill>
              <a:srgbClr val="92D050"/>
            </a:solidFill>
            <a:ln w="12700" algn="ctr">
              <a:noFill/>
              <a:round/>
              <a:headEnd/>
              <a:tailEnd type="triangle" w="lg" len="lg"/>
            </a:ln>
          </p:spPr>
          <p:txBody>
            <a:bodyPr/>
            <a:lstStyle/>
            <a:p>
              <a:pPr eaLnBrk="1" hangingPunct="1"/>
              <a:endParaRPr lang="ru-RU" altLang="ru-RU"/>
            </a:p>
          </p:txBody>
        </p:sp>
        <p:sp>
          <p:nvSpPr>
            <p:cNvPr id="141396" name="Прямоугольник 51"/>
            <p:cNvSpPr>
              <a:spLocks noChangeArrowheads="1"/>
            </p:cNvSpPr>
            <p:nvPr/>
          </p:nvSpPr>
          <p:spPr bwMode="auto">
            <a:xfrm>
              <a:off x="6787794" y="3460105"/>
              <a:ext cx="36901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altLang="ru-RU" sz="2400" b="1" dirty="0">
                  <a:latin typeface="Courier New" pitchFamily="49" charset="0"/>
                  <a:cs typeface="Courier New" pitchFamily="49" charset="0"/>
                </a:rPr>
                <a:t>1</a:t>
              </a:r>
              <a:endParaRPr lang="ru-RU" altLang="ru-RU" sz="2400" b="1" dirty="0">
                <a:latin typeface="Courier New" pitchFamily="49" charset="0"/>
                <a:cs typeface="Courier New" pitchFamily="49" charset="0"/>
              </a:endParaRPr>
            </a:p>
          </p:txBody>
        </p:sp>
      </p:grpSp>
      <p:sp>
        <p:nvSpPr>
          <p:cNvPr id="53" name="Прямоугольник 52"/>
          <p:cNvSpPr>
            <a:spLocks noChangeArrowheads="1"/>
          </p:cNvSpPr>
          <p:nvPr/>
        </p:nvSpPr>
        <p:spPr bwMode="auto">
          <a:xfrm>
            <a:off x="4873625" y="4071942"/>
            <a:ext cx="3786188" cy="495300"/>
          </a:xfrm>
          <a:prstGeom prst="rect">
            <a:avLst/>
          </a:prstGeom>
          <a:solidFill>
            <a:schemeClr val="bg1"/>
          </a:solidFill>
          <a:ln w="12700" algn="ctr">
            <a:noFill/>
            <a:round/>
            <a:headEnd/>
            <a:tailEnd type="triangle" w="lg" len="lg"/>
          </a:ln>
        </p:spPr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54" name="Прямоугольник 53"/>
          <p:cNvSpPr>
            <a:spLocks noChangeArrowheads="1"/>
          </p:cNvSpPr>
          <p:nvPr/>
        </p:nvSpPr>
        <p:spPr bwMode="auto">
          <a:xfrm>
            <a:off x="4887926" y="4572008"/>
            <a:ext cx="1612900" cy="688975"/>
          </a:xfrm>
          <a:prstGeom prst="rect">
            <a:avLst/>
          </a:prstGeom>
          <a:solidFill>
            <a:schemeClr val="bg1"/>
          </a:solidFill>
          <a:ln w="12700" algn="ctr">
            <a:noFill/>
            <a:round/>
            <a:headEnd/>
            <a:tailEnd type="triangle" w="lg" len="lg"/>
          </a:ln>
        </p:spPr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55" name="Прямоугольник 54"/>
          <p:cNvSpPr>
            <a:spLocks noChangeArrowheads="1"/>
          </p:cNvSpPr>
          <p:nvPr/>
        </p:nvSpPr>
        <p:spPr bwMode="auto">
          <a:xfrm>
            <a:off x="6497638" y="4500570"/>
            <a:ext cx="2205037" cy="714380"/>
          </a:xfrm>
          <a:prstGeom prst="rect">
            <a:avLst/>
          </a:prstGeom>
          <a:solidFill>
            <a:schemeClr val="bg1"/>
          </a:solidFill>
          <a:ln w="12700" algn="ctr">
            <a:noFill/>
            <a:round/>
            <a:headEnd/>
            <a:tailEnd type="triangle" w="lg" len="lg"/>
          </a:ln>
        </p:spPr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37" name="Заголовок 1"/>
          <p:cNvSpPr txBox="1">
            <a:spLocks/>
          </p:cNvSpPr>
          <p:nvPr/>
        </p:nvSpPr>
        <p:spPr>
          <a:xfrm>
            <a:off x="0" y="0"/>
            <a:ext cx="9144000" cy="773113"/>
          </a:xfrm>
          <a:prstGeom prst="rect">
            <a:avLst/>
          </a:prstGeom>
        </p:spPr>
        <p:txBody>
          <a:bodyPr vert="horz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4800" b="1" i="0" u="none" strike="noStrike" kern="1200" cap="none" spc="0" normalizeH="0" baseline="0" noProof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Создание матриц</a:t>
            </a:r>
            <a:endParaRPr kumimoji="0" lang="ru-RU" altLang="ru-RU" sz="4800" b="1" i="0" u="none" strike="noStrike" kern="1200" cap="none" spc="0" normalizeH="0" baseline="0" noProof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285720" y="5357826"/>
            <a:ext cx="871543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ea typeface="Times New Roman" pitchFamily="18" charset="0"/>
                <a:cs typeface="Courier New" pitchFamily="49" charset="0"/>
              </a:rPr>
              <a:t>Или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A = [[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0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]*M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accent6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for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accent6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in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range(N)]</a:t>
            </a:r>
            <a:endParaRPr kumimoji="0" lang="en-US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 animBg="1"/>
      <p:bldP spid="26" grpId="0" animBg="1"/>
      <p:bldP spid="28" grpId="0" animBg="1"/>
      <p:bldP spid="29" grpId="0"/>
      <p:bldP spid="33" grpId="0"/>
      <p:bldP spid="34" grpId="0" build="p"/>
      <p:bldP spid="38" grpId="0"/>
      <p:bldP spid="42" grpId="0"/>
      <p:bldP spid="48" grpId="0" animBg="1"/>
      <p:bldP spid="53" grpId="0" animBg="1"/>
      <p:bldP spid="54" grpId="0" animBg="1"/>
      <p:bldP spid="5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85728"/>
            <a:ext cx="9144000" cy="471488"/>
          </a:xfrm>
        </p:spPr>
        <p:txBody>
          <a:bodyPr>
            <a:noAutofit/>
          </a:bodyPr>
          <a:lstStyle/>
          <a:p>
            <a:pPr algn="ctr"/>
            <a:r>
              <a:rPr lang="ru-RU" altLang="ru-RU" sz="48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Ввод матрицы с клавиатуры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175125" y="1752617"/>
            <a:ext cx="2540015" cy="181588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accent2"/>
                </a:solidFill>
                <a:latin typeface="Courier New"/>
                <a:ea typeface="Times New Roman"/>
              </a:rPr>
              <a:t>3 </a:t>
            </a:r>
            <a:r>
              <a:rPr lang="ru-RU" sz="2800" b="1" dirty="0">
                <a:solidFill>
                  <a:schemeClr val="accent2"/>
                </a:solidFill>
                <a:latin typeface="Calibri"/>
                <a:ea typeface="Times New Roman"/>
                <a:cs typeface="Calibri"/>
              </a:rPr>
              <a:t> </a:t>
            </a:r>
            <a:r>
              <a:rPr lang="ru-RU" sz="2800" b="1" dirty="0">
                <a:solidFill>
                  <a:schemeClr val="accent2"/>
                </a:solidFill>
                <a:latin typeface="Courier New"/>
                <a:ea typeface="Times New Roman"/>
              </a:rPr>
              <a:t>4</a:t>
            </a: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2800" b="1" dirty="0">
                <a:latin typeface="Courier New"/>
                <a:ea typeface="Times New Roman"/>
              </a:rPr>
              <a:t>1 2 3 4</a:t>
            </a: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2800" b="1" dirty="0">
                <a:latin typeface="Courier New"/>
                <a:ea typeface="Times New Roman"/>
              </a:rPr>
              <a:t>5 6 7 8</a:t>
            </a: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2800" b="1" dirty="0">
                <a:latin typeface="Courier New"/>
                <a:ea typeface="Times New Roman"/>
              </a:rPr>
              <a:t>9 10 11 12</a:t>
            </a:r>
          </a:p>
        </p:txBody>
      </p:sp>
      <p:sp>
        <p:nvSpPr>
          <p:cNvPr id="142341" name="Прямоугольник 13"/>
          <p:cNvSpPr>
            <a:spLocks noChangeArrowheads="1"/>
          </p:cNvSpPr>
          <p:nvPr/>
        </p:nvSpPr>
        <p:spPr bwMode="auto">
          <a:xfrm>
            <a:off x="381000" y="857232"/>
            <a:ext cx="499903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2800" b="1" dirty="0">
                <a:solidFill>
                  <a:schemeClr val="accent2"/>
                </a:solidFill>
              </a:rPr>
              <a:t>Данные на входе:</a:t>
            </a:r>
          </a:p>
        </p:txBody>
      </p:sp>
      <p:sp>
        <p:nvSpPr>
          <p:cNvPr id="37" name="Скругленная прямоугольная выноска 36"/>
          <p:cNvSpPr/>
          <p:nvPr/>
        </p:nvSpPr>
        <p:spPr bwMode="auto">
          <a:xfrm>
            <a:off x="3786182" y="1142984"/>
            <a:ext cx="714375" cy="417512"/>
          </a:xfrm>
          <a:prstGeom prst="wedgeRoundRectCallout">
            <a:avLst>
              <a:gd name="adj1" fmla="val 27661"/>
              <a:gd name="adj2" fmla="val 112552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en-US" sz="2400" dirty="0">
                <a:latin typeface="Arial" panose="020B0604020202020204" pitchFamily="34" charset="0"/>
              </a:rPr>
              <a:t>N</a:t>
            </a:r>
            <a:endParaRPr lang="ru-RU" sz="2400" dirty="0">
              <a:latin typeface="Arial" panose="020B0604020202020204" pitchFamily="34" charset="0"/>
            </a:endParaRPr>
          </a:p>
        </p:txBody>
      </p:sp>
      <p:sp>
        <p:nvSpPr>
          <p:cNvPr id="39" name="Скругленная прямоугольная выноска 38"/>
          <p:cNvSpPr/>
          <p:nvPr/>
        </p:nvSpPr>
        <p:spPr bwMode="auto">
          <a:xfrm>
            <a:off x="4819650" y="1142984"/>
            <a:ext cx="714375" cy="417512"/>
          </a:xfrm>
          <a:prstGeom prst="wedgeRoundRectCallout">
            <a:avLst>
              <a:gd name="adj1" fmla="val -43005"/>
              <a:gd name="adj2" fmla="val 109618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en-US" sz="2400" dirty="0">
                <a:latin typeface="Arial" panose="020B0604020202020204" pitchFamily="34" charset="0"/>
              </a:rPr>
              <a:t>M</a:t>
            </a:r>
            <a:endParaRPr lang="ru-RU" sz="2400" dirty="0">
              <a:latin typeface="Arial" panose="020B0604020202020204" pitchFamily="34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428597" y="3848117"/>
            <a:ext cx="8715404" cy="209288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600" b="1" dirty="0">
                <a:latin typeface="Courier New"/>
                <a:ea typeface="Times New Roman"/>
              </a:rPr>
              <a:t>N, M = </a:t>
            </a:r>
            <a:r>
              <a:rPr lang="en-US" sz="2600" b="1" dirty="0" smtClean="0">
                <a:solidFill>
                  <a:srgbClr val="0070C0"/>
                </a:solidFill>
                <a:latin typeface="Courier New"/>
                <a:ea typeface="Times New Roman"/>
              </a:rPr>
              <a:t>map</a:t>
            </a:r>
            <a:r>
              <a:rPr lang="en-US" sz="2600" b="1" dirty="0" smtClean="0">
                <a:latin typeface="Courier New"/>
                <a:ea typeface="Times New Roman"/>
              </a:rPr>
              <a:t>(</a:t>
            </a:r>
            <a:r>
              <a:rPr lang="en-US" sz="2600" b="1" dirty="0" err="1" smtClean="0">
                <a:solidFill>
                  <a:srgbClr val="0070C0"/>
                </a:solidFill>
                <a:latin typeface="Courier New"/>
                <a:ea typeface="Times New Roman"/>
              </a:rPr>
              <a:t>int</a:t>
            </a:r>
            <a:r>
              <a:rPr lang="en-US" sz="2600" b="1" dirty="0">
                <a:latin typeface="Courier New"/>
                <a:ea typeface="Times New Roman"/>
              </a:rPr>
              <a:t>, </a:t>
            </a:r>
            <a:r>
              <a:rPr lang="en-US" sz="2600" b="1" dirty="0">
                <a:solidFill>
                  <a:srgbClr val="0070C0"/>
                </a:solidFill>
                <a:latin typeface="Courier New"/>
                <a:ea typeface="Times New Roman"/>
              </a:rPr>
              <a:t>input</a:t>
            </a:r>
            <a:r>
              <a:rPr lang="en-US" sz="2600" b="1" dirty="0">
                <a:latin typeface="Courier New"/>
                <a:ea typeface="Times New Roman"/>
              </a:rPr>
              <a:t>().</a:t>
            </a:r>
            <a:r>
              <a:rPr lang="en-US" sz="2600" b="1" dirty="0">
                <a:solidFill>
                  <a:srgbClr val="0070C0"/>
                </a:solidFill>
                <a:latin typeface="Courier New"/>
                <a:ea typeface="Times New Roman"/>
              </a:rPr>
              <a:t>split</a:t>
            </a:r>
            <a:r>
              <a:rPr lang="en-US" sz="2600" b="1" dirty="0" smtClean="0">
                <a:latin typeface="Courier New"/>
                <a:ea typeface="Times New Roman"/>
              </a:rPr>
              <a:t>())</a:t>
            </a:r>
            <a:endParaRPr lang="ru-RU" sz="26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600" b="1" dirty="0">
                <a:latin typeface="Courier New"/>
                <a:ea typeface="Times New Roman"/>
              </a:rPr>
              <a:t>A = []</a:t>
            </a:r>
            <a:endParaRPr lang="ru-RU" sz="26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600" b="1" dirty="0">
                <a:solidFill>
                  <a:schemeClr val="accent2"/>
                </a:solidFill>
                <a:latin typeface="Courier New"/>
                <a:ea typeface="Times New Roman"/>
              </a:rPr>
              <a:t>for</a:t>
            </a:r>
            <a:r>
              <a:rPr lang="en-US" sz="2600" b="1" dirty="0">
                <a:latin typeface="Courier New"/>
                <a:ea typeface="Times New Roman"/>
              </a:rPr>
              <a:t> </a:t>
            </a:r>
            <a:r>
              <a:rPr lang="en-US" sz="2600" b="1" dirty="0" err="1">
                <a:latin typeface="Courier New"/>
                <a:ea typeface="Times New Roman"/>
              </a:rPr>
              <a:t>i</a:t>
            </a:r>
            <a:r>
              <a:rPr lang="en-US" sz="2600" b="1" dirty="0">
                <a:latin typeface="Courier New"/>
                <a:ea typeface="Times New Roman"/>
              </a:rPr>
              <a:t> </a:t>
            </a:r>
            <a:r>
              <a:rPr lang="en-US" sz="2600" b="1" dirty="0">
                <a:solidFill>
                  <a:schemeClr val="accent2"/>
                </a:solidFill>
                <a:latin typeface="Courier New"/>
                <a:ea typeface="Times New Roman"/>
              </a:rPr>
              <a:t>in</a:t>
            </a:r>
            <a:r>
              <a:rPr lang="en-US" sz="2600" b="1" dirty="0">
                <a:latin typeface="Courier New"/>
                <a:ea typeface="Times New Roman"/>
              </a:rPr>
              <a:t> </a:t>
            </a:r>
            <a:r>
              <a:rPr lang="en-US" sz="2600" b="1" dirty="0">
                <a:solidFill>
                  <a:srgbClr val="0070C0"/>
                </a:solidFill>
                <a:latin typeface="Courier New"/>
                <a:ea typeface="Times New Roman"/>
              </a:rPr>
              <a:t>range</a:t>
            </a:r>
            <a:r>
              <a:rPr lang="en-US" sz="2600" b="1" dirty="0">
                <a:latin typeface="Courier New"/>
                <a:ea typeface="Times New Roman"/>
              </a:rPr>
              <a:t>(N):</a:t>
            </a: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600" b="1" dirty="0">
                <a:latin typeface="Courier New"/>
                <a:ea typeface="Times New Roman"/>
              </a:rPr>
              <a:t>  row = [</a:t>
            </a:r>
            <a:r>
              <a:rPr lang="en-US" sz="2600" b="1" dirty="0" err="1">
                <a:solidFill>
                  <a:srgbClr val="0070C0"/>
                </a:solidFill>
                <a:latin typeface="Courier New"/>
                <a:ea typeface="Times New Roman"/>
              </a:rPr>
              <a:t>int</a:t>
            </a:r>
            <a:r>
              <a:rPr lang="en-US" sz="2600" b="1" dirty="0">
                <a:latin typeface="Courier New"/>
                <a:ea typeface="Times New Roman"/>
              </a:rPr>
              <a:t>(x) for x in </a:t>
            </a:r>
            <a:r>
              <a:rPr lang="en-US" sz="2600" b="1" dirty="0">
                <a:solidFill>
                  <a:srgbClr val="0070C0"/>
                </a:solidFill>
                <a:latin typeface="Courier New"/>
                <a:ea typeface="Times New Roman"/>
              </a:rPr>
              <a:t>input</a:t>
            </a:r>
            <a:r>
              <a:rPr lang="en-US" sz="2600" b="1" dirty="0">
                <a:latin typeface="Courier New"/>
                <a:ea typeface="Times New Roman"/>
              </a:rPr>
              <a:t>().</a:t>
            </a:r>
            <a:r>
              <a:rPr lang="en-US" sz="2600" b="1" dirty="0">
                <a:solidFill>
                  <a:srgbClr val="0070C0"/>
                </a:solidFill>
                <a:latin typeface="Courier New"/>
                <a:ea typeface="Times New Roman"/>
              </a:rPr>
              <a:t>split</a:t>
            </a:r>
            <a:r>
              <a:rPr lang="en-US" sz="2600" b="1" dirty="0">
                <a:latin typeface="Courier New"/>
                <a:ea typeface="Times New Roman"/>
              </a:rPr>
              <a:t>()]</a:t>
            </a: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600" b="1" dirty="0">
                <a:latin typeface="Courier New"/>
                <a:ea typeface="Times New Roman"/>
              </a:rPr>
              <a:t>  </a:t>
            </a:r>
            <a:r>
              <a:rPr lang="en-US" sz="2600" b="1" dirty="0" err="1" smtClean="0">
                <a:latin typeface="Courier New"/>
                <a:ea typeface="Times New Roman"/>
              </a:rPr>
              <a:t>A.</a:t>
            </a:r>
            <a:r>
              <a:rPr lang="en-US" sz="2600" b="1" dirty="0" err="1" smtClean="0">
                <a:solidFill>
                  <a:srgbClr val="0070C0"/>
                </a:solidFill>
                <a:latin typeface="Courier New"/>
                <a:ea typeface="Times New Roman"/>
              </a:rPr>
              <a:t>append</a:t>
            </a:r>
            <a:r>
              <a:rPr lang="en-US" sz="2600" b="1" dirty="0" smtClean="0">
                <a:latin typeface="Courier New"/>
                <a:ea typeface="Times New Roman"/>
              </a:rPr>
              <a:t>(row)</a:t>
            </a:r>
            <a:endParaRPr lang="ru-RU" sz="2600" b="1" dirty="0">
              <a:latin typeface="Courier New"/>
              <a:ea typeface="Times New Roman"/>
            </a:endParaRPr>
          </a:p>
        </p:txBody>
      </p:sp>
      <p:sp>
        <p:nvSpPr>
          <p:cNvPr id="41" name="Прямоугольник 13"/>
          <p:cNvSpPr>
            <a:spLocks noChangeArrowheads="1"/>
          </p:cNvSpPr>
          <p:nvPr/>
        </p:nvSpPr>
        <p:spPr bwMode="auto">
          <a:xfrm>
            <a:off x="381000" y="3346467"/>
            <a:ext cx="499903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2800" b="1" dirty="0">
                <a:solidFill>
                  <a:schemeClr val="accent2"/>
                </a:solidFill>
              </a:rPr>
              <a:t>Программа: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build="p"/>
      <p:bldP spid="4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84119"/>
            <a:ext cx="8858280" cy="773113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altLang="ru-RU" sz="54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Вывод матриц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488950" y="877888"/>
            <a:ext cx="2725728" cy="52322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2800" b="1" dirty="0" err="1" smtClean="0">
                <a:solidFill>
                  <a:srgbClr val="0070C0"/>
                </a:solidFill>
                <a:latin typeface="Courier New"/>
                <a:ea typeface="Times New Roman"/>
              </a:rPr>
              <a:t>print</a:t>
            </a:r>
            <a:r>
              <a:rPr lang="ru-RU" sz="2800" b="1" dirty="0" smtClean="0">
                <a:latin typeface="Courier New"/>
                <a:ea typeface="Times New Roman"/>
              </a:rPr>
              <a:t>(A)</a:t>
            </a:r>
            <a:endParaRPr lang="ru-RU" sz="2800" b="1" dirty="0">
              <a:latin typeface="Courier New"/>
              <a:ea typeface="Times New Roman"/>
            </a:endParaRPr>
          </a:p>
        </p:txBody>
      </p:sp>
      <p:sp>
        <p:nvSpPr>
          <p:cNvPr id="143365" name="Прямоугольник 39"/>
          <p:cNvSpPr>
            <a:spLocks noChangeArrowheads="1"/>
          </p:cNvSpPr>
          <p:nvPr/>
        </p:nvSpPr>
        <p:spPr bwMode="auto">
          <a:xfrm>
            <a:off x="428596" y="1382713"/>
            <a:ext cx="856195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2800" b="1" dirty="0">
                <a:latin typeface="Courier New" pitchFamily="49" charset="0"/>
                <a:cs typeface="Courier New" pitchFamily="49" charset="0"/>
              </a:rPr>
              <a:t>[[1, </a:t>
            </a:r>
            <a:r>
              <a:rPr lang="en-US" altLang="ru-RU" sz="2800" b="1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ru-RU" altLang="ru-RU" sz="2800" b="1" dirty="0">
                <a:latin typeface="Courier New" pitchFamily="49" charset="0"/>
                <a:cs typeface="Courier New" pitchFamily="49" charset="0"/>
              </a:rPr>
              <a:t>2, 3], [4, 5, </a:t>
            </a:r>
            <a:r>
              <a:rPr lang="en-US" altLang="ru-RU" sz="2800" b="1" dirty="0">
                <a:latin typeface="Courier New" pitchFamily="49" charset="0"/>
                <a:cs typeface="Courier New" pitchFamily="49" charset="0"/>
              </a:rPr>
              <a:t>14</a:t>
            </a:r>
            <a:r>
              <a:rPr lang="ru-RU" altLang="ru-RU" sz="2800" b="1" dirty="0">
                <a:latin typeface="Courier New" pitchFamily="49" charset="0"/>
                <a:cs typeface="Courier New" pitchFamily="49" charset="0"/>
              </a:rPr>
              <a:t>6], [7, </a:t>
            </a:r>
            <a:r>
              <a:rPr lang="en-US" altLang="ru-RU" sz="2800" b="1" dirty="0">
                <a:latin typeface="Courier New" pitchFamily="49" charset="0"/>
                <a:cs typeface="Courier New" pitchFamily="49" charset="0"/>
              </a:rPr>
              <a:t>11</a:t>
            </a:r>
            <a:r>
              <a:rPr lang="ru-RU" altLang="ru-RU" sz="2800" b="1" dirty="0">
                <a:latin typeface="Courier New" pitchFamily="49" charset="0"/>
                <a:cs typeface="Courier New" pitchFamily="49" charset="0"/>
              </a:rPr>
              <a:t>8, </a:t>
            </a:r>
            <a:r>
              <a:rPr lang="en-US" altLang="ru-RU" sz="2800" b="1" dirty="0">
                <a:latin typeface="Courier New" pitchFamily="49" charset="0"/>
                <a:cs typeface="Courier New" pitchFamily="49" charset="0"/>
              </a:rPr>
              <a:t>9</a:t>
            </a:r>
            <a:r>
              <a:rPr lang="ru-RU" altLang="ru-RU" sz="2800" b="1" dirty="0">
                <a:latin typeface="Courier New" pitchFamily="49" charset="0"/>
                <a:cs typeface="Courier New" pitchFamily="49" charset="0"/>
              </a:rPr>
              <a:t>9]]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285720" y="2060579"/>
            <a:ext cx="8858280" cy="209288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600" b="1" dirty="0">
                <a:solidFill>
                  <a:schemeClr val="accent2"/>
                </a:solidFill>
                <a:latin typeface="Courier New"/>
                <a:ea typeface="Times New Roman"/>
              </a:rPr>
              <a:t>def</a:t>
            </a:r>
            <a:r>
              <a:rPr lang="en-US" sz="2600" b="1" dirty="0">
                <a:latin typeface="Courier New"/>
                <a:ea typeface="Times New Roman"/>
              </a:rPr>
              <a:t> </a:t>
            </a:r>
            <a:r>
              <a:rPr lang="en-US" sz="2600" b="1" dirty="0" err="1" smtClean="0">
                <a:solidFill>
                  <a:srgbClr val="0070C0"/>
                </a:solidFill>
                <a:latin typeface="Courier New"/>
                <a:ea typeface="Times New Roman"/>
              </a:rPr>
              <a:t>printMatrix</a:t>
            </a:r>
            <a:r>
              <a:rPr lang="en-US" sz="2600" b="1" dirty="0" smtClean="0">
                <a:latin typeface="Courier New"/>
                <a:ea typeface="Times New Roman"/>
              </a:rPr>
              <a:t>(A):</a:t>
            </a:r>
            <a:endParaRPr lang="ru-RU" sz="26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600" b="1" dirty="0">
                <a:latin typeface="Courier New"/>
                <a:ea typeface="Times New Roman"/>
              </a:rPr>
              <a:t> </a:t>
            </a:r>
            <a:r>
              <a:rPr lang="en-US" sz="2600" b="1" dirty="0">
                <a:solidFill>
                  <a:schemeClr val="accent2"/>
                </a:solidFill>
                <a:latin typeface="Courier New"/>
                <a:ea typeface="Times New Roman"/>
              </a:rPr>
              <a:t> for </a:t>
            </a:r>
            <a:r>
              <a:rPr lang="en-US" sz="2600" b="1" dirty="0">
                <a:latin typeface="Courier New"/>
                <a:ea typeface="Times New Roman"/>
              </a:rPr>
              <a:t>row </a:t>
            </a:r>
            <a:r>
              <a:rPr lang="en-US" sz="2600" b="1" dirty="0">
                <a:solidFill>
                  <a:schemeClr val="accent2"/>
                </a:solidFill>
                <a:latin typeface="Courier New"/>
                <a:ea typeface="Times New Roman"/>
              </a:rPr>
              <a:t>in</a:t>
            </a:r>
            <a:r>
              <a:rPr lang="en-US" sz="2600" b="1" dirty="0">
                <a:latin typeface="Courier New"/>
                <a:ea typeface="Times New Roman"/>
              </a:rPr>
              <a:t> A:</a:t>
            </a:r>
            <a:endParaRPr lang="ru-RU" sz="26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600" b="1" dirty="0">
                <a:latin typeface="Courier New"/>
                <a:ea typeface="Times New Roman"/>
              </a:rPr>
              <a:t>    </a:t>
            </a:r>
            <a:r>
              <a:rPr lang="en-US" sz="2600" b="1" dirty="0">
                <a:solidFill>
                  <a:srgbClr val="0000FF"/>
                </a:solidFill>
                <a:latin typeface="Courier New"/>
                <a:ea typeface="Times New Roman"/>
              </a:rPr>
              <a:t>for</a:t>
            </a:r>
            <a:r>
              <a:rPr lang="en-US" sz="2600" b="1" dirty="0">
                <a:latin typeface="Courier New"/>
                <a:ea typeface="Times New Roman"/>
              </a:rPr>
              <a:t> x </a:t>
            </a:r>
            <a:r>
              <a:rPr lang="en-US" sz="2600" b="1" dirty="0">
                <a:solidFill>
                  <a:srgbClr val="0000FF"/>
                </a:solidFill>
                <a:latin typeface="Courier New"/>
                <a:ea typeface="Times New Roman"/>
              </a:rPr>
              <a:t>in</a:t>
            </a:r>
            <a:r>
              <a:rPr lang="en-US" sz="2600" b="1" dirty="0">
                <a:latin typeface="Courier New"/>
                <a:ea typeface="Times New Roman"/>
              </a:rPr>
              <a:t> row:</a:t>
            </a:r>
            <a:endParaRPr lang="ru-RU" sz="26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600" b="1" dirty="0">
                <a:latin typeface="Courier New"/>
                <a:ea typeface="Times New Roman"/>
              </a:rPr>
              <a:t>      </a:t>
            </a:r>
            <a:r>
              <a:rPr lang="en-US" sz="2600" b="1" dirty="0">
                <a:solidFill>
                  <a:srgbClr val="0070C0"/>
                </a:solidFill>
                <a:latin typeface="Courier New"/>
                <a:ea typeface="Times New Roman"/>
              </a:rPr>
              <a:t>print</a:t>
            </a:r>
            <a:r>
              <a:rPr lang="en-US" sz="26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600" b="1" dirty="0">
                <a:latin typeface="Courier New"/>
                <a:ea typeface="Times New Roman"/>
              </a:rPr>
              <a:t>( </a:t>
            </a:r>
            <a:r>
              <a:rPr lang="en-US" sz="2600" b="1" dirty="0">
                <a:solidFill>
                  <a:srgbClr val="C00000"/>
                </a:solidFill>
                <a:latin typeface="Courier New"/>
                <a:ea typeface="Times New Roman"/>
              </a:rPr>
              <a:t>"{:4d}"</a:t>
            </a:r>
            <a:r>
              <a:rPr lang="en-US" sz="2600" b="1" dirty="0">
                <a:solidFill>
                  <a:srgbClr val="000000"/>
                </a:solidFill>
                <a:latin typeface="Courier New"/>
                <a:ea typeface="Times New Roman"/>
              </a:rPr>
              <a:t>.</a:t>
            </a:r>
            <a:r>
              <a:rPr lang="en-US" sz="2600" b="1" dirty="0">
                <a:solidFill>
                  <a:srgbClr val="0070C0"/>
                </a:solidFill>
                <a:latin typeface="Courier New"/>
                <a:ea typeface="Times New Roman"/>
              </a:rPr>
              <a:t>format</a:t>
            </a:r>
            <a:r>
              <a:rPr lang="en-US" sz="2600" b="1" dirty="0">
                <a:solidFill>
                  <a:srgbClr val="000000"/>
                </a:solidFill>
                <a:latin typeface="Courier New"/>
                <a:ea typeface="Times New Roman"/>
              </a:rPr>
              <a:t>(</a:t>
            </a:r>
            <a:r>
              <a:rPr lang="en-US" sz="2600" b="1" dirty="0">
                <a:latin typeface="Courier New"/>
                <a:ea typeface="Times New Roman"/>
              </a:rPr>
              <a:t>x), end</a:t>
            </a:r>
            <a:r>
              <a:rPr lang="en-US" sz="26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600" b="1" dirty="0">
                <a:latin typeface="Courier New"/>
                <a:ea typeface="Times New Roman"/>
              </a:rPr>
              <a:t>=</a:t>
            </a:r>
            <a:r>
              <a:rPr lang="en-US" sz="26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600" b="1" dirty="0">
                <a:solidFill>
                  <a:srgbClr val="C00000"/>
                </a:solidFill>
                <a:latin typeface="Courier New"/>
                <a:ea typeface="Times New Roman"/>
              </a:rPr>
              <a:t>""</a:t>
            </a:r>
            <a:r>
              <a:rPr lang="en-US" sz="2600" b="1" dirty="0">
                <a:latin typeface="Courier New"/>
                <a:ea typeface="Times New Roman"/>
              </a:rPr>
              <a:t> )</a:t>
            </a:r>
            <a:endParaRPr lang="ru-RU" sz="26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600" b="1" dirty="0">
                <a:latin typeface="Courier New"/>
                <a:ea typeface="Times New Roman"/>
              </a:rPr>
              <a:t>    </a:t>
            </a:r>
            <a:r>
              <a:rPr lang="en-US" sz="2600" b="1" dirty="0" smtClean="0">
                <a:solidFill>
                  <a:srgbClr val="0070C0"/>
                </a:solidFill>
                <a:latin typeface="Courier New"/>
                <a:ea typeface="Times New Roman"/>
              </a:rPr>
              <a:t>print</a:t>
            </a:r>
            <a:r>
              <a:rPr lang="en-US" sz="2600" b="1" dirty="0" smtClean="0">
                <a:latin typeface="Courier New"/>
                <a:ea typeface="Times New Roman"/>
              </a:rPr>
              <a:t>()</a:t>
            </a:r>
            <a:endParaRPr lang="ru-RU" sz="2600" b="1" dirty="0">
              <a:latin typeface="Courier New"/>
              <a:ea typeface="Times New Roman"/>
            </a:endParaRPr>
          </a:p>
        </p:txBody>
      </p:sp>
      <p:sp>
        <p:nvSpPr>
          <p:cNvPr id="43" name="Прямоугольник 42"/>
          <p:cNvSpPr>
            <a:spLocks noChangeArrowheads="1"/>
          </p:cNvSpPr>
          <p:nvPr/>
        </p:nvSpPr>
        <p:spPr bwMode="auto">
          <a:xfrm>
            <a:off x="214282" y="4216794"/>
            <a:ext cx="3147015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3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ru-RU" sz="32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altLang="ru-RU" sz="3200" b="1" dirty="0">
                <a:latin typeface="Courier New" pitchFamily="49" charset="0"/>
                <a:cs typeface="Courier New" pitchFamily="49" charset="0"/>
              </a:rPr>
              <a:t>1  </a:t>
            </a:r>
            <a:r>
              <a:rPr lang="en-US" altLang="ru-RU" sz="3200" b="1" dirty="0">
                <a:latin typeface="Courier New" pitchFamily="49" charset="0"/>
                <a:cs typeface="Courier New" pitchFamily="49" charset="0"/>
              </a:rPr>
              <a:t>1</a:t>
            </a:r>
            <a:r>
              <a:rPr lang="ru-RU" altLang="ru-RU" sz="3200" b="1" dirty="0">
                <a:latin typeface="Courier New" pitchFamily="49" charset="0"/>
                <a:cs typeface="Courier New" pitchFamily="49" charset="0"/>
              </a:rPr>
              <a:t>2   3</a:t>
            </a:r>
          </a:p>
          <a:p>
            <a:pPr eaLnBrk="1" hangingPunct="1"/>
            <a:r>
              <a:rPr lang="ru-RU" altLang="ru-RU" sz="3200" b="1" dirty="0">
                <a:latin typeface="Courier New" pitchFamily="49" charset="0"/>
                <a:cs typeface="Courier New" pitchFamily="49" charset="0"/>
              </a:rPr>
              <a:t>   4   5 </a:t>
            </a:r>
            <a:r>
              <a:rPr lang="en-US" altLang="ru-RU" sz="3200" b="1" dirty="0">
                <a:latin typeface="Courier New" pitchFamily="49" charset="0"/>
                <a:cs typeface="Courier New" pitchFamily="49" charset="0"/>
              </a:rPr>
              <a:t>146</a:t>
            </a:r>
            <a:endParaRPr lang="ru-RU" altLang="ru-RU" sz="3200" b="1" dirty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ru-RU" altLang="ru-RU" sz="3200" b="1" dirty="0">
                <a:latin typeface="Courier New" pitchFamily="49" charset="0"/>
                <a:cs typeface="Courier New" pitchFamily="49" charset="0"/>
              </a:rPr>
              <a:t>   7 </a:t>
            </a:r>
            <a:r>
              <a:rPr lang="en-US" altLang="ru-RU" sz="3200" b="1" dirty="0">
                <a:latin typeface="Courier New" pitchFamily="49" charset="0"/>
                <a:cs typeface="Courier New" pitchFamily="49" charset="0"/>
              </a:rPr>
              <a:t>11</a:t>
            </a:r>
            <a:r>
              <a:rPr lang="ru-RU" altLang="ru-RU" sz="3200" b="1" dirty="0">
                <a:latin typeface="Courier New" pitchFamily="49" charset="0"/>
                <a:cs typeface="Courier New" pitchFamily="49" charset="0"/>
              </a:rPr>
              <a:t>8  </a:t>
            </a:r>
            <a:r>
              <a:rPr lang="en-US" altLang="ru-RU" sz="3200" b="1" dirty="0">
                <a:latin typeface="Courier New" pitchFamily="49" charset="0"/>
                <a:cs typeface="Courier New" pitchFamily="49" charset="0"/>
              </a:rPr>
              <a:t>9</a:t>
            </a:r>
            <a:r>
              <a:rPr lang="ru-RU" altLang="ru-RU" sz="3200" b="1" dirty="0">
                <a:latin typeface="Courier New" pitchFamily="49" charset="0"/>
                <a:cs typeface="Courier New" pitchFamily="49" charset="0"/>
              </a:rPr>
              <a:t>9</a:t>
            </a:r>
          </a:p>
        </p:txBody>
      </p:sp>
      <p:grpSp>
        <p:nvGrpSpPr>
          <p:cNvPr id="2" name="Group 71"/>
          <p:cNvGrpSpPr>
            <a:grpSpLocks/>
          </p:cNvGrpSpPr>
          <p:nvPr/>
        </p:nvGrpSpPr>
        <p:grpSpPr bwMode="auto">
          <a:xfrm>
            <a:off x="3500430" y="4643446"/>
            <a:ext cx="5370513" cy="663575"/>
            <a:chOff x="2325" y="3072"/>
            <a:chExt cx="3383" cy="418"/>
          </a:xfrm>
        </p:grpSpPr>
        <p:sp>
          <p:nvSpPr>
            <p:cNvPr id="45" name="Text Box 69"/>
            <p:cNvSpPr txBox="1">
              <a:spLocks noChangeArrowheads="1"/>
            </p:cNvSpPr>
            <p:nvPr/>
          </p:nvSpPr>
          <p:spPr bwMode="auto">
            <a:xfrm>
              <a:off x="2633" y="3122"/>
              <a:ext cx="3075" cy="33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ru-RU" sz="2800" dirty="0">
                  <a:solidFill>
                    <a:srgbClr val="000000"/>
                  </a:solidFill>
                  <a:latin typeface="Arial" panose="020B0604020202020204" pitchFamily="34" charset="0"/>
                  <a:cs typeface="Courier New" pitchFamily="49" charset="0"/>
                </a:rPr>
                <a:t>  Зачем форматный вывод?</a:t>
              </a:r>
              <a:endParaRPr lang="ru-RU" dirty="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43371" name="Oval 70"/>
            <p:cNvSpPr>
              <a:spLocks noChangeArrowheads="1"/>
            </p:cNvSpPr>
            <p:nvPr/>
          </p:nvSpPr>
          <p:spPr bwMode="auto">
            <a:xfrm>
              <a:off x="2325" y="3072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ru-RU" altLang="ru-RU" sz="4400">
                  <a:solidFill>
                    <a:schemeClr val="bg1"/>
                  </a:solidFill>
                  <a:latin typeface="Arial Black" pitchFamily="34" charset="0"/>
                </a:rPr>
                <a:t>?</a:t>
              </a:r>
            </a:p>
          </p:txBody>
        </p:sp>
      </p:grp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216025" y="2893638"/>
            <a:ext cx="7335838" cy="828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9388" indent="-93663" algn="just" eaLnBrk="1" hangingPunct="1"/>
            <a:r>
              <a:rPr lang="en-US" altLang="ru-RU" sz="2600" b="1" dirty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for</a:t>
            </a:r>
            <a:r>
              <a:rPr lang="en-US" altLang="ru-RU" sz="2600" b="1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 x </a:t>
            </a:r>
            <a:r>
              <a:rPr lang="en-US" altLang="ru-RU" sz="2600" b="1" dirty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in</a:t>
            </a:r>
            <a:r>
              <a:rPr lang="en-US" altLang="ru-RU" sz="2600" b="1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 row:</a:t>
            </a:r>
            <a:endParaRPr lang="ru-RU" altLang="ru-RU" sz="2600" b="1" dirty="0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 marL="179388" indent="-93663" algn="just" eaLnBrk="1" hangingPunct="1"/>
            <a:r>
              <a:rPr lang="en-US" altLang="ru-RU" sz="2600" b="1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altLang="ru-RU" sz="2600" b="1" dirty="0" smtClean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print</a:t>
            </a:r>
            <a:r>
              <a:rPr lang="en-US" altLang="ru-RU" sz="2600" b="1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en-US" altLang="ru-RU" sz="2600" b="1" dirty="0" smtClean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("{:</a:t>
            </a:r>
            <a:r>
              <a:rPr lang="en-US" altLang="ru-RU" sz="2600" b="1" dirty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4d}"</a:t>
            </a:r>
            <a:r>
              <a:rPr lang="en-US" altLang="ru-RU" sz="2600" b="1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.</a:t>
            </a:r>
            <a:r>
              <a:rPr lang="en-US" altLang="ru-RU" sz="2600" b="1" dirty="0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format</a:t>
            </a:r>
            <a:r>
              <a:rPr lang="en-US" altLang="ru-RU" sz="2600" b="1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(x), end</a:t>
            </a:r>
            <a:r>
              <a:rPr lang="en-US" altLang="ru-RU" sz="2600" b="1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US" altLang="ru-RU" sz="2600" b="1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altLang="ru-RU" sz="2600" b="1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US" altLang="ru-RU" sz="2600" b="1" dirty="0" smtClean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“”</a:t>
            </a:r>
            <a:r>
              <a:rPr lang="en-US" altLang="ru-RU" sz="2600" b="1" dirty="0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)</a:t>
            </a:r>
            <a:endParaRPr lang="ru-RU" altLang="ru-RU" sz="2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build="p"/>
      <p:bldP spid="43" grpId="0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14290"/>
            <a:ext cx="8786842" cy="773113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altLang="ru-RU" sz="54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Простые алгоритмы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92113" y="1142984"/>
            <a:ext cx="734688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sz="3200" b="1" kern="0" dirty="0">
                <a:solidFill>
                  <a:schemeClr val="accent2"/>
                </a:solidFill>
                <a:latin typeface="Arial"/>
                <a:ea typeface="+mj-ea"/>
                <a:cs typeface="+mj-cs"/>
              </a:rPr>
              <a:t>Заполнение случайными числами:</a:t>
            </a:r>
            <a:endParaRPr lang="ru-RU" dirty="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8596" y="2032010"/>
            <a:ext cx="8429684" cy="318548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accent2"/>
                </a:solidFill>
                <a:latin typeface="Courier New"/>
                <a:ea typeface="Times New Roman"/>
              </a:rPr>
              <a:t>import </a:t>
            </a:r>
            <a:r>
              <a:rPr lang="en-US" sz="2800" b="1" dirty="0">
                <a:latin typeface="Courier New"/>
                <a:ea typeface="Times New Roman"/>
              </a:rPr>
              <a:t>random</a:t>
            </a:r>
            <a:endParaRPr lang="ru-RU" sz="28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accent2"/>
                </a:solidFill>
                <a:latin typeface="Courier New"/>
                <a:ea typeface="Times New Roman"/>
              </a:rPr>
              <a:t>for</a:t>
            </a:r>
            <a:r>
              <a:rPr lang="en-US" sz="2800" b="1" dirty="0">
                <a:latin typeface="Courier New"/>
                <a:ea typeface="Times New Roman"/>
              </a:rPr>
              <a:t> </a:t>
            </a:r>
            <a:r>
              <a:rPr lang="en-US" sz="2800" b="1" dirty="0" err="1">
                <a:latin typeface="Courier New"/>
                <a:ea typeface="Times New Roman"/>
              </a:rPr>
              <a:t>i</a:t>
            </a:r>
            <a:r>
              <a:rPr lang="en-US" sz="2800" b="1" dirty="0">
                <a:latin typeface="Courier New"/>
                <a:ea typeface="Times New Roman"/>
              </a:rPr>
              <a:t> </a:t>
            </a:r>
            <a:r>
              <a:rPr lang="en-US" sz="2800" b="1" dirty="0">
                <a:solidFill>
                  <a:schemeClr val="accent2"/>
                </a:solidFill>
                <a:latin typeface="Courier New"/>
                <a:ea typeface="Times New Roman"/>
              </a:rPr>
              <a:t>in</a:t>
            </a:r>
            <a:r>
              <a:rPr lang="en-US" sz="2800" b="1" dirty="0">
                <a:latin typeface="Courier New"/>
                <a:ea typeface="Times New Roman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Courier New"/>
                <a:ea typeface="Times New Roman"/>
              </a:rPr>
              <a:t>range</a:t>
            </a:r>
            <a:r>
              <a:rPr lang="en-US" sz="2800" b="1" dirty="0">
                <a:latin typeface="Courier New"/>
                <a:ea typeface="Times New Roman"/>
              </a:rPr>
              <a:t>(N):</a:t>
            </a:r>
            <a:endParaRPr lang="ru-RU" sz="28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/>
                <a:ea typeface="Times New Roman"/>
              </a:rPr>
              <a:t>  </a:t>
            </a:r>
            <a:r>
              <a:rPr lang="en-US" sz="2800" b="1" dirty="0">
                <a:solidFill>
                  <a:schemeClr val="accent2"/>
                </a:solidFill>
                <a:latin typeface="Courier New"/>
                <a:ea typeface="Times New Roman"/>
              </a:rPr>
              <a:t>for</a:t>
            </a:r>
            <a:r>
              <a:rPr lang="en-US" sz="2800" b="1" dirty="0">
                <a:latin typeface="Courier New"/>
                <a:ea typeface="Times New Roman"/>
              </a:rPr>
              <a:t> j </a:t>
            </a:r>
            <a:r>
              <a:rPr lang="en-US" sz="2800" b="1" dirty="0">
                <a:solidFill>
                  <a:schemeClr val="accent2"/>
                </a:solidFill>
                <a:latin typeface="Courier New"/>
                <a:ea typeface="Times New Roman"/>
              </a:rPr>
              <a:t>in</a:t>
            </a:r>
            <a:r>
              <a:rPr lang="en-US" sz="2800" b="1" dirty="0">
                <a:latin typeface="Courier New"/>
                <a:ea typeface="Times New Roman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Courier New"/>
                <a:ea typeface="Times New Roman"/>
              </a:rPr>
              <a:t>range</a:t>
            </a:r>
            <a:r>
              <a:rPr lang="en-US" sz="2800" b="1" dirty="0">
                <a:latin typeface="Courier New"/>
                <a:ea typeface="Times New Roman"/>
              </a:rPr>
              <a:t>(M):</a:t>
            </a:r>
            <a:endParaRPr lang="ru-RU" sz="28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/>
                <a:ea typeface="Times New Roman"/>
              </a:rPr>
              <a:t>    A[</a:t>
            </a:r>
            <a:r>
              <a:rPr lang="en-US" sz="2800" b="1" dirty="0" err="1">
                <a:latin typeface="Courier New"/>
                <a:ea typeface="Times New Roman"/>
              </a:rPr>
              <a:t>i</a:t>
            </a:r>
            <a:r>
              <a:rPr lang="en-US" sz="2800" b="1" dirty="0">
                <a:latin typeface="Courier New"/>
                <a:ea typeface="Times New Roman"/>
              </a:rPr>
              <a:t>][j]</a:t>
            </a:r>
            <a:r>
              <a:rPr lang="en-US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=</a:t>
            </a:r>
            <a:r>
              <a:rPr lang="en-US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800" b="1" dirty="0" err="1">
                <a:latin typeface="Courier New"/>
                <a:ea typeface="Times New Roman"/>
              </a:rPr>
              <a:t>random.</a:t>
            </a:r>
            <a:r>
              <a:rPr lang="en-US" sz="2800" b="1" dirty="0" err="1">
                <a:solidFill>
                  <a:srgbClr val="0070C0"/>
                </a:solidFill>
                <a:latin typeface="Courier New"/>
                <a:ea typeface="Times New Roman"/>
              </a:rPr>
              <a:t>randint</a:t>
            </a:r>
            <a:r>
              <a:rPr lang="en-US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800" b="1" dirty="0" smtClean="0">
                <a:latin typeface="Courier New"/>
                <a:ea typeface="Times New Roman"/>
              </a:rPr>
              <a:t>(</a:t>
            </a:r>
            <a:r>
              <a:rPr lang="en-US" sz="2800" b="1" dirty="0" smtClean="0">
                <a:solidFill>
                  <a:schemeClr val="accent2"/>
                </a:solidFill>
                <a:latin typeface="Courier New"/>
                <a:ea typeface="Times New Roman"/>
              </a:rPr>
              <a:t>20</a:t>
            </a:r>
            <a:r>
              <a:rPr lang="en-US" sz="2800" b="1" dirty="0">
                <a:latin typeface="Courier New"/>
                <a:ea typeface="Times New Roman"/>
              </a:rPr>
              <a:t>, </a:t>
            </a:r>
            <a:r>
              <a:rPr lang="en-US" sz="2800" b="1" dirty="0" smtClean="0">
                <a:solidFill>
                  <a:schemeClr val="accent2"/>
                </a:solidFill>
                <a:latin typeface="Courier New"/>
                <a:ea typeface="Times New Roman"/>
              </a:rPr>
              <a:t>80</a:t>
            </a:r>
            <a:r>
              <a:rPr lang="en-US" sz="2800" b="1" dirty="0" smtClean="0">
                <a:latin typeface="Courier New"/>
                <a:ea typeface="Times New Roman"/>
              </a:rPr>
              <a:t>)</a:t>
            </a:r>
            <a:endParaRPr lang="ru-RU" sz="28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2800" b="1" dirty="0">
                <a:latin typeface="Courier New"/>
                <a:ea typeface="Times New Roman"/>
              </a:rPr>
              <a:t>    </a:t>
            </a:r>
            <a:r>
              <a:rPr lang="en-US" sz="2800" b="1" dirty="0" smtClean="0">
                <a:solidFill>
                  <a:srgbClr val="0070C0"/>
                </a:solidFill>
                <a:latin typeface="Courier New"/>
                <a:ea typeface="Times New Roman"/>
              </a:rPr>
              <a:t>print</a:t>
            </a:r>
            <a:r>
              <a:rPr lang="en-US" sz="2800" b="1" dirty="0" smtClean="0">
                <a:latin typeface="Calibri"/>
                <a:ea typeface="Times New Roman"/>
                <a:cs typeface="Calibri"/>
              </a:rPr>
              <a:t> </a:t>
            </a:r>
            <a:r>
              <a:rPr lang="en-US" sz="2800" b="1" dirty="0" smtClean="0">
                <a:latin typeface="Courier New"/>
                <a:ea typeface="Times New Roman"/>
              </a:rPr>
              <a:t>(</a:t>
            </a:r>
            <a:r>
              <a:rPr lang="en-US" sz="2800" b="1" dirty="0" smtClean="0">
                <a:solidFill>
                  <a:schemeClr val="accent2"/>
                </a:solidFill>
                <a:latin typeface="Courier New"/>
                <a:ea typeface="Times New Roman"/>
              </a:rPr>
              <a:t>"{:</a:t>
            </a:r>
            <a:r>
              <a:rPr lang="en-US" sz="2800" b="1" dirty="0">
                <a:solidFill>
                  <a:schemeClr val="accent2"/>
                </a:solidFill>
                <a:latin typeface="Courier New"/>
                <a:ea typeface="Times New Roman"/>
              </a:rPr>
              <a:t>4d}".</a:t>
            </a:r>
            <a:r>
              <a:rPr lang="en-US" sz="2800" b="1" dirty="0">
                <a:solidFill>
                  <a:srgbClr val="0070C0"/>
                </a:solidFill>
                <a:latin typeface="Courier New"/>
                <a:ea typeface="Times New Roman"/>
              </a:rPr>
              <a:t>format</a:t>
            </a:r>
            <a:r>
              <a:rPr lang="en-US" sz="2800" b="1" dirty="0">
                <a:latin typeface="Courier New"/>
                <a:ea typeface="Times New Roman"/>
              </a:rPr>
              <a:t>(A[</a:t>
            </a:r>
            <a:r>
              <a:rPr lang="en-US" sz="2800" b="1" dirty="0" err="1">
                <a:latin typeface="Courier New"/>
                <a:ea typeface="Times New Roman"/>
              </a:rPr>
              <a:t>i</a:t>
            </a:r>
            <a:r>
              <a:rPr lang="en-US" sz="2800" b="1" dirty="0">
                <a:latin typeface="Courier New"/>
                <a:ea typeface="Times New Roman"/>
              </a:rPr>
              <a:t>][j</a:t>
            </a:r>
            <a:r>
              <a:rPr lang="en-US" sz="2800" b="1" dirty="0" smtClean="0">
                <a:latin typeface="Courier New"/>
                <a:ea typeface="Times New Roman"/>
              </a:rPr>
              <a:t>]),</a:t>
            </a:r>
            <a:endParaRPr lang="ru-RU" sz="2800" b="1" dirty="0" smtClean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2800" b="1" dirty="0" smtClean="0">
                <a:latin typeface="Courier New"/>
                <a:ea typeface="Times New Roman"/>
              </a:rPr>
              <a:t>            </a:t>
            </a:r>
            <a:r>
              <a:rPr lang="en-US" sz="2800" b="1" dirty="0" smtClean="0">
                <a:latin typeface="Courier New"/>
                <a:ea typeface="Times New Roman"/>
              </a:rPr>
              <a:t>end</a:t>
            </a:r>
            <a:r>
              <a:rPr lang="en-US" sz="2800" b="1" dirty="0" smtClean="0">
                <a:latin typeface="Calibri"/>
                <a:ea typeface="Times New Roman"/>
                <a:cs typeface="Calibri"/>
              </a:rPr>
              <a:t> </a:t>
            </a:r>
            <a:r>
              <a:rPr lang="en-US" sz="2800" b="1" dirty="0" smtClean="0">
                <a:latin typeface="Courier New"/>
                <a:ea typeface="Times New Roman"/>
              </a:rPr>
              <a:t>=</a:t>
            </a:r>
            <a:r>
              <a:rPr lang="en-US" sz="2800" b="1" dirty="0" smtClean="0">
                <a:latin typeface="Calibri"/>
                <a:ea typeface="Times New Roman"/>
                <a:cs typeface="Calibri"/>
              </a:rPr>
              <a:t> </a:t>
            </a:r>
            <a:r>
              <a:rPr lang="en-US" sz="2800" b="1" dirty="0" smtClean="0">
                <a:solidFill>
                  <a:schemeClr val="accent2"/>
                </a:solidFill>
                <a:latin typeface="Courier New"/>
                <a:ea typeface="Times New Roman"/>
              </a:rPr>
              <a:t>""</a:t>
            </a:r>
            <a:r>
              <a:rPr lang="en-US" sz="2800" b="1" dirty="0" smtClean="0">
                <a:latin typeface="Courier New"/>
                <a:ea typeface="Times New Roman"/>
              </a:rPr>
              <a:t>)</a:t>
            </a:r>
            <a:endParaRPr lang="ru-RU" sz="2800" b="1" dirty="0" smtClean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 smtClean="0">
                <a:latin typeface="Courier New"/>
                <a:ea typeface="Times New Roman"/>
              </a:rPr>
              <a:t>  </a:t>
            </a:r>
            <a:r>
              <a:rPr lang="en-US" sz="2800" b="1" dirty="0">
                <a:solidFill>
                  <a:srgbClr val="0070C0"/>
                </a:solidFill>
                <a:latin typeface="Courier New"/>
                <a:ea typeface="Times New Roman"/>
              </a:rPr>
              <a:t>print</a:t>
            </a:r>
            <a:r>
              <a:rPr lang="ru-RU" sz="2800" b="1" dirty="0">
                <a:latin typeface="Courier New"/>
                <a:ea typeface="Times New Roman"/>
              </a:rPr>
              <a:t>()</a:t>
            </a:r>
          </a:p>
        </p:txBody>
      </p:sp>
      <p:grpSp>
        <p:nvGrpSpPr>
          <p:cNvPr id="2" name="Group 71"/>
          <p:cNvGrpSpPr>
            <a:grpSpLocks/>
          </p:cNvGrpSpPr>
          <p:nvPr/>
        </p:nvGrpSpPr>
        <p:grpSpPr bwMode="auto">
          <a:xfrm>
            <a:off x="4924425" y="2208222"/>
            <a:ext cx="3854450" cy="663575"/>
            <a:chOff x="2325" y="3072"/>
            <a:chExt cx="2428" cy="418"/>
          </a:xfrm>
        </p:grpSpPr>
        <p:sp>
          <p:nvSpPr>
            <p:cNvPr id="11" name="Text Box 69"/>
            <p:cNvSpPr txBox="1">
              <a:spLocks noChangeArrowheads="1"/>
            </p:cNvSpPr>
            <p:nvPr/>
          </p:nvSpPr>
          <p:spPr bwMode="auto">
            <a:xfrm>
              <a:off x="2633" y="3122"/>
              <a:ext cx="2120" cy="33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ru-RU" sz="2800" dirty="0">
                  <a:solidFill>
                    <a:srgbClr val="000000"/>
                  </a:solidFill>
                  <a:latin typeface="Arial" panose="020B0604020202020204" pitchFamily="34" charset="0"/>
                  <a:cs typeface="Courier New" pitchFamily="49" charset="0"/>
                </a:rPr>
                <a:t>  Вложенный цикл!</a:t>
              </a:r>
              <a:endParaRPr lang="ru-RU" dirty="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44396" name="Oval 70"/>
            <p:cNvSpPr>
              <a:spLocks noChangeArrowheads="1"/>
            </p:cNvSpPr>
            <p:nvPr/>
          </p:nvSpPr>
          <p:spPr bwMode="auto">
            <a:xfrm>
              <a:off x="2325" y="3072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ru-RU" altLang="ru-RU" sz="4400">
                  <a:solidFill>
                    <a:schemeClr val="bg1"/>
                  </a:solidFill>
                  <a:latin typeface="Arial Black" pitchFamily="34" charset="0"/>
                </a:rPr>
                <a:t>!</a:t>
              </a:r>
            </a:p>
          </p:txBody>
        </p:sp>
      </p:grpSp>
      <p:sp>
        <p:nvSpPr>
          <p:cNvPr id="144394" name="Прямоугольник 12"/>
          <p:cNvSpPr>
            <a:spLocks noChangeArrowheads="1"/>
          </p:cNvSpPr>
          <p:nvPr/>
        </p:nvSpPr>
        <p:spPr bwMode="auto">
          <a:xfrm>
            <a:off x="1357290" y="3357562"/>
            <a:ext cx="6929486" cy="52322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ru-RU" sz="2800" b="1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A[</a:t>
            </a:r>
            <a:r>
              <a:rPr lang="en-US" altLang="ru-RU" sz="2800" b="1" dirty="0" err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altLang="ru-RU" sz="2800" b="1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][j]</a:t>
            </a:r>
            <a:r>
              <a:rPr lang="en-US" altLang="ru-RU" sz="2800" b="1" dirty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en-US" altLang="ru-RU" sz="2800" b="1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altLang="ru-RU" sz="2800" b="1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US" altLang="ru-RU" sz="2800" b="1" dirty="0" err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random.</a:t>
            </a:r>
            <a:r>
              <a:rPr lang="en-US" altLang="ru-RU" sz="2800" b="1" dirty="0" err="1">
                <a:solidFill>
                  <a:srgbClr val="0070C0"/>
                </a:solidFill>
                <a:latin typeface="Courier New" pitchFamily="49" charset="0"/>
                <a:cs typeface="Times New Roman" pitchFamily="18" charset="0"/>
              </a:rPr>
              <a:t>randint</a:t>
            </a:r>
            <a:r>
              <a:rPr lang="en-US" altLang="ru-RU" sz="2800" b="1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US" altLang="ru-RU" sz="2800" b="1" dirty="0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(</a:t>
            </a:r>
            <a:r>
              <a:rPr lang="en-US" altLang="ru-RU" sz="2800" b="1" dirty="0" smtClean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20</a:t>
            </a:r>
            <a:r>
              <a:rPr lang="en-US" altLang="ru-RU" sz="2800" b="1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, </a:t>
            </a:r>
            <a:r>
              <a:rPr lang="en-US" altLang="ru-RU" sz="2800" b="1" dirty="0" smtClean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80</a:t>
            </a:r>
            <a:r>
              <a:rPr lang="en-US" altLang="ru-RU" sz="2800" b="1" dirty="0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)</a:t>
            </a:r>
            <a:endParaRPr lang="ru-RU" alt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642910" y="1285860"/>
            <a:ext cx="340990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sz="3200" b="1" kern="0" dirty="0">
                <a:solidFill>
                  <a:schemeClr val="accent2"/>
                </a:solidFill>
                <a:latin typeface="Arial"/>
                <a:ea typeface="+mj-ea"/>
                <a:cs typeface="+mj-cs"/>
              </a:rPr>
              <a:t>Суммирование:</a:t>
            </a:r>
            <a:endParaRPr lang="ru-RU" sz="3200" dirty="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11200" y="2071675"/>
            <a:ext cx="5003808" cy="2246769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2800" b="1" dirty="0" err="1">
                <a:latin typeface="Courier New"/>
                <a:ea typeface="Times New Roman"/>
              </a:rPr>
              <a:t>s</a:t>
            </a:r>
            <a:r>
              <a:rPr lang="ru-RU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800" b="1" dirty="0">
                <a:latin typeface="Courier New"/>
                <a:ea typeface="Times New Roman"/>
              </a:rPr>
              <a:t>=</a:t>
            </a:r>
            <a:r>
              <a:rPr lang="ru-RU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800" b="1" dirty="0">
                <a:solidFill>
                  <a:schemeClr val="accent2"/>
                </a:solidFill>
                <a:latin typeface="Courier New"/>
                <a:ea typeface="Times New Roman"/>
              </a:rPr>
              <a:t>0</a:t>
            </a: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2800" b="1" dirty="0" err="1">
                <a:solidFill>
                  <a:schemeClr val="accent2"/>
                </a:solidFill>
                <a:latin typeface="Courier New"/>
                <a:ea typeface="Times New Roman"/>
              </a:rPr>
              <a:t>for</a:t>
            </a:r>
            <a:r>
              <a:rPr lang="ru-RU" sz="2800" b="1" dirty="0">
                <a:latin typeface="Courier New"/>
                <a:ea typeface="Times New Roman"/>
              </a:rPr>
              <a:t> </a:t>
            </a:r>
            <a:r>
              <a:rPr lang="ru-RU" sz="2800" b="1" dirty="0" err="1">
                <a:latin typeface="Courier New"/>
                <a:ea typeface="Times New Roman"/>
              </a:rPr>
              <a:t>i</a:t>
            </a:r>
            <a:r>
              <a:rPr lang="ru-RU" sz="2800" b="1" dirty="0">
                <a:solidFill>
                  <a:srgbClr val="000099"/>
                </a:solidFill>
                <a:latin typeface="Courier New"/>
                <a:ea typeface="Times New Roman"/>
              </a:rPr>
              <a:t> </a:t>
            </a:r>
            <a:r>
              <a:rPr lang="ru-RU" sz="2800" b="1" dirty="0" err="1">
                <a:solidFill>
                  <a:schemeClr val="accent2"/>
                </a:solidFill>
                <a:latin typeface="Courier New"/>
                <a:ea typeface="Times New Roman"/>
              </a:rPr>
              <a:t>in</a:t>
            </a:r>
            <a:r>
              <a:rPr lang="ru-RU" sz="2800" b="1" dirty="0">
                <a:solidFill>
                  <a:srgbClr val="000099"/>
                </a:solidFill>
                <a:latin typeface="Courier New"/>
                <a:ea typeface="Times New Roman"/>
              </a:rPr>
              <a:t> </a:t>
            </a:r>
            <a:r>
              <a:rPr lang="ru-RU" sz="2800" b="1" dirty="0" err="1">
                <a:solidFill>
                  <a:srgbClr val="0070C0"/>
                </a:solidFill>
                <a:latin typeface="Courier New"/>
                <a:ea typeface="Times New Roman"/>
              </a:rPr>
              <a:t>range</a:t>
            </a:r>
            <a:r>
              <a:rPr lang="ru-RU" sz="2800" b="1" dirty="0">
                <a:latin typeface="Courier New"/>
                <a:ea typeface="Times New Roman"/>
              </a:rPr>
              <a:t>(N):</a:t>
            </a: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2800" b="1" dirty="0">
                <a:latin typeface="Courier New"/>
                <a:ea typeface="Times New Roman"/>
              </a:rPr>
              <a:t>  </a:t>
            </a:r>
            <a:r>
              <a:rPr lang="en-US" sz="2800" b="1" dirty="0">
                <a:solidFill>
                  <a:schemeClr val="accent2"/>
                </a:solidFill>
                <a:latin typeface="Courier New"/>
                <a:ea typeface="Times New Roman"/>
              </a:rPr>
              <a:t>for</a:t>
            </a:r>
            <a:r>
              <a:rPr lang="en-US" sz="2800" b="1" dirty="0">
                <a:latin typeface="Courier New"/>
                <a:ea typeface="Times New Roman"/>
              </a:rPr>
              <a:t> j </a:t>
            </a:r>
            <a:r>
              <a:rPr lang="en-US" sz="2800" b="1" dirty="0">
                <a:solidFill>
                  <a:schemeClr val="accent2"/>
                </a:solidFill>
                <a:latin typeface="Courier New"/>
                <a:ea typeface="Times New Roman"/>
              </a:rPr>
              <a:t>in</a:t>
            </a:r>
            <a:r>
              <a:rPr lang="en-US" sz="2800" b="1" dirty="0">
                <a:latin typeface="Courier New"/>
                <a:ea typeface="Times New Roman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Courier New"/>
                <a:ea typeface="Times New Roman"/>
              </a:rPr>
              <a:t>range</a:t>
            </a:r>
            <a:r>
              <a:rPr lang="en-US" sz="2800" b="1" dirty="0">
                <a:latin typeface="Courier New"/>
                <a:ea typeface="Times New Roman"/>
              </a:rPr>
              <a:t>(M):</a:t>
            </a:r>
            <a:endParaRPr lang="ru-RU" sz="28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/>
                <a:ea typeface="Times New Roman"/>
              </a:rPr>
              <a:t>    s</a:t>
            </a:r>
            <a:r>
              <a:rPr lang="en-US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+=</a:t>
            </a:r>
            <a:r>
              <a:rPr lang="en-US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A[</a:t>
            </a:r>
            <a:r>
              <a:rPr lang="en-US" sz="2800" b="1" dirty="0" err="1">
                <a:latin typeface="Courier New"/>
                <a:ea typeface="Times New Roman"/>
              </a:rPr>
              <a:t>i</a:t>
            </a:r>
            <a:r>
              <a:rPr lang="en-US" sz="2800" b="1" dirty="0">
                <a:latin typeface="Courier New"/>
                <a:ea typeface="Times New Roman"/>
              </a:rPr>
              <a:t>][j]</a:t>
            </a:r>
            <a:endParaRPr lang="ru-RU" sz="28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rgbClr val="0070C0"/>
                </a:solidFill>
                <a:latin typeface="Courier New"/>
                <a:ea typeface="Times New Roman"/>
              </a:rPr>
              <a:t>print</a:t>
            </a:r>
            <a:r>
              <a:rPr lang="en-US" sz="2800" b="1" dirty="0" smtClean="0">
                <a:latin typeface="Calibri"/>
                <a:ea typeface="Times New Roman"/>
                <a:cs typeface="Calibri"/>
              </a:rPr>
              <a:t> </a:t>
            </a:r>
            <a:r>
              <a:rPr lang="en-US" sz="2800" b="1" dirty="0" smtClean="0">
                <a:latin typeface="Courier New"/>
                <a:ea typeface="Times New Roman"/>
              </a:rPr>
              <a:t>(s)</a:t>
            </a:r>
            <a:endParaRPr lang="ru-RU" sz="2800" b="1" dirty="0">
              <a:latin typeface="Courier New"/>
              <a:ea typeface="Times New Roman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214810" y="4000504"/>
            <a:ext cx="5072098" cy="255454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0070C0"/>
                </a:solidFill>
                <a:latin typeface="Courier New"/>
                <a:ea typeface="Times New Roman"/>
              </a:rPr>
              <a:t>Или в стиле </a:t>
            </a:r>
            <a:r>
              <a:rPr lang="en-US" sz="3200" b="1" dirty="0" smtClean="0">
                <a:solidFill>
                  <a:srgbClr val="0070C0"/>
                </a:solidFill>
                <a:latin typeface="Courier New"/>
                <a:ea typeface="Times New Roman"/>
              </a:rPr>
              <a:t>Python</a:t>
            </a:r>
            <a:endParaRPr lang="ru-RU" sz="3200" b="1" dirty="0" smtClean="0">
              <a:solidFill>
                <a:srgbClr val="0070C0"/>
              </a:solidFill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3200" b="1" dirty="0" smtClean="0">
                <a:latin typeface="Courier New" pitchFamily="49" charset="0"/>
                <a:ea typeface="Times New Roman"/>
                <a:cs typeface="Courier New" pitchFamily="49" charset="0"/>
              </a:rPr>
              <a:t>s </a:t>
            </a:r>
            <a:r>
              <a:rPr lang="en-US" sz="3200" b="1" dirty="0">
                <a:latin typeface="Courier New" pitchFamily="49" charset="0"/>
                <a:ea typeface="Times New Roman"/>
                <a:cs typeface="Courier New" pitchFamily="49" charset="0"/>
              </a:rPr>
              <a:t>= </a:t>
            </a:r>
            <a:r>
              <a:rPr lang="en-US" sz="3200" b="1" dirty="0">
                <a:solidFill>
                  <a:schemeClr val="accent2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0</a:t>
            </a:r>
            <a:endParaRPr lang="ru-RU" sz="3200" b="1" dirty="0">
              <a:solidFill>
                <a:schemeClr val="accent2"/>
              </a:solidFill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accent2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for</a:t>
            </a:r>
            <a:r>
              <a:rPr lang="en-US" sz="3200" b="1" dirty="0">
                <a:latin typeface="Courier New" pitchFamily="49" charset="0"/>
                <a:ea typeface="Times New Roman"/>
                <a:cs typeface="Courier New" pitchFamily="49" charset="0"/>
              </a:rPr>
              <a:t> row</a:t>
            </a:r>
            <a:r>
              <a:rPr lang="en-US" sz="3200" b="1" dirty="0">
                <a:solidFill>
                  <a:schemeClr val="accent2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in </a:t>
            </a:r>
            <a:r>
              <a:rPr lang="en-US" sz="3200" b="1" dirty="0">
                <a:latin typeface="Courier New" pitchFamily="49" charset="0"/>
                <a:ea typeface="Times New Roman"/>
                <a:cs typeface="Courier New" pitchFamily="49" charset="0"/>
              </a:rPr>
              <a:t>A:</a:t>
            </a:r>
            <a:endParaRPr lang="ru-RU" sz="3200" b="1" dirty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3200" b="1" dirty="0">
                <a:latin typeface="Courier New" pitchFamily="49" charset="0"/>
                <a:ea typeface="Times New Roman"/>
                <a:cs typeface="Courier New" pitchFamily="49" charset="0"/>
              </a:rPr>
              <a:t>  s += sum(row)</a:t>
            </a:r>
            <a:endParaRPr lang="ru-RU" sz="3200" b="1" dirty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0070C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print</a:t>
            </a:r>
            <a:r>
              <a:rPr lang="ru-RU" sz="3200" b="1" dirty="0" smtClean="0">
                <a:latin typeface="Courier New" pitchFamily="49" charset="0"/>
                <a:ea typeface="Times New Roman"/>
                <a:cs typeface="Courier New" pitchFamily="49" charset="0"/>
              </a:rPr>
              <a:t>(</a:t>
            </a:r>
            <a:r>
              <a:rPr lang="en-US" sz="3200" b="1" dirty="0" smtClean="0">
                <a:latin typeface="Courier New" pitchFamily="49" charset="0"/>
                <a:ea typeface="Times New Roman"/>
                <a:cs typeface="Courier New" pitchFamily="49" charset="0"/>
              </a:rPr>
              <a:t>s)</a:t>
            </a:r>
            <a:endParaRPr lang="ru-RU" sz="3200" b="1" dirty="0">
              <a:latin typeface="Courier New" pitchFamily="49" charset="0"/>
              <a:ea typeface="Times New Roman"/>
              <a:cs typeface="Courier New" pitchFamily="49" charset="0"/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0" y="214290"/>
            <a:ext cx="8786842" cy="773113"/>
          </a:xfrm>
          <a:prstGeom prst="rect">
            <a:avLst/>
          </a:prstGeom>
        </p:spPr>
        <p:txBody>
          <a:bodyPr vert="horz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5400" b="1" i="0" u="none" strike="noStrike" kern="1200" cap="none" spc="50" normalizeH="0" baseline="0" noProof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Простые алгоритмы</a:t>
            </a:r>
            <a:endParaRPr kumimoji="0" lang="ru-RU" altLang="ru-RU" sz="5400" b="1" i="0" u="none" strike="noStrike" kern="1200" cap="none" spc="50" normalizeH="0" baseline="0" noProof="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build="p"/>
      <p:bldP spid="1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71546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Вопросы и задания</a:t>
            </a:r>
            <a:endParaRPr lang="ru-RU" sz="48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1328"/>
            <a:ext cx="840108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accent2"/>
                </a:solidFill>
              </a:rPr>
              <a:t>1. </a:t>
            </a:r>
            <a:r>
              <a:rPr lang="ru-RU" b="1" dirty="0" smtClean="0"/>
              <a:t>Какова размерность матрицы </a:t>
            </a:r>
            <a:r>
              <a:rPr lang="ru-RU" b="1" dirty="0" err="1" smtClean="0"/>
              <a:t>matrix</a:t>
            </a:r>
            <a:r>
              <a:rPr lang="ru-RU" b="1" dirty="0" smtClean="0"/>
              <a:t>?</a:t>
            </a:r>
          </a:p>
          <a:p>
            <a:pPr>
              <a:buNone/>
            </a:pPr>
            <a:r>
              <a:rPr lang="ru-RU" b="1" dirty="0" err="1" smtClean="0">
                <a:latin typeface="Courier New" pitchFamily="49" charset="0"/>
                <a:cs typeface="Courier New" pitchFamily="49" charset="0"/>
              </a:rPr>
              <a:t>matrix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 = [[45, 4, 77],[41, 7, 17]]</a:t>
            </a:r>
          </a:p>
          <a:p>
            <a:pPr>
              <a:buNone/>
            </a:pPr>
            <a:r>
              <a:rPr lang="ru-RU" b="1" dirty="0" smtClean="0"/>
              <a:t> 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2"/>
                </a:solidFill>
              </a:rPr>
              <a:t>2. </a:t>
            </a:r>
            <a:r>
              <a:rPr lang="ru-RU" b="1" dirty="0" smtClean="0"/>
              <a:t>Что покажет приведенный ниже фрагмент кода?</a:t>
            </a:r>
          </a:p>
          <a:p>
            <a:pPr marL="2052638" indent="-1965325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matrix = [[1, 2, 8, 0],</a:t>
            </a:r>
            <a:endParaRPr lang="ru-RU" b="1" dirty="0" smtClean="0">
              <a:latin typeface="Courier New" pitchFamily="49" charset="0"/>
              <a:cs typeface="Courier New" pitchFamily="49" charset="0"/>
            </a:endParaRPr>
          </a:p>
          <a:p>
            <a:pPr marL="2052638" indent="-1965325">
              <a:buNone/>
            </a:pP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[-4, 1, 9, 4],</a:t>
            </a:r>
          </a:p>
          <a:p>
            <a:pPr marL="2052638" indent="-1965325">
              <a:buNone/>
            </a:pP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[41, 71, 2, -2]]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print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matrix</a:t>
            </a:r>
            <a:r>
              <a:rPr lang="ru-RU" b="1" dirty="0" smtClean="0">
                <a:latin typeface="Courier New" pitchFamily="49" charset="0"/>
                <a:cs typeface="Courier New" pitchFamily="49" charset="0"/>
              </a:rPr>
              <a:t>[2][3])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160</TotalTime>
  <Words>594</Words>
  <Application>Microsoft Office PowerPoint</Application>
  <PresentationFormat>Экран (4:3)</PresentationFormat>
  <Paragraphs>152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Открытая</vt:lpstr>
      <vt:lpstr>Матрицы</vt:lpstr>
      <vt:lpstr>Что такое матрица?</vt:lpstr>
      <vt:lpstr>Создание матриц</vt:lpstr>
      <vt:lpstr>Слайд 4</vt:lpstr>
      <vt:lpstr>Ввод матрицы с клавиатуры</vt:lpstr>
      <vt:lpstr>Вывод матриц</vt:lpstr>
      <vt:lpstr>Простые алгоритмы</vt:lpstr>
      <vt:lpstr>Слайд 8</vt:lpstr>
      <vt:lpstr>Вопросы и задания</vt:lpstr>
      <vt:lpstr>Вопросы и задания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Матрицы</dc:title>
  <dc:creator>. я</dc:creator>
  <cp:lastModifiedBy>. я</cp:lastModifiedBy>
  <cp:revision>43</cp:revision>
  <dcterms:created xsi:type="dcterms:W3CDTF">2022-04-12T08:34:24Z</dcterms:created>
  <dcterms:modified xsi:type="dcterms:W3CDTF">2022-04-13T10:32:29Z</dcterms:modified>
</cp:coreProperties>
</file>