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9" r:id="rId10"/>
    <p:sldId id="270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EBBEC2-4ACD-4B80-BD05-A385C4B77F6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EBBEC2-4ACD-4B80-BD05-A385C4B77F6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EBBEC2-4ACD-4B80-BD05-A385C4B77F6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928794" y="642918"/>
            <a:ext cx="5414962" cy="148748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8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Матрицы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71678"/>
            <a:ext cx="5572164" cy="3882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 и задания</a:t>
            </a:r>
            <a:endParaRPr lang="ru-RU" sz="4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3. </a:t>
            </a:r>
            <a:r>
              <a:rPr lang="ru-RU" b="1" dirty="0" smtClean="0"/>
              <a:t>Что покажет приведенный ниже фрагмент кода?</a:t>
            </a:r>
            <a:endParaRPr lang="en-US" b="1" dirty="0" smtClean="0"/>
          </a:p>
          <a:p>
            <a:pPr>
              <a:buNone/>
            </a:pPr>
            <a:endParaRPr lang="ru-RU" sz="1600" b="1" dirty="0" smtClean="0"/>
          </a:p>
          <a:p>
            <a:pPr marL="892175" indent="-26035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 = 3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892175" indent="-26035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= [[1, 2, 3],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892175" indent="-26035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[4, 5, 6],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892175" indent="-26035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[7, 8, 9]]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892175" indent="-26035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892175" indent="-26035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   for j in range(n):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892175" indent="-26035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       print(a[j][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 end=“ “)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892175" indent="-26035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   print()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1857364"/>
            <a:ext cx="8375650" cy="233045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7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71414"/>
            <a:ext cx="9001156" cy="630261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матрица?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96925" y="1295400"/>
          <a:ext cx="5629273" cy="2095500"/>
        </p:xfrm>
        <a:graphic>
          <a:graphicData uri="http://schemas.openxmlformats.org/drawingml/2006/table">
            <a:tbl>
              <a:tblPr/>
              <a:tblGrid>
                <a:gridCol w="588964">
                  <a:extLst>
                    <a:ext uri="{9D8B030D-6E8A-4147-A177-3AD203B41FA5}"/>
                  </a:extLst>
                </a:gridCol>
                <a:gridCol w="588963">
                  <a:extLst>
                    <a:ext uri="{9D8B030D-6E8A-4147-A177-3AD203B41FA5}"/>
                  </a:extLst>
                </a:gridCol>
                <a:gridCol w="587376">
                  <a:extLst>
                    <a:ext uri="{9D8B030D-6E8A-4147-A177-3AD203B41FA5}"/>
                  </a:extLst>
                </a:gridCol>
                <a:gridCol w="588964">
                  <a:extLst>
                    <a:ext uri="{9D8B030D-6E8A-4147-A177-3AD203B41FA5}"/>
                  </a:extLst>
                </a:gridCol>
                <a:gridCol w="1116002">
                  <a:extLst>
                    <a:ext uri="{9D8B030D-6E8A-4147-A177-3AD203B41FA5}"/>
                  </a:extLst>
                </a:gridCol>
                <a:gridCol w="393701">
                  <a:extLst>
                    <a:ext uri="{9D8B030D-6E8A-4147-A177-3AD203B41FA5}"/>
                  </a:extLst>
                </a:gridCol>
                <a:gridCol w="588964">
                  <a:extLst>
                    <a:ext uri="{9D8B030D-6E8A-4147-A177-3AD203B41FA5}"/>
                  </a:extLst>
                </a:gridCol>
                <a:gridCol w="587376">
                  <a:extLst>
                    <a:ext uri="{9D8B030D-6E8A-4147-A177-3AD203B41FA5}"/>
                  </a:extLst>
                </a:gridCol>
                <a:gridCol w="588963">
                  <a:extLst>
                    <a:ext uri="{9D8B030D-6E8A-4147-A177-3AD203B41FA5}"/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162554" marR="16255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39317" name="Овал 6"/>
          <p:cNvSpPr>
            <a:spLocks noChangeArrowheads="1"/>
          </p:cNvSpPr>
          <p:nvPr/>
        </p:nvSpPr>
        <p:spPr bwMode="auto">
          <a:xfrm>
            <a:off x="1514475" y="2333625"/>
            <a:ext cx="333375" cy="333375"/>
          </a:xfrm>
          <a:prstGeom prst="ellipse">
            <a:avLst/>
          </a:prstGeom>
          <a:noFill/>
          <a:ln w="38100" algn="ctr">
            <a:solidFill>
              <a:schemeClr val="accent5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39318" name="Овал 7"/>
          <p:cNvSpPr>
            <a:spLocks noChangeArrowheads="1"/>
          </p:cNvSpPr>
          <p:nvPr/>
        </p:nvSpPr>
        <p:spPr bwMode="auto">
          <a:xfrm>
            <a:off x="1514475" y="1743075"/>
            <a:ext cx="333375" cy="333375"/>
          </a:xfrm>
          <a:prstGeom prst="ellipse">
            <a:avLst/>
          </a:prstGeom>
          <a:noFill/>
          <a:ln w="38100" algn="ctr">
            <a:solidFill>
              <a:schemeClr val="accent5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39319" name="Овал 9"/>
          <p:cNvSpPr>
            <a:spLocks noChangeArrowheads="1"/>
          </p:cNvSpPr>
          <p:nvPr/>
        </p:nvSpPr>
        <p:spPr bwMode="auto">
          <a:xfrm>
            <a:off x="942975" y="2914650"/>
            <a:ext cx="333375" cy="333375"/>
          </a:xfrm>
          <a:prstGeom prst="ellipse">
            <a:avLst/>
          </a:prstGeom>
          <a:noFill/>
          <a:ln w="38100" algn="ctr">
            <a:solidFill>
              <a:schemeClr val="accent5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2" name="Умножение 11"/>
          <p:cNvSpPr/>
          <p:nvPr/>
        </p:nvSpPr>
        <p:spPr bwMode="auto">
          <a:xfrm>
            <a:off x="1343025" y="2752725"/>
            <a:ext cx="676275" cy="676275"/>
          </a:xfrm>
          <a:prstGeom prst="mathMultiply">
            <a:avLst>
              <a:gd name="adj1" fmla="val 6619"/>
            </a:avLst>
          </a:prstGeom>
          <a:solidFill>
            <a:schemeClr val="accent2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3" name="Умножение 12"/>
          <p:cNvSpPr/>
          <p:nvPr/>
        </p:nvSpPr>
        <p:spPr bwMode="auto">
          <a:xfrm>
            <a:off x="1943100" y="2181225"/>
            <a:ext cx="676275" cy="676275"/>
          </a:xfrm>
          <a:prstGeom prst="mathMultiply">
            <a:avLst>
              <a:gd name="adj1" fmla="val 6619"/>
            </a:avLst>
          </a:prstGeom>
          <a:solidFill>
            <a:schemeClr val="accent2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4" name="Умножение 13"/>
          <p:cNvSpPr/>
          <p:nvPr/>
        </p:nvSpPr>
        <p:spPr bwMode="auto">
          <a:xfrm>
            <a:off x="1943100" y="1571625"/>
            <a:ext cx="676275" cy="676275"/>
          </a:xfrm>
          <a:prstGeom prst="mathMultiply">
            <a:avLst>
              <a:gd name="adj1" fmla="val 6619"/>
            </a:avLst>
          </a:prstGeom>
          <a:solidFill>
            <a:schemeClr val="accent2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2305050" y="3602038"/>
            <a:ext cx="4114800" cy="663575"/>
            <a:chOff x="2325" y="3072"/>
            <a:chExt cx="2592" cy="418"/>
          </a:xfrm>
        </p:grpSpPr>
        <p:sp>
          <p:nvSpPr>
            <p:cNvPr id="16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2284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Как закодировать?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9334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785786" y="4357694"/>
            <a:ext cx="8072494" cy="169277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indent="358775" eaLnBrk="1" hangingPunct="1">
              <a:defRPr/>
            </a:pPr>
            <a:r>
              <a:rPr lang="ru-RU" sz="2600" b="1" dirty="0">
                <a:solidFill>
                  <a:schemeClr val="accent2"/>
                </a:solidFill>
                <a:latin typeface="Arial" panose="020B0604020202020204" pitchFamily="34" charset="0"/>
              </a:rPr>
              <a:t>Матрица</a:t>
            </a:r>
            <a:r>
              <a:rPr lang="ru-RU" sz="2600" dirty="0">
                <a:latin typeface="Arial" panose="020B0604020202020204" pitchFamily="34" charset="0"/>
              </a:rPr>
              <a:t> — это прямоугольная таблица, составленная из элементов одного типа (чисел, строк и т.д.). Каждый элемент матрицы имеет два индекса – номера строки и столбца.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214810" y="1285860"/>
            <a:ext cx="2786063" cy="2208212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2970213" y="1047750"/>
            <a:ext cx="1600200" cy="514350"/>
          </a:xfrm>
          <a:prstGeom prst="wedgeRoundRectCallout">
            <a:avLst>
              <a:gd name="adj1" fmla="val 65477"/>
              <a:gd name="adj2" fmla="val 8842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panose="020B0604020202020204" pitchFamily="34" charset="0"/>
              </a:rPr>
              <a:t>нет знака</a:t>
            </a:r>
          </a:p>
        </p:txBody>
      </p:sp>
      <p:sp>
        <p:nvSpPr>
          <p:cNvPr id="19" name="Скругленная прямоугольная выноска 18"/>
          <p:cNvSpPr/>
          <p:nvPr/>
        </p:nvSpPr>
        <p:spPr bwMode="auto">
          <a:xfrm>
            <a:off x="5637213" y="742950"/>
            <a:ext cx="1076325" cy="514350"/>
          </a:xfrm>
          <a:prstGeom prst="wedgeRoundRectCallout">
            <a:avLst>
              <a:gd name="adj1" fmla="val -47618"/>
              <a:gd name="adj2" fmla="val 13472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Arial" panose="020B0604020202020204" pitchFamily="34" charset="0"/>
              </a:rPr>
              <a:t>нолик</a:t>
            </a:r>
          </a:p>
        </p:txBody>
      </p:sp>
      <p:sp>
        <p:nvSpPr>
          <p:cNvPr id="20" name="Скругленная прямоугольная выноска 19"/>
          <p:cNvSpPr/>
          <p:nvPr/>
        </p:nvSpPr>
        <p:spPr bwMode="auto">
          <a:xfrm>
            <a:off x="6704013" y="1638300"/>
            <a:ext cx="1438275" cy="514350"/>
          </a:xfrm>
          <a:prstGeom prst="wedgeRoundRectCallout">
            <a:avLst>
              <a:gd name="adj1" fmla="val -78744"/>
              <a:gd name="adj2" fmla="val 324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Arial" panose="020B0604020202020204" pitchFamily="34" charset="0"/>
              </a:rPr>
              <a:t>крестик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6826250" y="3049588"/>
            <a:ext cx="1585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93663" algn="just" eaLnBrk="1" hangingPunct="1"/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][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 sz="2400" b="1" dirty="0">
              <a:solidFill>
                <a:srgbClr val="00B0F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3759200" y="2103438"/>
            <a:ext cx="500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93663" algn="just" eaLnBrk="1" hangingPunct="1"/>
            <a:r>
              <a:rPr lang="en-US" altLang="ru-RU" sz="2400" b="1">
                <a:latin typeface="Courier New" pitchFamily="49" charset="0"/>
                <a:cs typeface="Times New Roman" pitchFamily="18" charset="0"/>
              </a:rPr>
              <a:t>A</a:t>
            </a:r>
            <a:endParaRPr lang="ru-RU" altLang="ru-RU" sz="2400" b="1">
              <a:solidFill>
                <a:srgbClr val="00B0F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>
            <a:spLocks noChangeArrowheads="1"/>
          </p:cNvSpPr>
          <p:nvPr/>
        </p:nvSpPr>
        <p:spPr bwMode="auto">
          <a:xfrm>
            <a:off x="4367213" y="1279525"/>
            <a:ext cx="2312987" cy="2249488"/>
          </a:xfrm>
          <a:prstGeom prst="roundRect">
            <a:avLst>
              <a:gd name="adj" fmla="val 6921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2" name="Скругленная прямоугольная выноска 21"/>
          <p:cNvSpPr/>
          <p:nvPr/>
        </p:nvSpPr>
        <p:spPr bwMode="auto">
          <a:xfrm>
            <a:off x="6769100" y="2236788"/>
            <a:ext cx="1841500" cy="758825"/>
          </a:xfrm>
          <a:prstGeom prst="wedgeRoundRectCallout">
            <a:avLst>
              <a:gd name="adj1" fmla="val -78744"/>
              <a:gd name="adj2" fmla="val 324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строка </a:t>
            </a:r>
            <a:r>
              <a:rPr lang="en-US" sz="2400" dirty="0">
                <a:latin typeface="Arial" panose="020B0604020202020204" pitchFamily="34" charset="0"/>
              </a:rPr>
              <a:t>1</a:t>
            </a:r>
            <a:r>
              <a:rPr lang="ru-RU" sz="2400" dirty="0">
                <a:latin typeface="Arial" panose="020B0604020202020204" pitchFamily="34" charset="0"/>
              </a:rPr>
              <a:t>, столбец </a:t>
            </a:r>
            <a:r>
              <a:rPr lang="en-US" sz="2400" dirty="0">
                <a:latin typeface="Arial" panose="020B0604020202020204" pitchFamily="34" charset="0"/>
              </a:rPr>
              <a:t>2</a:t>
            </a:r>
            <a:endParaRPr lang="ru-RU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4" grpId="0"/>
      <p:bldP spid="25" grpId="0"/>
      <p:bldP spid="26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pPr algn="ctr"/>
            <a:r>
              <a:rPr lang="ru-RU" altLang="ru-RU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Создание матриц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8950" y="1695450"/>
            <a:ext cx="4572000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[[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-1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latin typeface="Courier New"/>
                <a:ea typeface="Times New Roman"/>
              </a:rPr>
              <a:t>], 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   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 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-1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latin typeface="Courier New"/>
                <a:ea typeface="Times New Roman"/>
              </a:rPr>
              <a:t>], 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   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 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-1</a:t>
            </a:r>
            <a:r>
              <a:rPr lang="ru-RU" sz="2800" b="1" dirty="0">
                <a:latin typeface="Courier New"/>
                <a:ea typeface="Times New Roman"/>
              </a:rPr>
              <a:t>]]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404813" y="887413"/>
            <a:ext cx="7324725" cy="663575"/>
            <a:chOff x="2325" y="3072"/>
            <a:chExt cx="4614" cy="418"/>
          </a:xfrm>
        </p:grpSpPr>
        <p:sp>
          <p:nvSpPr>
            <p:cNvPr id="13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4306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Матрица – это список списков!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0319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5" name="Скругленная прямоугольная выноска 14"/>
          <p:cNvSpPr/>
          <p:nvPr/>
        </p:nvSpPr>
        <p:spPr bwMode="auto">
          <a:xfrm>
            <a:off x="4714876" y="1857364"/>
            <a:ext cx="3376613" cy="760412"/>
          </a:xfrm>
          <a:prstGeom prst="wedgeRoundRectCallout">
            <a:avLst>
              <a:gd name="adj1" fmla="val -73672"/>
              <a:gd name="adj2" fmla="val -216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перенос на другую строку внутри скобок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8950" y="3384550"/>
            <a:ext cx="865505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[[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-1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latin typeface="Courier New"/>
                <a:ea typeface="Times New Roman"/>
              </a:rPr>
              <a:t>], 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-1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latin typeface="Courier New"/>
                <a:ea typeface="Times New Roman"/>
              </a:rPr>
              <a:t>], 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-1</a:t>
            </a:r>
            <a:r>
              <a:rPr lang="ru-RU" sz="2800" b="1" dirty="0">
                <a:latin typeface="Courier New"/>
                <a:ea typeface="Times New Roman"/>
              </a:rPr>
              <a:t>]]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81000" y="2925763"/>
            <a:ext cx="4999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или так</a:t>
            </a:r>
            <a:r>
              <a:rPr lang="ru-RU" altLang="ru-RU" sz="2400" b="1"/>
              <a:t>:</a:t>
            </a:r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1449388" y="4038600"/>
            <a:ext cx="6007100" cy="663575"/>
            <a:chOff x="2325" y="3072"/>
            <a:chExt cx="3784" cy="418"/>
          </a:xfrm>
        </p:grpSpPr>
        <p:sp>
          <p:nvSpPr>
            <p:cNvPr id="19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3476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Нумерация элементов с нуля!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0317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143239" y="4786322"/>
          <a:ext cx="5214975" cy="15544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8325">
                  <a:extLst>
                    <a:ext uri="{9D8B030D-6E8A-4147-A177-3AD203B41FA5}"/>
                  </a:extLst>
                </a:gridCol>
                <a:gridCol w="1738325">
                  <a:extLst>
                    <a:ext uri="{9D8B030D-6E8A-4147-A177-3AD203B41FA5}"/>
                  </a:extLst>
                </a:gridCol>
                <a:gridCol w="1738325">
                  <a:extLst>
                    <a:ext uri="{9D8B030D-6E8A-4147-A177-3AD203B41FA5}"/>
                  </a:extLst>
                </a:gridCol>
              </a:tblGrid>
              <a:tr h="48101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A[0][0]</a:t>
                      </a:r>
                      <a:endParaRPr lang="ru-RU" sz="2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A[0][1]</a:t>
                      </a:r>
                      <a:endParaRPr lang="ru-RU" sz="2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A[0][2]</a:t>
                      </a:r>
                      <a:endParaRPr lang="ru-RU" sz="2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810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A[1][0]</a:t>
                      </a:r>
                      <a:endParaRPr lang="ru-RU" sz="28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A[1][1]</a:t>
                      </a:r>
                      <a:endParaRPr lang="ru-RU" sz="28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A[1][2]</a:t>
                      </a:r>
                      <a:endParaRPr lang="ru-RU" sz="28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810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A[2][0]</a:t>
                      </a:r>
                      <a:endParaRPr lang="ru-RU" sz="28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A[2][1]</a:t>
                      </a:r>
                      <a:endParaRPr lang="ru-RU" sz="28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Courier New" pitchFamily="49" charset="0"/>
                          <a:cs typeface="Courier New" pitchFamily="49" charset="0"/>
                        </a:rPr>
                        <a:t>A[2][2]</a:t>
                      </a:r>
                      <a:endParaRPr lang="ru-RU" sz="28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5" grpId="0" animBg="1"/>
      <p:bldP spid="16" grpId="0" build="p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8950" y="1319213"/>
            <a:ext cx="2797166" cy="18158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N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3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M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2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row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ru-RU" sz="2800" b="1" dirty="0">
                <a:latin typeface="Courier New"/>
                <a:ea typeface="Times New Roman"/>
              </a:rPr>
              <a:t>]*</a:t>
            </a:r>
            <a:r>
              <a:rPr lang="en-US" sz="2800" b="1" dirty="0">
                <a:latin typeface="Courier New"/>
                <a:ea typeface="Times New Roman"/>
              </a:rPr>
              <a:t>M</a:t>
            </a:r>
            <a:endParaRPr lang="ru-RU" sz="2800" b="1" dirty="0">
              <a:solidFill>
                <a:srgbClr val="008000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en-US" sz="2800" b="1" dirty="0">
                <a:latin typeface="Courier New"/>
                <a:ea typeface="Times New Roman"/>
              </a:rPr>
              <a:t>row</a:t>
            </a:r>
            <a:r>
              <a:rPr lang="ru-RU" sz="2800" b="1" dirty="0">
                <a:latin typeface="Courier New"/>
                <a:ea typeface="Times New Roman"/>
              </a:rPr>
              <a:t>]*</a:t>
            </a:r>
            <a:r>
              <a:rPr lang="en-US" sz="2800" b="1" dirty="0">
                <a:latin typeface="Courier New"/>
                <a:ea typeface="Times New Roman"/>
              </a:rPr>
              <a:t>N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41317" name="Прямоугольник 13"/>
          <p:cNvSpPr>
            <a:spLocks noChangeArrowheads="1"/>
          </p:cNvSpPr>
          <p:nvPr/>
        </p:nvSpPr>
        <p:spPr bwMode="auto">
          <a:xfrm>
            <a:off x="381000" y="817563"/>
            <a:ext cx="5882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800" b="1">
                <a:solidFill>
                  <a:schemeClr val="accent2"/>
                </a:solidFill>
              </a:rPr>
              <a:t>Нулевая матрица:</a:t>
            </a:r>
          </a:p>
        </p:txBody>
      </p:sp>
      <p:sp>
        <p:nvSpPr>
          <p:cNvPr id="18" name="Умножение 17"/>
          <p:cNvSpPr/>
          <p:nvPr/>
        </p:nvSpPr>
        <p:spPr bwMode="auto">
          <a:xfrm>
            <a:off x="393700" y="969963"/>
            <a:ext cx="2355850" cy="2354262"/>
          </a:xfrm>
          <a:prstGeom prst="mathMultiply">
            <a:avLst>
              <a:gd name="adj1" fmla="val 6619"/>
            </a:avLst>
          </a:prstGeom>
          <a:solidFill>
            <a:srgbClr val="FF0000">
              <a:alpha val="64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3643313" y="1357298"/>
          <a:ext cx="138112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63">
                  <a:extLst>
                    <a:ext uri="{9D8B030D-6E8A-4147-A177-3AD203B41FA5}"/>
                  </a:extLst>
                </a:gridCol>
                <a:gridCol w="690563">
                  <a:extLst>
                    <a:ext uri="{9D8B030D-6E8A-4147-A177-3AD203B41FA5}"/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</a:p>
                  </a:txBody>
                  <a:tcPr marL="91477" marR="91477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91477" marR="9147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69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</a:p>
                  </a:txBody>
                  <a:tcPr marL="91477" marR="91477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91477" marR="9147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69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</a:t>
                      </a:r>
                    </a:p>
                  </a:txBody>
                  <a:tcPr marL="91477" marR="91477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91477" marR="9147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902325" y="1935163"/>
          <a:ext cx="13811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63">
                  <a:extLst>
                    <a:ext uri="{9D8B030D-6E8A-4147-A177-3AD203B41FA5}"/>
                  </a:extLst>
                </a:gridCol>
                <a:gridCol w="690563">
                  <a:extLst>
                    <a:ext uri="{9D8B030D-6E8A-4147-A177-3AD203B41FA5}"/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77" marR="9147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77" marR="9147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6227763" y="1479550"/>
            <a:ext cx="9252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32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row</a:t>
            </a:r>
            <a:endParaRPr lang="ru-RU" altLang="ru-RU" sz="2400" dirty="0"/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429124" y="785794"/>
            <a:ext cx="431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3200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endParaRPr lang="ru-RU" altLang="ru-RU" sz="2400" dirty="0"/>
          </a:p>
        </p:txBody>
      </p:sp>
      <p:sp>
        <p:nvSpPr>
          <p:cNvPr id="25" name="Полилиния 24"/>
          <p:cNvSpPr>
            <a:spLocks noChangeArrowheads="1"/>
          </p:cNvSpPr>
          <p:nvPr/>
        </p:nvSpPr>
        <p:spPr bwMode="auto">
          <a:xfrm>
            <a:off x="4679950" y="2173288"/>
            <a:ext cx="1225550" cy="0"/>
          </a:xfrm>
          <a:custGeom>
            <a:avLst/>
            <a:gdLst>
              <a:gd name="T0" fmla="*/ 0 w 1226372"/>
              <a:gd name="T1" fmla="*/ 1210848 w 1226372"/>
              <a:gd name="T2" fmla="*/ 0 60000 65536"/>
              <a:gd name="T3" fmla="*/ 0 60000 65536"/>
              <a:gd name="T4" fmla="*/ 0 w 1226372"/>
              <a:gd name="T5" fmla="*/ 1226372 w 1226372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226372">
                <a:moveTo>
                  <a:pt x="0" y="0"/>
                </a:moveTo>
                <a:lnTo>
                  <a:pt x="1226372" y="0"/>
                </a:lnTo>
              </a:path>
            </a:pathLst>
          </a:custGeom>
          <a:noFill/>
          <a:ln w="57150" algn="ctr">
            <a:solidFill>
              <a:schemeClr val="accent5">
                <a:lumMod val="75000"/>
              </a:schemeClr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6" name="Полилиния 25"/>
          <p:cNvSpPr>
            <a:spLocks noChangeArrowheads="1"/>
          </p:cNvSpPr>
          <p:nvPr/>
        </p:nvSpPr>
        <p:spPr bwMode="auto">
          <a:xfrm>
            <a:off x="4679950" y="1566863"/>
            <a:ext cx="1225550" cy="487362"/>
          </a:xfrm>
          <a:custGeom>
            <a:avLst/>
            <a:gdLst>
              <a:gd name="T0" fmla="*/ 0 w 1226372"/>
              <a:gd name="T1" fmla="*/ 120419 h 487680"/>
              <a:gd name="T2" fmla="*/ 1210848 w 1226372"/>
              <a:gd name="T3" fmla="*/ 481673 h 487680"/>
              <a:gd name="T4" fmla="*/ 0 60000 65536"/>
              <a:gd name="T5" fmla="*/ 0 60000 65536"/>
              <a:gd name="T6" fmla="*/ 0 w 1226372"/>
              <a:gd name="T7" fmla="*/ 0 h 487680"/>
              <a:gd name="T8" fmla="*/ 1226372 w 1226372"/>
              <a:gd name="T9" fmla="*/ 487680 h 4876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26372" h="487680">
                <a:moveTo>
                  <a:pt x="0" y="121920"/>
                </a:moveTo>
                <a:cubicBezTo>
                  <a:pt x="408791" y="243840"/>
                  <a:pt x="839096" y="0"/>
                  <a:pt x="1226372" y="487680"/>
                </a:cubicBezTo>
              </a:path>
            </a:pathLst>
          </a:custGeom>
          <a:noFill/>
          <a:ln w="57150" algn="ctr">
            <a:solidFill>
              <a:schemeClr val="accent5">
                <a:lumMod val="75000"/>
              </a:schemeClr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" name="Полилиния 27"/>
          <p:cNvSpPr>
            <a:spLocks noChangeArrowheads="1"/>
          </p:cNvSpPr>
          <p:nvPr/>
        </p:nvSpPr>
        <p:spPr bwMode="auto">
          <a:xfrm flipV="1">
            <a:off x="4679950" y="2276475"/>
            <a:ext cx="1225550" cy="488950"/>
          </a:xfrm>
          <a:custGeom>
            <a:avLst/>
            <a:gdLst>
              <a:gd name="T0" fmla="*/ 0 w 1226372"/>
              <a:gd name="T1" fmla="*/ 128096 h 487680"/>
              <a:gd name="T2" fmla="*/ 1210848 w 1226372"/>
              <a:gd name="T3" fmla="*/ 512384 h 487680"/>
              <a:gd name="T4" fmla="*/ 0 60000 65536"/>
              <a:gd name="T5" fmla="*/ 0 60000 65536"/>
              <a:gd name="T6" fmla="*/ 0 w 1226372"/>
              <a:gd name="T7" fmla="*/ 0 h 487680"/>
              <a:gd name="T8" fmla="*/ 1226372 w 1226372"/>
              <a:gd name="T9" fmla="*/ 487680 h 4876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26372" h="487680">
                <a:moveTo>
                  <a:pt x="0" y="121920"/>
                </a:moveTo>
                <a:cubicBezTo>
                  <a:pt x="408791" y="243840"/>
                  <a:pt x="839096" y="0"/>
                  <a:pt x="1226372" y="487680"/>
                </a:cubicBezTo>
              </a:path>
            </a:pathLst>
          </a:custGeom>
          <a:noFill/>
          <a:ln w="57150" algn="ctr">
            <a:solidFill>
              <a:schemeClr val="accent5">
                <a:lumMod val="75000"/>
              </a:schemeClr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889625" y="2544763"/>
            <a:ext cx="2897217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A[</a:t>
            </a:r>
            <a:r>
              <a:rPr lang="en-US" sz="32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en-US" sz="3200" b="1" dirty="0">
                <a:latin typeface="Courier New"/>
                <a:ea typeface="Times New Roman"/>
              </a:rPr>
              <a:t>][</a:t>
            </a:r>
            <a:r>
              <a:rPr lang="en-US" sz="32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en-US" sz="3200" b="1" dirty="0">
                <a:latin typeface="Courier New"/>
                <a:ea typeface="Times New Roman"/>
              </a:rPr>
              <a:t>]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=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endParaRPr lang="ru-RU" sz="3200" b="1" dirty="0">
              <a:solidFill>
                <a:schemeClr val="accent2"/>
              </a:solidFill>
              <a:latin typeface="Courier New"/>
              <a:ea typeface="Times New Roman"/>
            </a:endParaRPr>
          </a:p>
        </p:txBody>
      </p:sp>
      <p:grpSp>
        <p:nvGrpSpPr>
          <p:cNvPr id="2" name="Группа 31"/>
          <p:cNvGrpSpPr>
            <a:grpSpLocks/>
          </p:cNvGrpSpPr>
          <p:nvPr/>
        </p:nvGrpSpPr>
        <p:grpSpPr bwMode="auto">
          <a:xfrm>
            <a:off x="5991225" y="1914525"/>
            <a:ext cx="506413" cy="506413"/>
            <a:chOff x="6712771" y="3431690"/>
            <a:chExt cx="505609" cy="505609"/>
          </a:xfrm>
        </p:grpSpPr>
        <p:sp>
          <p:nvSpPr>
            <p:cNvPr id="141397" name="Овал 30"/>
            <p:cNvSpPr>
              <a:spLocks noChangeArrowheads="1"/>
            </p:cNvSpPr>
            <p:nvPr/>
          </p:nvSpPr>
          <p:spPr bwMode="auto">
            <a:xfrm>
              <a:off x="6712771" y="3431690"/>
              <a:ext cx="505609" cy="50560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41398" name="Прямоугольник 29"/>
            <p:cNvSpPr>
              <a:spLocks noChangeArrowheads="1"/>
            </p:cNvSpPr>
            <p:nvPr/>
          </p:nvSpPr>
          <p:spPr bwMode="auto">
            <a:xfrm>
              <a:off x="6787794" y="3460105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357158" y="3214686"/>
            <a:ext cx="3476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800" b="1" dirty="0">
                <a:solidFill>
                  <a:schemeClr val="accent2"/>
                </a:solidFill>
              </a:rPr>
              <a:t>а правильно так: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14282" y="3786190"/>
            <a:ext cx="4786346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[]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ru-RU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latin typeface="Courier New"/>
                <a:ea typeface="Times New Roman"/>
              </a:rPr>
              <a:t>N</a:t>
            </a:r>
            <a:r>
              <a:rPr lang="ru-RU" sz="2800" b="1" dirty="0">
                <a:latin typeface="Courier New"/>
                <a:ea typeface="Times New Roman"/>
              </a:rPr>
              <a:t>):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  </a:t>
            </a:r>
            <a:r>
              <a:rPr lang="ru-RU" sz="2800" b="1" dirty="0" err="1">
                <a:latin typeface="Courier New"/>
                <a:ea typeface="Times New Roman"/>
              </a:rPr>
              <a:t>A.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 smtClean="0">
                <a:latin typeface="Courier New"/>
                <a:ea typeface="Times New Roman"/>
              </a:rPr>
              <a:t>([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ru-RU" sz="2800" b="1" dirty="0">
                <a:latin typeface="Courier New"/>
                <a:ea typeface="Times New Roman"/>
              </a:rPr>
              <a:t>]*</a:t>
            </a:r>
            <a:r>
              <a:rPr lang="ru-RU" sz="2800" b="1" dirty="0" smtClean="0">
                <a:latin typeface="Courier New"/>
                <a:ea typeface="Times New Roman"/>
              </a:rPr>
              <a:t>M)</a:t>
            </a:r>
            <a:endParaRPr lang="ru-RU" sz="2800" b="1" dirty="0">
              <a:latin typeface="Courier New"/>
              <a:ea typeface="Times New Roman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4686300" y="3571876"/>
          <a:ext cx="149225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125">
                  <a:extLst>
                    <a:ext uri="{9D8B030D-6E8A-4147-A177-3AD203B41FA5}"/>
                  </a:extLst>
                </a:gridCol>
                <a:gridCol w="746125">
                  <a:extLst>
                    <a:ext uri="{9D8B030D-6E8A-4147-A177-3AD203B41FA5}"/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</a:p>
                  </a:txBody>
                  <a:tcPr marL="91431" marR="91431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69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</a:p>
                  </a:txBody>
                  <a:tcPr marL="91431" marR="91431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69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</a:t>
                      </a:r>
                    </a:p>
                  </a:txBody>
                  <a:tcPr marL="91431" marR="91431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6945313" y="4108450"/>
          <a:ext cx="14922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125">
                  <a:extLst>
                    <a:ext uri="{9D8B030D-6E8A-4147-A177-3AD203B41FA5}"/>
                  </a:extLst>
                </a:gridCol>
                <a:gridCol w="746125">
                  <a:extLst>
                    <a:ext uri="{9D8B030D-6E8A-4147-A177-3AD203B41FA5}"/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5572132" y="3071810"/>
            <a:ext cx="398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3200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endParaRPr lang="ru-RU" altLang="ru-RU" sz="2400" dirty="0"/>
          </a:p>
        </p:txBody>
      </p:sp>
      <p:sp>
        <p:nvSpPr>
          <p:cNvPr id="141371" name="Полилиния 38"/>
          <p:cNvSpPr>
            <a:spLocks noChangeArrowheads="1"/>
          </p:cNvSpPr>
          <p:nvPr/>
        </p:nvSpPr>
        <p:spPr bwMode="auto">
          <a:xfrm>
            <a:off x="5819775" y="4324350"/>
            <a:ext cx="1116013" cy="0"/>
          </a:xfrm>
          <a:custGeom>
            <a:avLst/>
            <a:gdLst>
              <a:gd name="T0" fmla="*/ 0 w 1226372"/>
              <a:gd name="T1" fmla="*/ 186018 w 1226372"/>
              <a:gd name="T2" fmla="*/ 0 60000 65536"/>
              <a:gd name="T3" fmla="*/ 0 60000 65536"/>
              <a:gd name="T4" fmla="*/ 0 w 1226372"/>
              <a:gd name="T5" fmla="*/ 1226372 w 1226372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226372">
                <a:moveTo>
                  <a:pt x="0" y="0"/>
                </a:moveTo>
                <a:lnTo>
                  <a:pt x="1226372" y="0"/>
                </a:lnTo>
              </a:path>
            </a:pathLst>
          </a:custGeom>
          <a:noFill/>
          <a:ln w="57150" algn="ctr">
            <a:solidFill>
              <a:schemeClr val="accent5">
                <a:lumMod val="75000"/>
              </a:schemeClr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5786454"/>
            <a:ext cx="364333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Courier New"/>
                <a:ea typeface="Times New Roman"/>
              </a:rPr>
              <a:t>A[</a:t>
            </a:r>
            <a:r>
              <a:rPr lang="en-US" sz="40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en-US" sz="4000" b="1" dirty="0" smtClean="0">
                <a:latin typeface="Courier New"/>
                <a:ea typeface="Times New Roman"/>
              </a:rPr>
              <a:t>][</a:t>
            </a:r>
            <a:r>
              <a:rPr lang="en-US" sz="40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  <a:r>
              <a:rPr lang="en-US" sz="4000" b="1" dirty="0">
                <a:latin typeface="Courier New"/>
                <a:ea typeface="Times New Roman"/>
              </a:rPr>
              <a:t>]</a:t>
            </a:r>
            <a:r>
              <a:rPr lang="en-US" sz="40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4000" b="1" dirty="0">
                <a:latin typeface="Courier New"/>
                <a:ea typeface="Times New Roman"/>
              </a:rPr>
              <a:t>=</a:t>
            </a:r>
            <a:r>
              <a:rPr lang="ru-RU" sz="40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40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endParaRPr lang="ru-RU" sz="4000" b="1" dirty="0">
              <a:solidFill>
                <a:schemeClr val="accent2"/>
              </a:solidFill>
              <a:latin typeface="Courier New"/>
              <a:ea typeface="Times New Roman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6956425" y="3462338"/>
          <a:ext cx="14922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125">
                  <a:extLst>
                    <a:ext uri="{9D8B030D-6E8A-4147-A177-3AD203B41FA5}"/>
                  </a:extLst>
                </a:gridCol>
                <a:gridCol w="746125">
                  <a:extLst>
                    <a:ext uri="{9D8B030D-6E8A-4147-A177-3AD203B41FA5}"/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6945313" y="4699000"/>
          <a:ext cx="14922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125">
                  <a:extLst>
                    <a:ext uri="{9D8B030D-6E8A-4147-A177-3AD203B41FA5}"/>
                  </a:extLst>
                </a:gridCol>
                <a:gridCol w="746125">
                  <a:extLst>
                    <a:ext uri="{9D8B030D-6E8A-4147-A177-3AD203B41FA5}"/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8" name="Полилиния 47"/>
          <p:cNvSpPr>
            <a:spLocks noChangeArrowheads="1"/>
          </p:cNvSpPr>
          <p:nvPr/>
        </p:nvSpPr>
        <p:spPr bwMode="auto">
          <a:xfrm>
            <a:off x="5819775" y="3689350"/>
            <a:ext cx="1116013" cy="161925"/>
          </a:xfrm>
          <a:custGeom>
            <a:avLst/>
            <a:gdLst>
              <a:gd name="T0" fmla="*/ 0 w 1226372"/>
              <a:gd name="T1" fmla="*/ 172347 h 161365"/>
              <a:gd name="T2" fmla="*/ 186018 w 1226372"/>
              <a:gd name="T3" fmla="*/ 0 h 161365"/>
              <a:gd name="T4" fmla="*/ 0 60000 65536"/>
              <a:gd name="T5" fmla="*/ 0 60000 65536"/>
              <a:gd name="T6" fmla="*/ 0 w 1226372"/>
              <a:gd name="T7" fmla="*/ 0 h 161365"/>
              <a:gd name="T8" fmla="*/ 1226372 w 1226372"/>
              <a:gd name="T9" fmla="*/ 161365 h 1613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26372" h="161365">
                <a:moveTo>
                  <a:pt x="0" y="161365"/>
                </a:moveTo>
                <a:lnTo>
                  <a:pt x="1226372" y="0"/>
                </a:lnTo>
              </a:path>
            </a:pathLst>
          </a:custGeom>
          <a:noFill/>
          <a:ln w="57150" algn="ctr">
            <a:solidFill>
              <a:schemeClr val="accent5">
                <a:lumMod val="75000"/>
              </a:schemeClr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41390" name="Полилиния 48"/>
          <p:cNvSpPr>
            <a:spLocks noChangeArrowheads="1"/>
          </p:cNvSpPr>
          <p:nvPr/>
        </p:nvSpPr>
        <p:spPr bwMode="auto">
          <a:xfrm flipV="1">
            <a:off x="5819775" y="4776788"/>
            <a:ext cx="1116013" cy="160337"/>
          </a:xfrm>
          <a:custGeom>
            <a:avLst/>
            <a:gdLst>
              <a:gd name="T0" fmla="*/ 0 w 1226372"/>
              <a:gd name="T1" fmla="*/ 142915 h 161365"/>
              <a:gd name="T2" fmla="*/ 186018 w 1226372"/>
              <a:gd name="T3" fmla="*/ 0 h 161365"/>
              <a:gd name="T4" fmla="*/ 0 60000 65536"/>
              <a:gd name="T5" fmla="*/ 0 60000 65536"/>
              <a:gd name="T6" fmla="*/ 0 w 1226372"/>
              <a:gd name="T7" fmla="*/ 0 h 161365"/>
              <a:gd name="T8" fmla="*/ 1226372 w 1226372"/>
              <a:gd name="T9" fmla="*/ 161365 h 1613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26372" h="161365">
                <a:moveTo>
                  <a:pt x="0" y="161365"/>
                </a:moveTo>
                <a:lnTo>
                  <a:pt x="1226372" y="0"/>
                </a:lnTo>
              </a:path>
            </a:pathLst>
          </a:custGeom>
          <a:noFill/>
          <a:ln w="57150" algn="ctr">
            <a:solidFill>
              <a:schemeClr val="accent5">
                <a:lumMod val="75000"/>
              </a:schemeClr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Группа 49"/>
          <p:cNvGrpSpPr>
            <a:grpSpLocks/>
          </p:cNvGrpSpPr>
          <p:nvPr/>
        </p:nvGrpSpPr>
        <p:grpSpPr bwMode="auto">
          <a:xfrm>
            <a:off x="7056438" y="3452813"/>
            <a:ext cx="506412" cy="506412"/>
            <a:chOff x="6712771" y="3431690"/>
            <a:chExt cx="505609" cy="505609"/>
          </a:xfrm>
        </p:grpSpPr>
        <p:sp>
          <p:nvSpPr>
            <p:cNvPr id="141395" name="Овал 50"/>
            <p:cNvSpPr>
              <a:spLocks noChangeArrowheads="1"/>
            </p:cNvSpPr>
            <p:nvPr/>
          </p:nvSpPr>
          <p:spPr bwMode="auto">
            <a:xfrm>
              <a:off x="6712771" y="3431690"/>
              <a:ext cx="505609" cy="505609"/>
            </a:xfrm>
            <a:prstGeom prst="ellipse">
              <a:avLst/>
            </a:prstGeom>
            <a:solidFill>
              <a:srgbClr val="92D050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41396" name="Прямоугольник 51"/>
            <p:cNvSpPr>
              <a:spLocks noChangeArrowheads="1"/>
            </p:cNvSpPr>
            <p:nvPr/>
          </p:nvSpPr>
          <p:spPr bwMode="auto">
            <a:xfrm>
              <a:off x="6787794" y="3460105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 sz="24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>
            <a:off x="4873625" y="4071942"/>
            <a:ext cx="3786188" cy="4953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4887926" y="4572008"/>
            <a:ext cx="1612900" cy="688975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6497638" y="4500570"/>
            <a:ext cx="2205037" cy="71438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8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Создание матриц</a:t>
            </a:r>
            <a:endParaRPr kumimoji="0" lang="ru-RU" altLang="ru-RU" sz="4800" b="1" i="0" u="none" strike="noStrike" kern="120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5357826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Courier New" pitchFamily="49" charset="0"/>
              </a:rPr>
              <a:t>Или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 = [[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]*M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range(N)]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 animBg="1"/>
      <p:bldP spid="26" grpId="0" animBg="1"/>
      <p:bldP spid="28" grpId="0" animBg="1"/>
      <p:bldP spid="29" grpId="0"/>
      <p:bldP spid="33" grpId="0"/>
      <p:bldP spid="34" grpId="0" build="p"/>
      <p:bldP spid="38" grpId="0"/>
      <p:bldP spid="42" grpId="0"/>
      <p:bldP spid="48" grpId="0" animBg="1"/>
      <p:bldP spid="53" grpId="0" animBg="1"/>
      <p:bldP spid="54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28"/>
            <a:ext cx="9144000" cy="471488"/>
          </a:xfrm>
        </p:spPr>
        <p:txBody>
          <a:bodyPr>
            <a:noAutofit/>
          </a:bodyPr>
          <a:lstStyle/>
          <a:p>
            <a:pPr algn="ctr"/>
            <a:r>
              <a:rPr lang="ru-RU" altLang="ru-RU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Ввод матрицы с клавиатуры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75125" y="1752617"/>
            <a:ext cx="2540015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3 </a:t>
            </a:r>
            <a:r>
              <a:rPr lang="ru-RU" sz="2800" b="1" dirty="0">
                <a:solidFill>
                  <a:schemeClr val="accent2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4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1 2 3 4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5 6 7 8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9 10 11 12</a:t>
            </a:r>
          </a:p>
        </p:txBody>
      </p:sp>
      <p:sp>
        <p:nvSpPr>
          <p:cNvPr id="142341" name="Прямоугольник 13"/>
          <p:cNvSpPr>
            <a:spLocks noChangeArrowheads="1"/>
          </p:cNvSpPr>
          <p:nvPr/>
        </p:nvSpPr>
        <p:spPr bwMode="auto">
          <a:xfrm>
            <a:off x="381000" y="857232"/>
            <a:ext cx="499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 dirty="0">
                <a:solidFill>
                  <a:schemeClr val="accent2"/>
                </a:solidFill>
              </a:rPr>
              <a:t>Данные на входе:</a:t>
            </a:r>
          </a:p>
        </p:txBody>
      </p:sp>
      <p:sp>
        <p:nvSpPr>
          <p:cNvPr id="37" name="Скругленная прямоугольная выноска 36"/>
          <p:cNvSpPr/>
          <p:nvPr/>
        </p:nvSpPr>
        <p:spPr bwMode="auto">
          <a:xfrm>
            <a:off x="3786182" y="1142984"/>
            <a:ext cx="714375" cy="417512"/>
          </a:xfrm>
          <a:prstGeom prst="wedgeRoundRectCallout">
            <a:avLst>
              <a:gd name="adj1" fmla="val 27661"/>
              <a:gd name="adj2" fmla="val 11255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dirty="0">
                <a:latin typeface="Arial" panose="020B0604020202020204" pitchFamily="34" charset="0"/>
              </a:rPr>
              <a:t>N</a:t>
            </a:r>
            <a:endParaRPr lang="ru-RU" sz="2400" dirty="0">
              <a:latin typeface="Arial" panose="020B0604020202020204" pitchFamily="34" charset="0"/>
            </a:endParaRPr>
          </a:p>
        </p:txBody>
      </p:sp>
      <p:sp>
        <p:nvSpPr>
          <p:cNvPr id="39" name="Скругленная прямоугольная выноска 38"/>
          <p:cNvSpPr/>
          <p:nvPr/>
        </p:nvSpPr>
        <p:spPr bwMode="auto">
          <a:xfrm>
            <a:off x="4819650" y="1142984"/>
            <a:ext cx="714375" cy="417512"/>
          </a:xfrm>
          <a:prstGeom prst="wedgeRoundRectCallout">
            <a:avLst>
              <a:gd name="adj1" fmla="val -43005"/>
              <a:gd name="adj2" fmla="val 10961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dirty="0">
                <a:latin typeface="Arial" panose="020B0604020202020204" pitchFamily="34" charset="0"/>
              </a:rPr>
              <a:t>M</a:t>
            </a:r>
            <a:endParaRPr lang="ru-RU" sz="2400" dirty="0">
              <a:latin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8597" y="3848117"/>
            <a:ext cx="8715404" cy="209288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600" b="1" dirty="0">
                <a:latin typeface="Courier New"/>
                <a:ea typeface="Times New Roman"/>
              </a:rPr>
              <a:t>N, M = </a:t>
            </a:r>
            <a:r>
              <a:rPr lang="en-US" sz="26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map</a:t>
            </a:r>
            <a:r>
              <a:rPr lang="en-US" sz="2600" b="1" dirty="0" smtClean="0">
                <a:latin typeface="Courier New"/>
                <a:ea typeface="Times New Roman"/>
              </a:rPr>
              <a:t>(</a:t>
            </a:r>
            <a:r>
              <a:rPr lang="en-US" sz="2600" b="1" dirty="0" err="1" smtClean="0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600" b="1" dirty="0">
                <a:latin typeface="Courier New"/>
                <a:ea typeface="Times New Roman"/>
              </a:rPr>
              <a:t>, </a:t>
            </a:r>
            <a:r>
              <a:rPr lang="en-US" sz="2600" b="1" dirty="0">
                <a:solidFill>
                  <a:srgbClr val="0070C0"/>
                </a:solidFill>
                <a:latin typeface="Courier New"/>
                <a:ea typeface="Times New Roman"/>
              </a:rPr>
              <a:t>input</a:t>
            </a:r>
            <a:r>
              <a:rPr lang="en-US" sz="2600" b="1" dirty="0">
                <a:latin typeface="Courier New"/>
                <a:ea typeface="Times New Roman"/>
              </a:rPr>
              <a:t>().</a:t>
            </a:r>
            <a:r>
              <a:rPr lang="en-US" sz="2600" b="1" dirty="0">
                <a:solidFill>
                  <a:srgbClr val="0070C0"/>
                </a:solidFill>
                <a:latin typeface="Courier New"/>
                <a:ea typeface="Times New Roman"/>
              </a:rPr>
              <a:t>split</a:t>
            </a:r>
            <a:r>
              <a:rPr lang="en-US" sz="2600" b="1" dirty="0" smtClean="0">
                <a:latin typeface="Courier New"/>
                <a:ea typeface="Times New Roman"/>
              </a:rPr>
              <a:t>())</a:t>
            </a:r>
            <a:endParaRPr lang="ru-RU" sz="26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600" b="1" dirty="0">
                <a:latin typeface="Courier New"/>
                <a:ea typeface="Times New Roman"/>
              </a:rPr>
              <a:t>A = []</a:t>
            </a:r>
            <a:endParaRPr lang="ru-RU" sz="26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2"/>
                </a:solidFill>
                <a:latin typeface="Courier New"/>
                <a:ea typeface="Times New Roman"/>
              </a:rPr>
              <a:t>for</a:t>
            </a:r>
            <a:r>
              <a:rPr lang="en-US" sz="2600" b="1" dirty="0">
                <a:latin typeface="Courier New"/>
                <a:ea typeface="Times New Roman"/>
              </a:rPr>
              <a:t> </a:t>
            </a:r>
            <a:r>
              <a:rPr lang="en-US" sz="2600" b="1" dirty="0" err="1">
                <a:latin typeface="Courier New"/>
                <a:ea typeface="Times New Roman"/>
              </a:rPr>
              <a:t>i</a:t>
            </a:r>
            <a:r>
              <a:rPr lang="en-US" sz="2600" b="1" dirty="0">
                <a:latin typeface="Courier New"/>
                <a:ea typeface="Times New Roman"/>
              </a:rPr>
              <a:t> </a:t>
            </a:r>
            <a:r>
              <a:rPr lang="en-US" sz="2600" b="1" dirty="0">
                <a:solidFill>
                  <a:schemeClr val="accent2"/>
                </a:solidFill>
                <a:latin typeface="Courier New"/>
                <a:ea typeface="Times New Roman"/>
              </a:rPr>
              <a:t>in</a:t>
            </a:r>
            <a:r>
              <a:rPr lang="en-US" sz="2600" b="1" dirty="0">
                <a:latin typeface="Courier New"/>
                <a:ea typeface="Times New Roman"/>
              </a:rPr>
              <a:t> </a:t>
            </a:r>
            <a:r>
              <a:rPr lang="en-US" sz="26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600" b="1" dirty="0">
                <a:latin typeface="Courier New"/>
                <a:ea typeface="Times New Roman"/>
              </a:rPr>
              <a:t>(N):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600" b="1" dirty="0">
                <a:latin typeface="Courier New"/>
                <a:ea typeface="Times New Roman"/>
              </a:rPr>
              <a:t>  row = [</a:t>
            </a:r>
            <a:r>
              <a:rPr lang="en-US" sz="2600" b="1" dirty="0" err="1">
                <a:solidFill>
                  <a:srgbClr val="0070C0"/>
                </a:solidFill>
                <a:latin typeface="Courier New"/>
                <a:ea typeface="Times New Roman"/>
              </a:rPr>
              <a:t>int</a:t>
            </a:r>
            <a:r>
              <a:rPr lang="en-US" sz="2600" b="1" dirty="0">
                <a:latin typeface="Courier New"/>
                <a:ea typeface="Times New Roman"/>
              </a:rPr>
              <a:t>(x) for x in </a:t>
            </a:r>
            <a:r>
              <a:rPr lang="en-US" sz="2600" b="1" dirty="0">
                <a:solidFill>
                  <a:srgbClr val="0070C0"/>
                </a:solidFill>
                <a:latin typeface="Courier New"/>
                <a:ea typeface="Times New Roman"/>
              </a:rPr>
              <a:t>input</a:t>
            </a:r>
            <a:r>
              <a:rPr lang="en-US" sz="2600" b="1" dirty="0">
                <a:latin typeface="Courier New"/>
                <a:ea typeface="Times New Roman"/>
              </a:rPr>
              <a:t>().</a:t>
            </a:r>
            <a:r>
              <a:rPr lang="en-US" sz="2600" b="1" dirty="0">
                <a:solidFill>
                  <a:srgbClr val="0070C0"/>
                </a:solidFill>
                <a:latin typeface="Courier New"/>
                <a:ea typeface="Times New Roman"/>
              </a:rPr>
              <a:t>split</a:t>
            </a:r>
            <a:r>
              <a:rPr lang="en-US" sz="2600" b="1" dirty="0">
                <a:latin typeface="Courier New"/>
                <a:ea typeface="Times New Roman"/>
              </a:rPr>
              <a:t>()]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600" b="1" dirty="0">
                <a:latin typeface="Courier New"/>
                <a:ea typeface="Times New Roman"/>
              </a:rPr>
              <a:t>  </a:t>
            </a:r>
            <a:r>
              <a:rPr lang="en-US" sz="2600" b="1" dirty="0" err="1" smtClean="0">
                <a:latin typeface="Courier New"/>
                <a:ea typeface="Times New Roman"/>
              </a:rPr>
              <a:t>A.</a:t>
            </a:r>
            <a:r>
              <a:rPr lang="en-US" sz="2600" b="1" dirty="0" err="1" smtClean="0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en-US" sz="2600" b="1" dirty="0" smtClean="0">
                <a:latin typeface="Courier New"/>
                <a:ea typeface="Times New Roman"/>
              </a:rPr>
              <a:t>(row)</a:t>
            </a:r>
            <a:endParaRPr lang="ru-RU" sz="2600" b="1" dirty="0">
              <a:latin typeface="Courier New"/>
              <a:ea typeface="Times New Roman"/>
            </a:endParaRPr>
          </a:p>
        </p:txBody>
      </p:sp>
      <p:sp>
        <p:nvSpPr>
          <p:cNvPr id="41" name="Прямоугольник 13"/>
          <p:cNvSpPr>
            <a:spLocks noChangeArrowheads="1"/>
          </p:cNvSpPr>
          <p:nvPr/>
        </p:nvSpPr>
        <p:spPr bwMode="auto">
          <a:xfrm>
            <a:off x="381000" y="3346467"/>
            <a:ext cx="499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 dirty="0">
                <a:solidFill>
                  <a:schemeClr val="accent2"/>
                </a:solidFill>
              </a:rPr>
              <a:t>Программа: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84119"/>
            <a:ext cx="885828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 матриц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88950" y="877888"/>
            <a:ext cx="2725728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800" b="1" dirty="0" smtClean="0">
                <a:latin typeface="Courier New"/>
                <a:ea typeface="Times New Roman"/>
              </a:rPr>
              <a:t>(A)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43365" name="Прямоугольник 39"/>
          <p:cNvSpPr>
            <a:spLocks noChangeArrowheads="1"/>
          </p:cNvSpPr>
          <p:nvPr/>
        </p:nvSpPr>
        <p:spPr bwMode="auto">
          <a:xfrm>
            <a:off x="428596" y="1382713"/>
            <a:ext cx="85619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[[1, </a:t>
            </a:r>
            <a:r>
              <a:rPr lang="en-US" altLang="ru-RU" sz="28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2, 3], [4, 5, </a:t>
            </a:r>
            <a:r>
              <a:rPr lang="en-US" altLang="ru-RU" sz="2800" b="1" dirty="0">
                <a:latin typeface="Courier New" pitchFamily="49" charset="0"/>
                <a:cs typeface="Courier New" pitchFamily="49" charset="0"/>
              </a:rPr>
              <a:t>14</a:t>
            </a: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6], [7, </a:t>
            </a:r>
            <a:r>
              <a:rPr lang="en-US" altLang="ru-RU" sz="2800" b="1" dirty="0">
                <a:latin typeface="Courier New" pitchFamily="49" charset="0"/>
                <a:cs typeface="Courier New" pitchFamily="49" charset="0"/>
              </a:rPr>
              <a:t>11</a:t>
            </a: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8, </a:t>
            </a:r>
            <a:r>
              <a:rPr lang="en-US" altLang="ru-RU" sz="2800" b="1" dirty="0">
                <a:latin typeface="Courier New" pitchFamily="49" charset="0"/>
                <a:cs typeface="Courier New" pitchFamily="49" charset="0"/>
              </a:rPr>
              <a:t>9</a:t>
            </a:r>
            <a:r>
              <a:rPr lang="ru-RU" altLang="ru-RU" sz="2800" b="1" dirty="0">
                <a:latin typeface="Courier New" pitchFamily="49" charset="0"/>
                <a:cs typeface="Courier New" pitchFamily="49" charset="0"/>
              </a:rPr>
              <a:t>9]]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85720" y="2060579"/>
            <a:ext cx="8858280" cy="209288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2"/>
                </a:solidFill>
                <a:latin typeface="Courier New"/>
                <a:ea typeface="Times New Roman"/>
              </a:rPr>
              <a:t>def</a:t>
            </a:r>
            <a:r>
              <a:rPr lang="en-US" sz="2600" b="1" dirty="0">
                <a:latin typeface="Courier New"/>
                <a:ea typeface="Times New Roman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Courier New"/>
                <a:ea typeface="Times New Roman"/>
              </a:rPr>
              <a:t>printMatrix</a:t>
            </a:r>
            <a:r>
              <a:rPr lang="en-US" sz="2600" b="1" dirty="0" smtClean="0">
                <a:latin typeface="Courier New"/>
                <a:ea typeface="Times New Roman"/>
              </a:rPr>
              <a:t>(A):</a:t>
            </a:r>
            <a:endParaRPr lang="ru-RU" sz="26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600" b="1" dirty="0">
                <a:latin typeface="Courier New"/>
                <a:ea typeface="Times New Roman"/>
              </a:rPr>
              <a:t> </a:t>
            </a:r>
            <a:r>
              <a:rPr lang="en-US" sz="2600" b="1" dirty="0">
                <a:solidFill>
                  <a:schemeClr val="accent2"/>
                </a:solidFill>
                <a:latin typeface="Courier New"/>
                <a:ea typeface="Times New Roman"/>
              </a:rPr>
              <a:t> for </a:t>
            </a:r>
            <a:r>
              <a:rPr lang="en-US" sz="2600" b="1" dirty="0">
                <a:latin typeface="Courier New"/>
                <a:ea typeface="Times New Roman"/>
              </a:rPr>
              <a:t>row </a:t>
            </a:r>
            <a:r>
              <a:rPr lang="en-US" sz="2600" b="1" dirty="0">
                <a:solidFill>
                  <a:schemeClr val="accent2"/>
                </a:solidFill>
                <a:latin typeface="Courier New"/>
                <a:ea typeface="Times New Roman"/>
              </a:rPr>
              <a:t>in</a:t>
            </a:r>
            <a:r>
              <a:rPr lang="en-US" sz="2600" b="1" dirty="0">
                <a:latin typeface="Courier New"/>
                <a:ea typeface="Times New Roman"/>
              </a:rPr>
              <a:t> A:</a:t>
            </a:r>
            <a:endParaRPr lang="ru-RU" sz="26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600" b="1" dirty="0">
                <a:latin typeface="Courier New"/>
                <a:ea typeface="Times New Roman"/>
              </a:rPr>
              <a:t>    </a:t>
            </a:r>
            <a:r>
              <a:rPr lang="en-US" sz="26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600" b="1" dirty="0">
                <a:latin typeface="Courier New"/>
                <a:ea typeface="Times New Roman"/>
              </a:rPr>
              <a:t> x </a:t>
            </a:r>
            <a:r>
              <a:rPr lang="en-US" sz="26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600" b="1" dirty="0">
                <a:latin typeface="Courier New"/>
                <a:ea typeface="Times New Roman"/>
              </a:rPr>
              <a:t> row:</a:t>
            </a:r>
            <a:endParaRPr lang="ru-RU" sz="26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600" b="1" dirty="0">
                <a:latin typeface="Courier New"/>
                <a:ea typeface="Times New Roman"/>
              </a:rPr>
              <a:t>      </a:t>
            </a:r>
            <a:r>
              <a:rPr lang="en-US" sz="26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6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600" b="1" dirty="0">
                <a:latin typeface="Courier New"/>
                <a:ea typeface="Times New Roman"/>
              </a:rPr>
              <a:t>( </a:t>
            </a:r>
            <a:r>
              <a:rPr lang="en-US" sz="2600" b="1" dirty="0">
                <a:solidFill>
                  <a:srgbClr val="C00000"/>
                </a:solidFill>
                <a:latin typeface="Courier New"/>
                <a:ea typeface="Times New Roman"/>
              </a:rPr>
              <a:t>"{:4d}"</a:t>
            </a:r>
            <a:r>
              <a:rPr lang="en-US" sz="2600" b="1" dirty="0">
                <a:solidFill>
                  <a:srgbClr val="000000"/>
                </a:solidFill>
                <a:latin typeface="Courier New"/>
                <a:ea typeface="Times New Roman"/>
              </a:rPr>
              <a:t>.</a:t>
            </a:r>
            <a:r>
              <a:rPr lang="en-US" sz="2600" b="1" dirty="0">
                <a:solidFill>
                  <a:srgbClr val="0070C0"/>
                </a:solidFill>
                <a:latin typeface="Courier New"/>
                <a:ea typeface="Times New Roman"/>
              </a:rPr>
              <a:t>format</a:t>
            </a:r>
            <a:r>
              <a:rPr lang="en-US" sz="26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600" b="1" dirty="0">
                <a:latin typeface="Courier New"/>
                <a:ea typeface="Times New Roman"/>
              </a:rPr>
              <a:t>x), end</a:t>
            </a:r>
            <a:r>
              <a:rPr lang="en-US" sz="26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600" b="1" dirty="0">
                <a:latin typeface="Courier New"/>
                <a:ea typeface="Times New Roman"/>
              </a:rPr>
              <a:t>=</a:t>
            </a:r>
            <a:r>
              <a:rPr lang="en-US" sz="26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600" b="1" dirty="0">
                <a:solidFill>
                  <a:srgbClr val="C00000"/>
                </a:solidFill>
                <a:latin typeface="Courier New"/>
                <a:ea typeface="Times New Roman"/>
              </a:rPr>
              <a:t>""</a:t>
            </a:r>
            <a:r>
              <a:rPr lang="en-US" sz="2600" b="1" dirty="0">
                <a:latin typeface="Courier New"/>
                <a:ea typeface="Times New Roman"/>
              </a:rPr>
              <a:t> )</a:t>
            </a:r>
            <a:endParaRPr lang="ru-RU" sz="26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600" b="1" dirty="0">
                <a:latin typeface="Courier New"/>
                <a:ea typeface="Times New Roman"/>
              </a:rPr>
              <a:t>    </a:t>
            </a:r>
            <a:r>
              <a:rPr lang="en-US" sz="26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600" b="1" dirty="0" smtClean="0">
                <a:latin typeface="Courier New"/>
                <a:ea typeface="Times New Roman"/>
              </a:rPr>
              <a:t>()</a:t>
            </a:r>
            <a:endParaRPr lang="ru-RU" sz="2600" b="1" dirty="0">
              <a:latin typeface="Courier New"/>
              <a:ea typeface="Times New Roman"/>
            </a:endParaRPr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214282" y="4216794"/>
            <a:ext cx="314701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2   3</a:t>
            </a:r>
          </a:p>
          <a:p>
            <a:pPr eaLnBrk="1" hangingPunct="1"/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   4   5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146</a:t>
            </a:r>
            <a:endParaRPr lang="ru-RU" altLang="ru-RU" sz="32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   7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11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altLang="ru-RU" sz="3200" b="1" dirty="0">
                <a:latin typeface="Courier New" pitchFamily="49" charset="0"/>
                <a:cs typeface="Courier New" pitchFamily="49" charset="0"/>
              </a:rPr>
              <a:t>9</a:t>
            </a:r>
            <a:r>
              <a:rPr lang="ru-RU" altLang="ru-RU" sz="3200" b="1" dirty="0">
                <a:latin typeface="Courier New" pitchFamily="49" charset="0"/>
                <a:cs typeface="Courier New" pitchFamily="49" charset="0"/>
              </a:rPr>
              <a:t>9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3500430" y="4643446"/>
            <a:ext cx="5370513" cy="663575"/>
            <a:chOff x="2325" y="3072"/>
            <a:chExt cx="3383" cy="418"/>
          </a:xfrm>
        </p:grpSpPr>
        <p:sp>
          <p:nvSpPr>
            <p:cNvPr id="45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3075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Зачем форматный вывод?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371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216025" y="2893638"/>
            <a:ext cx="7335838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93663" algn="just" eaLnBrk="1" hangingPunct="1"/>
            <a:r>
              <a:rPr lang="en-US" altLang="ru-RU" sz="26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altLang="ru-RU" sz="26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altLang="ru-RU" sz="26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altLang="ru-RU" sz="26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row:</a:t>
            </a:r>
            <a:endParaRPr lang="ru-RU" altLang="ru-RU" sz="26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/>
            <a:r>
              <a:rPr lang="en-US" altLang="ru-RU" sz="26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altLang="ru-RU" sz="26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altLang="ru-RU" sz="26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2600" b="1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("{:</a:t>
            </a:r>
            <a:r>
              <a:rPr lang="en-US" altLang="ru-RU" sz="26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4d}"</a:t>
            </a:r>
            <a:r>
              <a:rPr lang="en-US" altLang="ru-RU" sz="26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altLang="ru-RU" sz="26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format</a:t>
            </a:r>
            <a:r>
              <a:rPr lang="en-US" altLang="ru-RU" sz="26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(x), end</a:t>
            </a:r>
            <a:r>
              <a:rPr lang="en-US" altLang="ru-RU" sz="26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6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altLang="ru-RU" sz="26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600" b="1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“”</a:t>
            </a:r>
            <a:r>
              <a:rPr lang="en-US" altLang="ru-RU" sz="2600" b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43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8786842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Простые алгоритмы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113" y="1142984"/>
            <a:ext cx="73468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3200" b="1" kern="0" dirty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Заполнение случайными числами:</a:t>
            </a:r>
            <a:endParaRPr lang="ru-RU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032010"/>
            <a:ext cx="8429684" cy="31854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import </a:t>
            </a:r>
            <a:r>
              <a:rPr lang="en-US" sz="2800" b="1" dirty="0">
                <a:latin typeface="Courier New"/>
                <a:ea typeface="Times New Roman"/>
              </a:rPr>
              <a:t>random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(N):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</a:t>
            </a: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j </a:t>
            </a: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(M):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  A[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][j]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random.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randint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latin typeface="Courier New"/>
                <a:ea typeface="Times New Roman"/>
              </a:rPr>
              <a:t>, </a:t>
            </a:r>
            <a:r>
              <a:rPr lang="en-US" sz="28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80</a:t>
            </a:r>
            <a:r>
              <a:rPr lang="en-US" sz="2800" b="1" dirty="0" smtClean="0">
                <a:latin typeface="Courier New"/>
                <a:ea typeface="Times New Roman"/>
              </a:rPr>
              <a:t>)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  </a:t>
            </a:r>
            <a:r>
              <a:rPr lang="en-US" sz="28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 smtClean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"{:</a:t>
            </a: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4d}".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format</a:t>
            </a:r>
            <a:r>
              <a:rPr lang="en-US" sz="2800" b="1" dirty="0">
                <a:latin typeface="Courier New"/>
                <a:ea typeface="Times New Roman"/>
              </a:rPr>
              <a:t>(A[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][j</a:t>
            </a:r>
            <a:r>
              <a:rPr lang="en-US" sz="2800" b="1" dirty="0" smtClean="0">
                <a:latin typeface="Courier New"/>
                <a:ea typeface="Times New Roman"/>
              </a:rPr>
              <a:t>]),</a:t>
            </a:r>
            <a:endParaRPr lang="ru-RU" sz="2800" b="1" dirty="0" smtClean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Courier New"/>
                <a:ea typeface="Times New Roman"/>
              </a:rPr>
              <a:t>            </a:t>
            </a:r>
            <a:r>
              <a:rPr lang="en-US" sz="2800" b="1" dirty="0" smtClean="0">
                <a:latin typeface="Courier New"/>
                <a:ea typeface="Times New Roman"/>
              </a:rPr>
              <a:t>end</a:t>
            </a:r>
            <a:r>
              <a:rPr lang="en-US" sz="2800" b="1" dirty="0" smtClean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=</a:t>
            </a:r>
            <a:r>
              <a:rPr lang="en-US" sz="2800" b="1" dirty="0" smtClean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""</a:t>
            </a:r>
            <a:r>
              <a:rPr lang="en-US" sz="2800" b="1" dirty="0" smtClean="0">
                <a:latin typeface="Courier New"/>
                <a:ea typeface="Times New Roman"/>
              </a:rPr>
              <a:t>)</a:t>
            </a:r>
            <a:endParaRPr lang="ru-RU" sz="2800" b="1" dirty="0" smtClean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smtClean="0">
                <a:latin typeface="Courier New"/>
                <a:ea typeface="Times New Roman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800" b="1" dirty="0">
                <a:latin typeface="Courier New"/>
                <a:ea typeface="Times New Roman"/>
              </a:rPr>
              <a:t>()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4924425" y="2208222"/>
            <a:ext cx="3854450" cy="663575"/>
            <a:chOff x="2325" y="3072"/>
            <a:chExt cx="2428" cy="418"/>
          </a:xfrm>
        </p:grpSpPr>
        <p:sp>
          <p:nvSpPr>
            <p:cNvPr id="11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2120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Вложенный цикл!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396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44394" name="Прямоугольник 12"/>
          <p:cNvSpPr>
            <a:spLocks noChangeArrowheads="1"/>
          </p:cNvSpPr>
          <p:nvPr/>
        </p:nvSpPr>
        <p:spPr bwMode="auto">
          <a:xfrm>
            <a:off x="1357290" y="3357562"/>
            <a:ext cx="6929486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altLang="ru-RU" sz="28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][j]</a:t>
            </a:r>
            <a:r>
              <a:rPr lang="en-US" altLang="ru-RU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altLang="ru-RU" sz="28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random.</a:t>
            </a:r>
            <a:r>
              <a:rPr lang="en-US" altLang="ru-RU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randint</a:t>
            </a:r>
            <a:r>
              <a:rPr lang="en-US" altLang="ru-RU" sz="28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800" b="1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altLang="ru-RU" sz="2800" b="1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80</a:t>
            </a:r>
            <a:r>
              <a:rPr lang="en-US" altLang="ru-RU" sz="2800" b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2910" y="1285860"/>
            <a:ext cx="34099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3200" b="1" kern="0" dirty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Суммирование:</a:t>
            </a:r>
            <a:endParaRPr lang="ru-RU" sz="3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1200" y="2071675"/>
            <a:ext cx="5003808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0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2"/>
                </a:solidFill>
                <a:latin typeface="Courier New"/>
                <a:ea typeface="Times New Roman"/>
              </a:rPr>
              <a:t>for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i</a:t>
            </a:r>
            <a:r>
              <a:rPr lang="ru-RU" sz="2800" b="1" dirty="0">
                <a:solidFill>
                  <a:srgbClr val="000099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chemeClr val="accent2"/>
                </a:solidFill>
                <a:latin typeface="Courier New"/>
                <a:ea typeface="Times New Roman"/>
              </a:rPr>
              <a:t>in</a:t>
            </a:r>
            <a:r>
              <a:rPr lang="ru-RU" sz="2800" b="1" dirty="0">
                <a:solidFill>
                  <a:srgbClr val="000099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ru-RU" sz="2800" b="1" dirty="0">
                <a:latin typeface="Courier New"/>
                <a:ea typeface="Times New Roman"/>
              </a:rPr>
              <a:t>(N):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  </a:t>
            </a: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j </a:t>
            </a: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(M):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  s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+=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A[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][j]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 smtClean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(s)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4810" y="4000504"/>
            <a:ext cx="5072098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Или в стиле </a:t>
            </a:r>
            <a:r>
              <a:rPr lang="en-US" sz="32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Python</a:t>
            </a:r>
            <a:endParaRPr lang="ru-RU" sz="3200" b="1" dirty="0" smtClean="0">
              <a:solidFill>
                <a:srgbClr val="0070C0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s </a:t>
            </a:r>
            <a:r>
              <a:rPr lang="en-US" sz="3200" b="1" dirty="0">
                <a:latin typeface="Courier New" pitchFamily="49" charset="0"/>
                <a:ea typeface="Times New Roman"/>
                <a:cs typeface="Courier New" pitchFamily="49" charset="0"/>
              </a:rPr>
              <a:t>= </a:t>
            </a:r>
            <a:r>
              <a:rPr lang="en-US" sz="3200" b="1" dirty="0">
                <a:solidFill>
                  <a:schemeClr val="accent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0</a:t>
            </a:r>
            <a:endParaRPr lang="ru-RU" sz="3200" b="1" dirty="0">
              <a:solidFill>
                <a:schemeClr val="accent2"/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</a:t>
            </a:r>
            <a:r>
              <a:rPr lang="en-US" sz="3200" b="1" dirty="0">
                <a:latin typeface="Courier New" pitchFamily="49" charset="0"/>
                <a:ea typeface="Times New Roman"/>
                <a:cs typeface="Courier New" pitchFamily="49" charset="0"/>
              </a:rPr>
              <a:t> row</a:t>
            </a:r>
            <a:r>
              <a:rPr lang="en-US" sz="3200" b="1" dirty="0">
                <a:solidFill>
                  <a:schemeClr val="accent2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in </a:t>
            </a:r>
            <a:r>
              <a:rPr lang="en-US" sz="3200" b="1" dirty="0">
                <a:latin typeface="Courier New" pitchFamily="49" charset="0"/>
                <a:ea typeface="Times New Roman"/>
                <a:cs typeface="Courier New" pitchFamily="49" charset="0"/>
              </a:rPr>
              <a:t>A:</a:t>
            </a:r>
            <a:endParaRPr lang="ru-RU" sz="32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>
                <a:latin typeface="Courier New" pitchFamily="49" charset="0"/>
                <a:ea typeface="Times New Roman"/>
                <a:cs typeface="Courier New" pitchFamily="49" charset="0"/>
              </a:rPr>
              <a:t>  s += sum(row)</a:t>
            </a:r>
            <a:endParaRPr lang="ru-RU" sz="32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ru-RU" sz="32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3200" b="1" dirty="0" smtClean="0">
                <a:latin typeface="Courier New" pitchFamily="49" charset="0"/>
                <a:ea typeface="Times New Roman"/>
                <a:cs typeface="Courier New" pitchFamily="49" charset="0"/>
              </a:rPr>
              <a:t>s)</a:t>
            </a:r>
            <a:endParaRPr lang="ru-RU" sz="32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214290"/>
            <a:ext cx="8786842" cy="773113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Простые алгоритмы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 и задания</a:t>
            </a:r>
            <a:endParaRPr lang="ru-RU" sz="4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1. </a:t>
            </a:r>
            <a:r>
              <a:rPr lang="ru-RU" b="1" dirty="0" smtClean="0"/>
              <a:t>Какова размерность матрицы </a:t>
            </a:r>
            <a:r>
              <a:rPr lang="ru-RU" b="1" dirty="0" err="1" smtClean="0"/>
              <a:t>matrix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[[45, 4, 77],[41, 7, 17]]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2. </a:t>
            </a:r>
            <a:r>
              <a:rPr lang="ru-RU" b="1" dirty="0" smtClean="0"/>
              <a:t>Что покажет приведенный ниже фрагмент кода?</a:t>
            </a:r>
          </a:p>
          <a:p>
            <a:pPr marL="2052638" indent="-196532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matrix = [[1, 2, 8, 0],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2052638" indent="-1965325"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[-4, 1, 9, 4],</a:t>
            </a:r>
          </a:p>
          <a:p>
            <a:pPr marL="2052638" indent="-1965325"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[41, 71, 2, -2]]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[2][3])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</TotalTime>
  <Words>594</Words>
  <Application>Microsoft Office PowerPoint</Application>
  <PresentationFormat>Экран (4:3)</PresentationFormat>
  <Paragraphs>152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Матрицы</vt:lpstr>
      <vt:lpstr>Что такое матрица?</vt:lpstr>
      <vt:lpstr>Создание матриц</vt:lpstr>
      <vt:lpstr>Слайд 4</vt:lpstr>
      <vt:lpstr>Ввод матрицы с клавиатуры</vt:lpstr>
      <vt:lpstr>Вывод матриц</vt:lpstr>
      <vt:lpstr>Простые алгоритмы</vt:lpstr>
      <vt:lpstr>Слайд 8</vt:lpstr>
      <vt:lpstr>Вопросы и задания</vt:lpstr>
      <vt:lpstr>Вопросы и задания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Матрицы</dc:title>
  <dc:creator>. я</dc:creator>
  <cp:lastModifiedBy>. я</cp:lastModifiedBy>
  <cp:revision>43</cp:revision>
  <dcterms:created xsi:type="dcterms:W3CDTF">2022-04-12T08:34:24Z</dcterms:created>
  <dcterms:modified xsi:type="dcterms:W3CDTF">2022-04-13T10:32:29Z</dcterms:modified>
</cp:coreProperties>
</file>