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64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7194E-FFA1-41FF-9694-31DAAA279A30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D2192-C9E1-4EB6-B991-BC93326594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003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D2192-C9E1-4EB6-B991-BC93326594D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43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3FA536-700C-4FAF-83E6-87E494F933DE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EC17F38-F552-41AC-80EE-2457CD0E7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571612"/>
            <a:ext cx="8653462" cy="1487487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Рекурсивный перебор</a:t>
            </a:r>
          </a:p>
        </p:txBody>
      </p:sp>
      <p:pic>
        <p:nvPicPr>
          <p:cNvPr id="20482" name="Picture 2" descr="https://i.morioh.com/1780e41d9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286124"/>
            <a:ext cx="5715040" cy="31700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8316" y="155557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</a:t>
            </a:r>
          </a:p>
        </p:txBody>
      </p:sp>
      <p:sp>
        <p:nvSpPr>
          <p:cNvPr id="125956" name="Rectangle 1"/>
          <p:cNvSpPr>
            <a:spLocks noChangeArrowheads="1"/>
          </p:cNvSpPr>
          <p:nvPr/>
        </p:nvSpPr>
        <p:spPr bwMode="auto">
          <a:xfrm>
            <a:off x="379412" y="803275"/>
            <a:ext cx="8764587" cy="147732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indent="358775"/>
            <a:r>
              <a:rPr lang="ru-RU" altLang="ru-RU" sz="24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alt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:  </a:t>
            </a:r>
            <a:r>
              <a:rPr lang="ru-RU" sz="2200" b="1" dirty="0" smtClean="0"/>
              <a:t>В качестве кодовых слов Игорь использует </a:t>
            </a:r>
            <a:r>
              <a:rPr lang="ru-RU" sz="2200" b="1" dirty="0" smtClean="0">
                <a:solidFill>
                  <a:schemeClr val="accent1"/>
                </a:solidFill>
              </a:rPr>
              <a:t>трёхбуквенные слова</a:t>
            </a:r>
            <a:r>
              <a:rPr lang="ru-RU" sz="2200" b="1" dirty="0" smtClean="0"/>
              <a:t>, в которых могут быть только буквы </a:t>
            </a:r>
            <a:r>
              <a:rPr lang="ru-RU" sz="2200" b="1" dirty="0" smtClean="0">
                <a:solidFill>
                  <a:schemeClr val="accent1"/>
                </a:solidFill>
              </a:rPr>
              <a:t>Ш, К, О, Л, А, </a:t>
            </a:r>
            <a:r>
              <a:rPr lang="ru-RU" sz="2200" b="1" dirty="0" smtClean="0"/>
              <a:t>причём буква </a:t>
            </a:r>
            <a:r>
              <a:rPr lang="ru-RU" sz="2200" b="1" dirty="0" smtClean="0">
                <a:solidFill>
                  <a:schemeClr val="accent1"/>
                </a:solidFill>
              </a:rPr>
              <a:t>К</a:t>
            </a:r>
            <a:r>
              <a:rPr lang="ru-RU" sz="2200" b="1" dirty="0" smtClean="0"/>
              <a:t> появляется ровно 1 раз. Сколько различных кодовых слов может использовать Игорь?</a:t>
            </a:r>
            <a:endParaRPr lang="ru-RU" altLang="ru-RU" sz="2200" b="1" dirty="0"/>
          </a:p>
        </p:txBody>
      </p:sp>
      <p:sp>
        <p:nvSpPr>
          <p:cNvPr id="1259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28596" y="2285992"/>
            <a:ext cx="45720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Решение  2(рекурсивный перебор):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214414" y="2571744"/>
            <a:ext cx="542928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valid( word 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word.count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К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') == 1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(word, k, Alpha):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count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(word) == k: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valid(word): count += 1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Alpha: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word+c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k, Alpha 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count = 0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("", 3, "ШКОЛА”)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print(count)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R="0" lvl="0" indent="3587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Ответ: 48.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9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 build="p"/>
      <p:bldP spid="4096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8316" y="155557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</a:t>
            </a:r>
          </a:p>
        </p:txBody>
      </p:sp>
      <p:sp>
        <p:nvSpPr>
          <p:cNvPr id="125956" name="Rectangle 1"/>
          <p:cNvSpPr>
            <a:spLocks noChangeArrowheads="1"/>
          </p:cNvSpPr>
          <p:nvPr/>
        </p:nvSpPr>
        <p:spPr bwMode="auto">
          <a:xfrm>
            <a:off x="379412" y="803275"/>
            <a:ext cx="8764587" cy="147732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indent="358775"/>
            <a:r>
              <a:rPr lang="ru-RU" altLang="ru-RU" sz="24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alt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:  </a:t>
            </a:r>
            <a:r>
              <a:rPr lang="ru-RU" sz="2200" b="1" dirty="0" smtClean="0"/>
              <a:t>В качестве кодовых слов Игорь использует </a:t>
            </a:r>
            <a:r>
              <a:rPr lang="ru-RU" sz="2200" b="1" dirty="0" smtClean="0">
                <a:solidFill>
                  <a:schemeClr val="accent1"/>
                </a:solidFill>
              </a:rPr>
              <a:t>трёхбуквенные слова</a:t>
            </a:r>
            <a:r>
              <a:rPr lang="ru-RU" sz="2200" b="1" dirty="0" smtClean="0"/>
              <a:t>, в которых могут быть только буквы </a:t>
            </a:r>
            <a:r>
              <a:rPr lang="ru-RU" sz="2200" b="1" dirty="0" smtClean="0">
                <a:solidFill>
                  <a:schemeClr val="accent1"/>
                </a:solidFill>
              </a:rPr>
              <a:t>Ш, К, О, Л, А, </a:t>
            </a:r>
            <a:r>
              <a:rPr lang="ru-RU" sz="2200" b="1" dirty="0" smtClean="0"/>
              <a:t>причём буква </a:t>
            </a:r>
            <a:r>
              <a:rPr lang="ru-RU" sz="2200" b="1" dirty="0" smtClean="0">
                <a:solidFill>
                  <a:schemeClr val="accent1"/>
                </a:solidFill>
              </a:rPr>
              <a:t>К</a:t>
            </a:r>
            <a:r>
              <a:rPr lang="ru-RU" sz="2200" b="1" dirty="0" smtClean="0"/>
              <a:t> появляется ровно 1 раз. Сколько различных кодовых слов может использовать Игорь?</a:t>
            </a:r>
            <a:endParaRPr lang="ru-RU" altLang="ru-RU" sz="2200" b="1" dirty="0"/>
          </a:p>
        </p:txBody>
      </p:sp>
      <p:sp>
        <p:nvSpPr>
          <p:cNvPr id="1259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28596" y="2214554"/>
            <a:ext cx="69294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Решение  3 (рекурсивный перебор с функцией):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214414" y="2571744"/>
            <a:ext cx="607223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valid(word):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word.count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К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') == 1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 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(word, k, Alpha):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(word) == k: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valid(word): return 1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count = 0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Alpha: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count +=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word+c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k, Alpha)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count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 "", 3, 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ШКОЛА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))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R="0" lvl="0" indent="3587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Ответ: 48.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9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 build="p"/>
      <p:bldP spid="4096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8316" y="155557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</a:t>
            </a:r>
          </a:p>
        </p:txBody>
      </p:sp>
      <p:sp>
        <p:nvSpPr>
          <p:cNvPr id="125956" name="Rectangle 1"/>
          <p:cNvSpPr>
            <a:spLocks noChangeArrowheads="1"/>
          </p:cNvSpPr>
          <p:nvPr/>
        </p:nvSpPr>
        <p:spPr bwMode="auto">
          <a:xfrm>
            <a:off x="379412" y="803275"/>
            <a:ext cx="8764587" cy="147732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indent="358775"/>
            <a:r>
              <a:rPr lang="ru-RU" altLang="ru-RU" sz="24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alt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:  </a:t>
            </a:r>
            <a:r>
              <a:rPr lang="ru-RU" sz="2200" b="1" dirty="0" smtClean="0"/>
              <a:t>В качестве кодовых слов Игорь использует </a:t>
            </a:r>
            <a:r>
              <a:rPr lang="ru-RU" sz="2200" b="1" dirty="0" smtClean="0">
                <a:solidFill>
                  <a:schemeClr val="accent1"/>
                </a:solidFill>
              </a:rPr>
              <a:t>трёхбуквенные слова</a:t>
            </a:r>
            <a:r>
              <a:rPr lang="ru-RU" sz="2200" b="1" dirty="0" smtClean="0"/>
              <a:t>, в которых могут быть только буквы </a:t>
            </a:r>
            <a:r>
              <a:rPr lang="ru-RU" sz="2200" b="1" dirty="0" smtClean="0">
                <a:solidFill>
                  <a:schemeClr val="accent1"/>
                </a:solidFill>
              </a:rPr>
              <a:t>Ш, К, О, Л, А, </a:t>
            </a:r>
            <a:r>
              <a:rPr lang="ru-RU" sz="2200" b="1" dirty="0" smtClean="0"/>
              <a:t>причём буква </a:t>
            </a:r>
            <a:r>
              <a:rPr lang="ru-RU" sz="2200" b="1" dirty="0" smtClean="0">
                <a:solidFill>
                  <a:schemeClr val="accent1"/>
                </a:solidFill>
              </a:rPr>
              <a:t>К</a:t>
            </a:r>
            <a:r>
              <a:rPr lang="ru-RU" sz="2200" b="1" dirty="0" smtClean="0"/>
              <a:t> появляется ровно 1 раз. Сколько различных кодовых слов может использовать Игорь?</a:t>
            </a:r>
            <a:endParaRPr lang="ru-RU" altLang="ru-RU" sz="2200" b="1" dirty="0"/>
          </a:p>
        </p:txBody>
      </p:sp>
      <p:sp>
        <p:nvSpPr>
          <p:cNvPr id="1259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28596" y="2214554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Решение  4 (</a:t>
            </a:r>
            <a:r>
              <a:rPr lang="ru-RU" sz="2000" b="1" dirty="0" smtClean="0">
                <a:solidFill>
                  <a:schemeClr val="accent1"/>
                </a:solidFill>
              </a:rPr>
              <a:t>перебор всех возможных комбинаций символов и подсчет среди нужных комбинаций):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142976" y="3013076"/>
            <a:ext cx="72152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n=0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s='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школа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a in s: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for b in s: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for c in s: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).count('к')==1: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  n+=1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print(n)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Ответ: 48.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 build="p"/>
      <p:bldP spid="4096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8316" y="155557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</a:t>
            </a:r>
          </a:p>
        </p:txBody>
      </p:sp>
      <p:sp>
        <p:nvSpPr>
          <p:cNvPr id="125956" name="Rectangle 1"/>
          <p:cNvSpPr>
            <a:spLocks noChangeArrowheads="1"/>
          </p:cNvSpPr>
          <p:nvPr/>
        </p:nvSpPr>
        <p:spPr bwMode="auto">
          <a:xfrm>
            <a:off x="379412" y="803275"/>
            <a:ext cx="8764587" cy="147732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indent="358775"/>
            <a:r>
              <a:rPr lang="ru-RU" altLang="ru-RU" sz="24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alt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:  </a:t>
            </a:r>
            <a:r>
              <a:rPr lang="ru-RU" sz="2200" b="1" dirty="0" smtClean="0"/>
              <a:t>В качестве кодовых слов Игорь использует </a:t>
            </a:r>
            <a:r>
              <a:rPr lang="ru-RU" sz="2200" b="1" dirty="0" smtClean="0">
                <a:solidFill>
                  <a:schemeClr val="accent1"/>
                </a:solidFill>
              </a:rPr>
              <a:t>трёхбуквенные слова</a:t>
            </a:r>
            <a:r>
              <a:rPr lang="ru-RU" sz="2200" b="1" dirty="0" smtClean="0"/>
              <a:t>, в которых могут быть только буквы </a:t>
            </a:r>
            <a:r>
              <a:rPr lang="ru-RU" sz="2200" b="1" dirty="0" smtClean="0">
                <a:solidFill>
                  <a:schemeClr val="accent1"/>
                </a:solidFill>
              </a:rPr>
              <a:t>Ш, К, О, Л, А, </a:t>
            </a:r>
            <a:r>
              <a:rPr lang="ru-RU" sz="2200" b="1" dirty="0" smtClean="0"/>
              <a:t>причём буква </a:t>
            </a:r>
            <a:r>
              <a:rPr lang="ru-RU" sz="2200" b="1" dirty="0" smtClean="0">
                <a:solidFill>
                  <a:schemeClr val="accent1"/>
                </a:solidFill>
              </a:rPr>
              <a:t>К</a:t>
            </a:r>
            <a:r>
              <a:rPr lang="ru-RU" sz="2200" b="1" dirty="0" smtClean="0"/>
              <a:t> появляется ровно 1 раз. Сколько различных кодовых слов может использовать Игорь?</a:t>
            </a:r>
            <a:endParaRPr lang="ru-RU" altLang="ru-RU" sz="2200" b="1" dirty="0"/>
          </a:p>
        </p:txBody>
      </p:sp>
      <p:sp>
        <p:nvSpPr>
          <p:cNvPr id="1259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28596" y="2214554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Решение  5 (</a:t>
            </a:r>
            <a:r>
              <a:rPr lang="ru-RU" sz="2000" b="1" dirty="0" smtClean="0">
                <a:solidFill>
                  <a:schemeClr val="accent1"/>
                </a:solidFill>
              </a:rPr>
              <a:t>для построения множества всевозможных слов можно использовать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1"/>
                </a:solidFill>
              </a:rPr>
              <a:t>функцию </a:t>
            </a:r>
            <a:r>
              <a:rPr lang="ru-RU" sz="2000" b="1" dirty="0" err="1" smtClean="0">
                <a:solidFill>
                  <a:schemeClr val="accent1"/>
                </a:solidFill>
              </a:rPr>
              <a:t>product</a:t>
            </a:r>
            <a:r>
              <a:rPr lang="ru-RU" sz="2000" b="1" dirty="0" smtClean="0">
                <a:solidFill>
                  <a:schemeClr val="accent1"/>
                </a:solidFill>
              </a:rPr>
              <a:t> из модуля </a:t>
            </a:r>
            <a:r>
              <a:rPr lang="ru-RU" sz="2000" b="1" dirty="0" err="1" smtClean="0">
                <a:solidFill>
                  <a:schemeClr val="accent1"/>
                </a:solidFill>
              </a:rPr>
              <a:t>itertools</a:t>
            </a:r>
            <a:r>
              <a:rPr lang="ru-RU" sz="2000" b="1" dirty="0" smtClean="0">
                <a:solidFill>
                  <a:schemeClr val="accent1"/>
                </a:solidFill>
              </a:rPr>
              <a:t>):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142976" y="2928934"/>
            <a:ext cx="721523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itertools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import product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 = product('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ШКОЛА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', repeat=3)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 = 0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x in p: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x.count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К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') == 1: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+= 1</a:t>
            </a:r>
          </a:p>
          <a:p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Ответ: 48.</a:t>
            </a:r>
            <a:endParaRPr lang="ru-RU" sz="24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 build="p"/>
      <p:bldP spid="4096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1643050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</a:t>
            </a:r>
            <a:r>
              <a:rPr lang="ru-RU" alt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внимание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8316" y="155557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Рекурсивный перебор</a:t>
            </a:r>
          </a:p>
        </p:txBody>
      </p:sp>
      <p:sp>
        <p:nvSpPr>
          <p:cNvPr id="125956" name="Rectangle 1"/>
          <p:cNvSpPr>
            <a:spLocks noChangeArrowheads="1"/>
          </p:cNvSpPr>
          <p:nvPr/>
        </p:nvSpPr>
        <p:spPr bwMode="auto">
          <a:xfrm>
            <a:off x="379413" y="803275"/>
            <a:ext cx="8450262" cy="15700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indent="358775"/>
            <a:r>
              <a:rPr lang="ru-RU" altLang="ru-RU" sz="24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altLang="ru-RU" sz="24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altLang="ru-RU" sz="2400" dirty="0">
                <a:cs typeface="Times New Roman" pitchFamily="18" charset="0"/>
              </a:rPr>
              <a:t>В алфавите языка племени «</a:t>
            </a:r>
            <a:r>
              <a:rPr lang="ru-RU" altLang="ru-RU" sz="2400" dirty="0" err="1">
                <a:cs typeface="Times New Roman" pitchFamily="18" charset="0"/>
              </a:rPr>
              <a:t>тумба-юмба</a:t>
            </a:r>
            <a:r>
              <a:rPr lang="ru-RU" altLang="ru-RU" sz="2400" dirty="0">
                <a:cs typeface="Times New Roman" pitchFamily="18" charset="0"/>
              </a:rPr>
              <a:t>» четыре буквы: «</a:t>
            </a:r>
            <a:r>
              <a:rPr lang="ru-RU" altLang="ru-RU" sz="2400" b="1" dirty="0">
                <a:solidFill>
                  <a:schemeClr val="accent1"/>
                </a:solidFill>
                <a:cs typeface="Times New Roman" pitchFamily="18" charset="0"/>
              </a:rPr>
              <a:t>Ы</a:t>
            </a:r>
            <a:r>
              <a:rPr lang="ru-RU" altLang="ru-RU" sz="2400" dirty="0">
                <a:cs typeface="Times New Roman" pitchFamily="18" charset="0"/>
              </a:rPr>
              <a:t>», «</a:t>
            </a:r>
            <a:r>
              <a:rPr lang="ru-RU" altLang="ru-RU" sz="2400" b="1" dirty="0">
                <a:solidFill>
                  <a:schemeClr val="accent1"/>
                </a:solidFill>
                <a:cs typeface="Times New Roman" pitchFamily="18" charset="0"/>
              </a:rPr>
              <a:t>Ш</a:t>
            </a:r>
            <a:r>
              <a:rPr lang="ru-RU" altLang="ru-RU" sz="2400" dirty="0">
                <a:cs typeface="Times New Roman" pitchFamily="18" charset="0"/>
              </a:rPr>
              <a:t>», «</a:t>
            </a:r>
            <a:r>
              <a:rPr lang="ru-RU" altLang="ru-RU" sz="2400" b="1" dirty="0">
                <a:solidFill>
                  <a:schemeClr val="accent1"/>
                </a:solidFill>
                <a:cs typeface="Times New Roman" pitchFamily="18" charset="0"/>
              </a:rPr>
              <a:t>Ч</a:t>
            </a:r>
            <a:r>
              <a:rPr lang="ru-RU" altLang="ru-RU" sz="2400" dirty="0">
                <a:cs typeface="Times New Roman" pitchFamily="18" charset="0"/>
              </a:rPr>
              <a:t>» и «</a:t>
            </a:r>
            <a:r>
              <a:rPr lang="ru-RU" altLang="ru-RU" sz="2400" b="1" dirty="0">
                <a:solidFill>
                  <a:schemeClr val="accent1"/>
                </a:solidFill>
                <a:cs typeface="Times New Roman" pitchFamily="18" charset="0"/>
              </a:rPr>
              <a:t>О</a:t>
            </a:r>
            <a:r>
              <a:rPr lang="ru-RU" altLang="ru-RU" sz="2400" dirty="0">
                <a:cs typeface="Times New Roman" pitchFamily="18" charset="0"/>
              </a:rPr>
              <a:t>». Нужно вывести на экран все слова, состоящие из </a:t>
            </a:r>
            <a:r>
              <a:rPr lang="en-US" altLang="ru-RU" sz="2400" b="1" dirty="0">
                <a:solidFill>
                  <a:schemeClr val="accent1"/>
                </a:solidFill>
                <a:cs typeface="Courier New" pitchFamily="49" charset="0"/>
              </a:rPr>
              <a:t>L</a:t>
            </a:r>
            <a:r>
              <a:rPr lang="ru-RU" altLang="ru-RU" sz="2400" dirty="0">
                <a:cs typeface="Times New Roman" pitchFamily="18" charset="0"/>
              </a:rPr>
              <a:t> букв, которые можно построить из букв этого алфавита.</a:t>
            </a:r>
            <a:endParaRPr lang="ru-RU" alt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84200" y="3363913"/>
          <a:ext cx="4978400" cy="447675"/>
        </p:xfrm>
        <a:graphic>
          <a:graphicData uri="http://schemas.openxmlformats.org/drawingml/2006/table">
            <a:tbl>
              <a:tblPr/>
              <a:tblGrid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Ы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59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25970" name="AutoShape 7"/>
          <p:cNvSpPr>
            <a:spLocks noChangeAspect="1" noChangeArrowheads="1" noTextEdit="1"/>
          </p:cNvSpPr>
          <p:nvPr/>
        </p:nvSpPr>
        <p:spPr bwMode="auto">
          <a:xfrm>
            <a:off x="646113" y="2562225"/>
            <a:ext cx="2205037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5971" name="Text Box 6"/>
          <p:cNvSpPr txBox="1">
            <a:spLocks noChangeArrowheads="1"/>
          </p:cNvSpPr>
          <p:nvPr/>
        </p:nvSpPr>
        <p:spPr bwMode="auto">
          <a:xfrm>
            <a:off x="646113" y="2924175"/>
            <a:ext cx="1906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/>
          <a:lstStyle/>
          <a:p>
            <a:endParaRPr lang="ru-RU" altLang="ru-RU"/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1765300" y="3298825"/>
            <a:ext cx="3868738" cy="5762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ru-RU" altLang="ru-RU"/>
          </a:p>
        </p:txBody>
      </p:sp>
      <p:sp>
        <p:nvSpPr>
          <p:cNvPr id="76804" name="Freeform 4"/>
          <p:cNvSpPr>
            <a:spLocks/>
          </p:cNvSpPr>
          <p:nvPr/>
        </p:nvSpPr>
        <p:spPr bwMode="auto">
          <a:xfrm>
            <a:off x="2193925" y="2860675"/>
            <a:ext cx="2217738" cy="422275"/>
          </a:xfrm>
          <a:custGeom>
            <a:avLst/>
            <a:gdLst>
              <a:gd name="T0" fmla="*/ 2147483647 w 1450"/>
              <a:gd name="T1" fmla="*/ 0 h 317"/>
              <a:gd name="T2" fmla="*/ 2147483647 w 1450"/>
              <a:gd name="T3" fmla="*/ 0 h 317"/>
              <a:gd name="T4" fmla="*/ 0 w 1450"/>
              <a:gd name="T5" fmla="*/ 2147483647 h 317"/>
              <a:gd name="T6" fmla="*/ 0 60000 65536"/>
              <a:gd name="T7" fmla="*/ 0 60000 65536"/>
              <a:gd name="T8" fmla="*/ 0 60000 65536"/>
              <a:gd name="T9" fmla="*/ 0 w 1450"/>
              <a:gd name="T10" fmla="*/ 0 h 317"/>
              <a:gd name="T11" fmla="*/ 1450 w 1450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0" h="317">
                <a:moveTo>
                  <a:pt x="1450" y="0"/>
                </a:moveTo>
                <a:lnTo>
                  <a:pt x="317" y="0"/>
                </a:lnTo>
                <a:lnTo>
                  <a:pt x="0" y="317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2606675" y="2571750"/>
            <a:ext cx="1931988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80000"/>
              </a:lnSpc>
            </a:pPr>
            <a:r>
              <a:rPr lang="ru-RU" altLang="ru-RU" sz="2400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перебор </a:t>
            </a:r>
            <a:r>
              <a:rPr lang="en-US" altLang="ru-RU" sz="2400" b="1" dirty="0">
                <a:solidFill>
                  <a:schemeClr val="accent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</a:t>
            </a:r>
            <a:r>
              <a:rPr lang="ru-RU" altLang="ru-RU" sz="2400" b="1" dirty="0">
                <a:solidFill>
                  <a:schemeClr val="accent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-1</a:t>
            </a:r>
            <a:r>
              <a:rPr lang="ru-RU" altLang="ru-RU" sz="2400" dirty="0">
                <a:solidFill>
                  <a:schemeClr val="accent1"/>
                </a:solidFill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br>
              <a:rPr lang="ru-RU" altLang="ru-RU" sz="2400" dirty="0">
                <a:solidFill>
                  <a:schemeClr val="accent1"/>
                </a:solidFill>
                <a:latin typeface="Calibri" pitchFamily="34" charset="0"/>
                <a:ea typeface="Times New Roman" pitchFamily="18" charset="0"/>
                <a:cs typeface="Courier New" pitchFamily="49" charset="0"/>
              </a:rPr>
            </a:br>
            <a:r>
              <a:rPr lang="ru-RU" altLang="ru-RU" sz="2400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символов</a:t>
            </a:r>
            <a:endParaRPr lang="ru-RU" altLang="ru-RU" sz="4000" dirty="0">
              <a:ea typeface="Times New Roman" pitchFamily="18" charset="0"/>
              <a:cs typeface="Courier New" pitchFamily="49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84200" y="4132263"/>
          <a:ext cx="4978400" cy="447675"/>
        </p:xfrm>
        <a:graphic>
          <a:graphicData uri="http://schemas.openxmlformats.org/drawingml/2006/table">
            <a:tbl>
              <a:tblPr/>
              <a:tblGrid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Ш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1765300" y="4068763"/>
            <a:ext cx="3868738" cy="5762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ru-RU" alt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84200" y="4921250"/>
          <a:ext cx="4978400" cy="447675"/>
        </p:xfrm>
        <a:graphic>
          <a:graphicData uri="http://schemas.openxmlformats.org/drawingml/2006/table">
            <a:tbl>
              <a:tblPr/>
              <a:tblGrid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Ч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1765300" y="4856163"/>
            <a:ext cx="3868738" cy="5762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ru-RU" altLang="ru-RU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84200" y="5735638"/>
          <a:ext cx="4978400" cy="447675"/>
        </p:xfrm>
        <a:graphic>
          <a:graphicData uri="http://schemas.openxmlformats.org/drawingml/2006/table">
            <a:tbl>
              <a:tblPr/>
              <a:tblGrid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  <a:gridCol w="1244600">
                  <a:extLst>
                    <a:ext uri="{9D8B030D-6E8A-4147-A177-3AD203B41FA5}"/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0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?</a:t>
                      </a:r>
                      <a:endParaRPr lang="ru-RU" sz="29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183379" marR="183379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1765300" y="5670550"/>
            <a:ext cx="3868738" cy="5762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ru-RU" altLang="ru-RU"/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5395913" y="2522538"/>
            <a:ext cx="3495675" cy="1135062"/>
          </a:xfrm>
          <a:prstGeom prst="wedgeRoundRectCallout">
            <a:avLst>
              <a:gd name="adj1" fmla="val -68061"/>
              <a:gd name="adj2" fmla="val 3352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200" dirty="0">
                <a:latin typeface="+mn-lt"/>
              </a:rPr>
              <a:t>задача для слов длины </a:t>
            </a:r>
            <a:r>
              <a:rPr lang="en-US" sz="2200" b="1" dirty="0">
                <a:latin typeface="Courier New" pitchFamily="49" charset="0"/>
              </a:rPr>
              <a:t>L</a:t>
            </a:r>
            <a:r>
              <a:rPr lang="ru-RU" sz="2200" dirty="0">
                <a:latin typeface="Arial" panose="020B0604020202020204" pitchFamily="34" charset="0"/>
              </a:rPr>
              <a:t> сведена к задаче для слов длины </a:t>
            </a:r>
            <a:r>
              <a:rPr lang="en-US" sz="2200" b="1" dirty="0">
                <a:latin typeface="Courier New" pitchFamily="49" charset="0"/>
              </a:rPr>
              <a:t>L</a:t>
            </a:r>
            <a:r>
              <a:rPr lang="ru-RU" sz="2200" b="1" dirty="0">
                <a:latin typeface="Courier New" pitchFamily="49" charset="0"/>
              </a:rPr>
              <a:t>-1!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4" grpId="0" animBg="1"/>
      <p:bldP spid="76803" grpId="0"/>
      <p:bldP spid="14" grpId="0" animBg="1"/>
      <p:bldP spid="16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85728"/>
            <a:ext cx="8375650" cy="912797"/>
          </a:xfrm>
        </p:spPr>
        <p:txBody>
          <a:bodyPr>
            <a:noAutofit/>
          </a:bodyPr>
          <a:lstStyle/>
          <a:p>
            <a:pPr algn="ctr"/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Рекурсивный перебор</a:t>
            </a:r>
          </a:p>
        </p:txBody>
      </p:sp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428596" y="1285860"/>
            <a:ext cx="8513793" cy="397031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indent="271463">
              <a:defRPr/>
            </a:pP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перебор 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</a:t>
            </a: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символов</a:t>
            </a:r>
            <a:endParaRPr lang="ru-RU" sz="2800" dirty="0">
              <a:solidFill>
                <a:schemeClr val="accent1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271463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w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]=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800" b="1" dirty="0" smtClean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Ы" </a:t>
            </a:r>
          </a:p>
          <a:p>
            <a:pPr indent="271463"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перебор последних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-1 символов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271463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]=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"Ш " </a:t>
            </a:r>
            <a:endParaRPr lang="ru-RU" sz="2800" b="1" dirty="0" smtClean="0">
              <a:solidFill>
                <a:srgbClr val="C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271463"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перебор последних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-1 символов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271463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]=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"Ч " </a:t>
            </a:r>
            <a:endParaRPr lang="ru-RU" sz="2800" b="1" dirty="0" smtClean="0">
              <a:solidFill>
                <a:srgbClr val="C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271463"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перебор последних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-1 символов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271463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]=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"О " </a:t>
            </a:r>
            <a:endParaRPr lang="ru-RU" sz="2800" b="1" dirty="0" smtClean="0">
              <a:solidFill>
                <a:srgbClr val="C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271463"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перебор последних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-1 символов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98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98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98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98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98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4"/>
            <a:ext cx="9001156" cy="627045"/>
          </a:xfrm>
        </p:spPr>
        <p:txBody>
          <a:bodyPr>
            <a:noAutofit/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Рекурсивный перебор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1472" y="5500702"/>
            <a:ext cx="6429420" cy="95410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основная программа</a:t>
            </a:r>
          </a:p>
          <a:p>
            <a:pPr marL="179388" indent="-93663" algn="just" eaLnBrk="1" hangingPunct="1">
              <a:defRPr/>
            </a:pPr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TumbaWords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("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ЫШЧО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",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"", </a:t>
            </a:r>
            <a:r>
              <a:rPr lang="ru-RU" sz="2800" b="1" dirty="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solidFill>
                <a:schemeClr val="tx1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5925" y="1730375"/>
            <a:ext cx="7727975" cy="333937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tIns="0" bIns="0" anchor="ctr">
            <a:spAutoFit/>
          </a:bodyPr>
          <a:lstStyle/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/>
                <a:ea typeface="Times New Roman"/>
              </a:rPr>
              <a:t>def </a:t>
            </a:r>
            <a:r>
              <a:rPr lang="en-US" sz="3200" b="1" dirty="0" err="1" smtClean="0">
                <a:latin typeface="Courier New"/>
                <a:ea typeface="Times New Roman"/>
              </a:rPr>
              <a:t>TumbaWords</a:t>
            </a:r>
            <a:r>
              <a:rPr lang="en-US" sz="3200" b="1" dirty="0" smtClean="0">
                <a:latin typeface="Courier New"/>
                <a:ea typeface="Times New Roman"/>
              </a:rPr>
              <a:t>(A</a:t>
            </a:r>
            <a:r>
              <a:rPr lang="en-US" sz="3200" b="1" dirty="0">
                <a:latin typeface="Courier New"/>
                <a:ea typeface="Times New Roman"/>
              </a:rPr>
              <a:t>, w, </a:t>
            </a:r>
            <a:r>
              <a:rPr lang="en-US" sz="3200" b="1" dirty="0" smtClean="0">
                <a:latin typeface="Courier New"/>
                <a:ea typeface="Times New Roman"/>
              </a:rPr>
              <a:t>L):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</a:t>
            </a:r>
            <a:r>
              <a:rPr lang="en-US" sz="3200" b="1" dirty="0">
                <a:solidFill>
                  <a:schemeClr val="accent1"/>
                </a:solidFill>
                <a:latin typeface="Courier New"/>
                <a:ea typeface="Times New Roman"/>
              </a:rPr>
              <a:t> if </a:t>
            </a:r>
            <a:r>
              <a:rPr lang="en-US" sz="3200" b="1" dirty="0" err="1">
                <a:latin typeface="Courier New"/>
                <a:ea typeface="Times New Roman"/>
              </a:rPr>
              <a:t>len</a:t>
            </a:r>
            <a:r>
              <a:rPr lang="en-US" sz="3200" b="1" dirty="0">
                <a:latin typeface="Courier New"/>
                <a:ea typeface="Times New Roman"/>
              </a:rPr>
              <a:t>(w)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==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L: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   print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 smtClean="0">
                <a:latin typeface="Courier New"/>
                <a:ea typeface="Times New Roman"/>
              </a:rPr>
              <a:t>(w)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   </a:t>
            </a:r>
            <a:r>
              <a:rPr lang="ru-RU" sz="32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return</a:t>
            </a:r>
            <a:endParaRPr lang="ru-RU" sz="32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/>
                </a:solidFill>
                <a:latin typeface="Courier New"/>
                <a:ea typeface="Times New Roman"/>
              </a:rPr>
              <a:t>  </a:t>
            </a:r>
            <a:r>
              <a:rPr lang="ru-RU" sz="32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for</a:t>
            </a:r>
            <a:r>
              <a:rPr lang="ru-RU" sz="3200" b="1" dirty="0">
                <a:solidFill>
                  <a:schemeClr val="accent1"/>
                </a:solidFill>
                <a:latin typeface="Courier New"/>
                <a:ea typeface="Times New Roman"/>
              </a:rPr>
              <a:t> </a:t>
            </a:r>
            <a:r>
              <a:rPr lang="ru-RU" sz="3200" b="1" dirty="0" err="1">
                <a:latin typeface="Courier New"/>
                <a:ea typeface="Times New Roman"/>
              </a:rPr>
              <a:t>c</a:t>
            </a:r>
            <a:r>
              <a:rPr lang="ru-RU" sz="3200" b="1" dirty="0">
                <a:latin typeface="Courier New"/>
                <a:ea typeface="Times New Roman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in</a:t>
            </a:r>
            <a:r>
              <a:rPr lang="ru-RU" sz="3200" b="1" dirty="0">
                <a:latin typeface="Courier New"/>
                <a:ea typeface="Times New Roman"/>
              </a:rPr>
              <a:t> A:</a:t>
            </a: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   </a:t>
            </a:r>
            <a:r>
              <a:rPr lang="en-US" sz="3200" b="1" dirty="0" err="1">
                <a:latin typeface="Courier New"/>
                <a:ea typeface="Times New Roman"/>
              </a:rPr>
              <a:t>TumbaWords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 smtClean="0">
                <a:latin typeface="Courier New"/>
                <a:ea typeface="Times New Roman"/>
              </a:rPr>
              <a:t>(A</a:t>
            </a:r>
            <a:r>
              <a:rPr lang="en-US" sz="3200" b="1" dirty="0">
                <a:latin typeface="Courier New"/>
                <a:ea typeface="Times New Roman"/>
              </a:rPr>
              <a:t>, w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+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c, </a:t>
            </a:r>
            <a:r>
              <a:rPr lang="en-US" sz="3200" b="1" dirty="0" smtClean="0">
                <a:latin typeface="Courier New"/>
                <a:ea typeface="Times New Roman"/>
              </a:rPr>
              <a:t>L)</a:t>
            </a:r>
            <a:endParaRPr lang="ru-RU" sz="3200" b="1" dirty="0">
              <a:latin typeface="Courier New"/>
              <a:ea typeface="Times New Roman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429124" y="3595693"/>
            <a:ext cx="2689225" cy="619125"/>
          </a:xfrm>
          <a:prstGeom prst="wedgeRoundRectCallout">
            <a:avLst>
              <a:gd name="adj1" fmla="val -69699"/>
              <a:gd name="adj2" fmla="val 3635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по всем символам алфавита</a:t>
            </a:r>
            <a:endParaRPr lang="ru-RU" sz="2200" b="1" dirty="0">
              <a:latin typeface="Courier New" pitchFamily="49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6018236" y="915979"/>
            <a:ext cx="1911350" cy="658812"/>
          </a:xfrm>
          <a:prstGeom prst="wedgeRoundRectCallout">
            <a:avLst>
              <a:gd name="adj1" fmla="val -51721"/>
              <a:gd name="adj2" fmla="val 85502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нужная длина слова</a:t>
            </a:r>
            <a:endParaRPr lang="ru-RU" sz="2200" b="1" dirty="0">
              <a:latin typeface="Courier New" pitchFamily="49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4970478" y="2500306"/>
            <a:ext cx="2938462" cy="515938"/>
          </a:xfrm>
          <a:prstGeom prst="wedgeRoundRectCallout">
            <a:avLst>
              <a:gd name="adj1" fmla="val -66007"/>
              <a:gd name="adj2" fmla="val -2672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слово полной длины</a:t>
            </a:r>
            <a:endParaRPr lang="ru-RU" sz="2200" b="1" dirty="0">
              <a:latin typeface="Courier New" pitchFamily="49" charset="0"/>
            </a:endParaRP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170261" y="1101716"/>
            <a:ext cx="1498600" cy="473075"/>
          </a:xfrm>
          <a:prstGeom prst="wedgeRoundRectCallout">
            <a:avLst>
              <a:gd name="adj1" fmla="val 42925"/>
              <a:gd name="adj2" fmla="val 10489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200" dirty="0">
                <a:latin typeface="+mn-lt"/>
              </a:rPr>
              <a:t>алфавит</a:t>
            </a:r>
            <a:endParaRPr lang="ru-RU" sz="2200" b="1" dirty="0">
              <a:latin typeface="Courier New" pitchFamily="49" charset="0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4857752" y="1071546"/>
            <a:ext cx="1052513" cy="473075"/>
          </a:xfrm>
          <a:prstGeom prst="wedgeRoundRectCallout">
            <a:avLst>
              <a:gd name="adj1" fmla="val -14007"/>
              <a:gd name="adj2" fmla="val 10166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200" dirty="0">
                <a:latin typeface="+mn-lt"/>
              </a:rPr>
              <a:t>слово</a:t>
            </a:r>
            <a:endParaRPr lang="ru-RU" sz="22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  <p:bldP spid="8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1414"/>
            <a:ext cx="9144000" cy="928694"/>
          </a:xfrm>
        </p:spPr>
        <p:txBody>
          <a:bodyPr>
            <a:noAutofit/>
          </a:bodyPr>
          <a:lstStyle/>
          <a:p>
            <a:pPr algn="ctr"/>
            <a:r>
              <a:rPr lang="ru-RU" alt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Рекурсивный перебор</a:t>
            </a:r>
            <a:r>
              <a:rPr lang="en-US" alt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 </a:t>
            </a:r>
            <a:r>
              <a:rPr lang="ru-RU" alt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счётчик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4348" y="5500702"/>
            <a:ext cx="6423013" cy="83099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TumbaWords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ЫШЧО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(count)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5925" y="1763713"/>
            <a:ext cx="8208963" cy="3493264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tIns="0" bIns="0">
            <a:spAutoFit/>
          </a:bodyPr>
          <a:lstStyle/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/>
                <a:ea typeface="Times New Roman"/>
              </a:rPr>
              <a:t>def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TumbaWords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smtClean="0">
                <a:latin typeface="Courier New"/>
                <a:ea typeface="Times New Roman"/>
              </a:rPr>
              <a:t>(A</a:t>
            </a:r>
            <a:r>
              <a:rPr lang="en-US" sz="2400" b="1" dirty="0">
                <a:latin typeface="Courier New"/>
                <a:ea typeface="Times New Roman"/>
              </a:rPr>
              <a:t>, w, </a:t>
            </a:r>
            <a:r>
              <a:rPr lang="en-US" sz="2400" b="1" dirty="0" smtClean="0">
                <a:latin typeface="Courier New"/>
                <a:ea typeface="Times New Roman"/>
              </a:rPr>
              <a:t>L):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Courier New"/>
                <a:ea typeface="Times New Roman"/>
              </a:rPr>
              <a:t> if </a:t>
            </a:r>
            <a:r>
              <a:rPr lang="en-US" sz="2400" b="1" dirty="0" err="1">
                <a:latin typeface="Courier New"/>
                <a:ea typeface="Times New Roman"/>
              </a:rPr>
              <a:t>len</a:t>
            </a:r>
            <a:r>
              <a:rPr lang="en-US" sz="2400" b="1" dirty="0">
                <a:latin typeface="Courier New"/>
                <a:ea typeface="Times New Roman"/>
              </a:rPr>
              <a:t>(w)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L: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print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smtClean="0">
                <a:latin typeface="Courier New"/>
                <a:ea typeface="Times New Roman"/>
              </a:rPr>
              <a:t>(w)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ru-RU" sz="24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return</a:t>
            </a:r>
            <a:endParaRPr lang="ru-RU" sz="24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c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latin typeface="Courier New"/>
                <a:ea typeface="Times New Roman"/>
              </a:rPr>
              <a:t> A:</a:t>
            </a: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 err="1">
                <a:latin typeface="Courier New"/>
                <a:ea typeface="Times New Roman"/>
              </a:rPr>
              <a:t>TumbaWords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smtClean="0">
                <a:latin typeface="Courier New"/>
                <a:ea typeface="Times New Roman"/>
              </a:rPr>
              <a:t>(A</a:t>
            </a:r>
            <a:r>
              <a:rPr lang="en-US" sz="2400" b="1" dirty="0">
                <a:latin typeface="Courier New"/>
                <a:ea typeface="Times New Roman"/>
              </a:rPr>
              <a:t>, w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c, </a:t>
            </a:r>
            <a:r>
              <a:rPr lang="en-US" sz="2400" b="1" dirty="0" smtClean="0">
                <a:latin typeface="Courier New"/>
                <a:ea typeface="Times New Roman"/>
              </a:rPr>
              <a:t>L)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4214810" y="2285992"/>
            <a:ext cx="3919538" cy="666750"/>
          </a:xfrm>
          <a:prstGeom prst="wedgeRoundRectCallout">
            <a:avLst>
              <a:gd name="adj1" fmla="val -66007"/>
              <a:gd name="adj2" fmla="val -2672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+mn-lt"/>
              </a:rPr>
              <a:t>будем менять глобальную переменную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3929058" y="3571876"/>
            <a:ext cx="2016125" cy="619125"/>
          </a:xfrm>
          <a:prstGeom prst="wedgeRoundRectCallout">
            <a:avLst>
              <a:gd name="adj1" fmla="val -76884"/>
              <a:gd name="adj2" fmla="val 272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+mn-lt"/>
              </a:rPr>
              <a:t>увеличение счётчика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15925" y="1217613"/>
            <a:ext cx="1941497" cy="46166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count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 </a:t>
            </a:r>
            <a:r>
              <a:rPr lang="ru-RU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0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099997" y="3538839"/>
            <a:ext cx="2114681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388" indent="-93663" algn="just"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count 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+=</a:t>
            </a:r>
            <a:r>
              <a:rPr lang="ru-RU" altLang="ru-RU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 1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802744" y="2143116"/>
            <a:ext cx="248337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388" indent="-93663" algn="just"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global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count</a:t>
            </a:r>
            <a:endParaRPr lang="ru-RU" altLang="ru-RU" sz="2400" b="1" dirty="0">
              <a:solidFill>
                <a:srgbClr val="00B0F0"/>
              </a:solidFill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85793"/>
          </a:xfrm>
        </p:spPr>
        <p:txBody>
          <a:bodyPr>
            <a:noAutofit/>
          </a:bodyPr>
          <a:lstStyle/>
          <a:p>
            <a:pPr algn="ctr"/>
            <a:r>
              <a:rPr lang="ru-RU" alt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Рекурсивный перебор</a:t>
            </a:r>
            <a:r>
              <a:rPr lang="en-US" alt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</a:t>
            </a:r>
            <a:r>
              <a:rPr lang="ru-RU" alt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условие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15925" y="5526961"/>
            <a:ext cx="6370653" cy="83099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TumbaWords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ЫШЧО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(count)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5925" y="1462088"/>
            <a:ext cx="8208963" cy="393954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tIns="0" bIns="0">
            <a:spAutoFit/>
          </a:bodyPr>
          <a:lstStyle/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TumbaWords</a:t>
            </a:r>
            <a:r>
              <a:rPr lang="en-US" sz="2400" b="1" dirty="0">
                <a:solidFill>
                  <a:schemeClr val="accent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(A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w,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L):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global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count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(w)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L:</a:t>
            </a: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    if not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ОО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w: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(w)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count += 1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endParaRPr lang="ru-RU" sz="2400" b="1" dirty="0">
              <a:solidFill>
                <a:schemeClr val="accent1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c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TumbaWords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(A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w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c,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L)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5000628" y="2643182"/>
            <a:ext cx="1574800" cy="692150"/>
          </a:xfrm>
          <a:prstGeom prst="wedgeRoundRectCallout">
            <a:avLst>
              <a:gd name="adj1" fmla="val -76884"/>
              <a:gd name="adj2" fmla="val 272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+mn-lt"/>
              </a:rPr>
              <a:t>условие отбора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15925" y="915988"/>
            <a:ext cx="2941629" cy="46166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count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 </a:t>
            </a:r>
            <a:r>
              <a:rPr lang="ru-RU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142976" y="2714620"/>
            <a:ext cx="3536950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ru-RU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 not </a:t>
            </a:r>
            <a:r>
              <a:rPr lang="en-US" alt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alt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ОО</a:t>
            </a:r>
            <a:r>
              <a:rPr lang="en-US" alt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altLang="ru-RU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 in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w:</a:t>
            </a:r>
            <a:endParaRPr lang="ru-RU" alt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11150" y="0"/>
            <a:ext cx="8832850" cy="714356"/>
          </a:xfrm>
        </p:spPr>
        <p:txBody>
          <a:bodyPr>
            <a:noAutofit/>
          </a:bodyPr>
          <a:lstStyle/>
          <a:p>
            <a:pPr algn="ctr"/>
            <a:r>
              <a:rPr lang="ru-RU" alt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Рекурсивный перебор</a:t>
            </a:r>
            <a:r>
              <a:rPr lang="en-US" alt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</a:t>
            </a:r>
            <a:r>
              <a:rPr lang="ru-RU" alt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условие (функция)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5925" y="2990850"/>
            <a:ext cx="8208963" cy="33845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tIns="0" bIns="0">
            <a:spAutoFit/>
          </a:bodyPr>
          <a:lstStyle/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1"/>
                </a:solidFill>
                <a:latin typeface="Courier New"/>
                <a:ea typeface="Times New Roman"/>
              </a:rPr>
              <a:t>def</a:t>
            </a:r>
            <a:r>
              <a:rPr lang="en-US" sz="2000" b="1" dirty="0">
                <a:latin typeface="Courier New"/>
                <a:ea typeface="Times New Roman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TumbaWords</a:t>
            </a:r>
            <a:r>
              <a:rPr lang="en-US" sz="20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000" b="1" dirty="0" smtClean="0">
                <a:latin typeface="Courier New"/>
                <a:ea typeface="Times New Roman"/>
              </a:rPr>
              <a:t>(A</a:t>
            </a:r>
            <a:r>
              <a:rPr lang="en-US" sz="2000" b="1" dirty="0">
                <a:latin typeface="Courier New"/>
                <a:ea typeface="Times New Roman"/>
              </a:rPr>
              <a:t>, w, </a:t>
            </a:r>
            <a:r>
              <a:rPr lang="en-US" sz="2000" b="1" dirty="0" smtClean="0">
                <a:latin typeface="Courier New"/>
                <a:ea typeface="Times New Roman"/>
              </a:rPr>
              <a:t>L):</a:t>
            </a:r>
            <a:endParaRPr lang="ru-RU" sz="20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000" b="1" dirty="0">
                <a:latin typeface="Courier New"/>
                <a:ea typeface="Times New Roman"/>
              </a:rPr>
              <a:t>  </a:t>
            </a:r>
            <a:r>
              <a:rPr lang="en-US" sz="2000" b="1" dirty="0">
                <a:solidFill>
                  <a:schemeClr val="accent1"/>
                </a:solidFill>
                <a:latin typeface="Courier New"/>
                <a:ea typeface="Times New Roman"/>
              </a:rPr>
              <a:t>global </a:t>
            </a:r>
            <a:r>
              <a:rPr lang="en-US" sz="2000" b="1" dirty="0">
                <a:latin typeface="Courier New"/>
                <a:ea typeface="Times New Roman"/>
              </a:rPr>
              <a:t>count</a:t>
            </a:r>
            <a:endParaRPr lang="ru-RU" sz="20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urier New"/>
                <a:ea typeface="Times New Roman"/>
              </a:rPr>
              <a:t>  </a:t>
            </a:r>
            <a:r>
              <a:rPr lang="en-US" sz="2000" b="1" dirty="0">
                <a:solidFill>
                  <a:schemeClr val="accent1"/>
                </a:solidFill>
                <a:latin typeface="Courier New"/>
                <a:ea typeface="Times New Roman"/>
              </a:rPr>
              <a:t>if</a:t>
            </a:r>
            <a:r>
              <a:rPr lang="en-US" sz="2000" b="1" dirty="0">
                <a:latin typeface="Courier New"/>
                <a:ea typeface="Times New Roman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len</a:t>
            </a:r>
            <a:r>
              <a:rPr lang="en-US" sz="2000" b="1" dirty="0">
                <a:latin typeface="Courier New"/>
                <a:ea typeface="Times New Roman"/>
              </a:rPr>
              <a:t>(w)</a:t>
            </a:r>
            <a:r>
              <a:rPr lang="en-US" sz="20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000" b="1" dirty="0">
                <a:latin typeface="Courier New"/>
                <a:ea typeface="Times New Roman"/>
              </a:rPr>
              <a:t>==</a:t>
            </a:r>
            <a:r>
              <a:rPr lang="en-US" sz="20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000" b="1" dirty="0">
                <a:latin typeface="Courier New"/>
                <a:ea typeface="Times New Roman"/>
              </a:rPr>
              <a:t>L:</a:t>
            </a: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urier New"/>
                <a:ea typeface="Times New Roman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ea typeface="Times New Roman"/>
              </a:rPr>
              <a:t>if</a:t>
            </a:r>
            <a:r>
              <a:rPr lang="en-US" sz="2000" b="1" dirty="0">
                <a:latin typeface="Courier New"/>
                <a:ea typeface="Times New Roman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/>
                <a:ea typeface="Times New Roman"/>
              </a:rPr>
              <a:t>valid</a:t>
            </a:r>
            <a:r>
              <a:rPr lang="en-US" sz="2000" b="1" dirty="0">
                <a:latin typeface="Courier New"/>
                <a:ea typeface="Times New Roman"/>
              </a:rPr>
              <a:t>(w):</a:t>
            </a:r>
            <a:endParaRPr lang="ru-RU" sz="20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urier New"/>
                <a:ea typeface="Times New Roman"/>
              </a:rPr>
              <a:t>      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ea typeface="Times New Roman"/>
              </a:rPr>
              <a:t>print</a:t>
            </a:r>
            <a:r>
              <a:rPr lang="en-US" sz="2000" b="1" dirty="0">
                <a:solidFill>
                  <a:schemeClr val="accent2"/>
                </a:solidFill>
                <a:latin typeface="Calibri"/>
                <a:ea typeface="Times New Roman"/>
                <a:cs typeface="Calibri"/>
              </a:rPr>
              <a:t> </a:t>
            </a:r>
            <a:r>
              <a:rPr lang="en-US" sz="2000" b="1" dirty="0" smtClean="0">
                <a:latin typeface="Courier New"/>
                <a:ea typeface="Times New Roman"/>
              </a:rPr>
              <a:t>(w)</a:t>
            </a:r>
            <a:endParaRPr lang="ru-RU" sz="20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urier New"/>
                <a:ea typeface="Times New Roman"/>
              </a:rPr>
              <a:t>      count += 1</a:t>
            </a:r>
            <a:endParaRPr lang="ru-RU" sz="20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urier New"/>
                <a:ea typeface="Times New Roman"/>
              </a:rPr>
              <a:t>    </a:t>
            </a:r>
            <a:r>
              <a:rPr lang="ru-RU" sz="20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return</a:t>
            </a:r>
            <a:endParaRPr lang="ru-RU" sz="20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000" b="1" dirty="0">
                <a:latin typeface="Courier New"/>
                <a:ea typeface="Times New Roman"/>
              </a:rPr>
              <a:t>  </a:t>
            </a:r>
            <a:r>
              <a:rPr lang="ru-RU" sz="20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for</a:t>
            </a:r>
            <a:r>
              <a:rPr lang="ru-RU" sz="2000" b="1" dirty="0">
                <a:latin typeface="Courier New"/>
                <a:ea typeface="Times New Roman"/>
              </a:rPr>
              <a:t> </a:t>
            </a:r>
            <a:r>
              <a:rPr lang="ru-RU" sz="2000" b="1" dirty="0" err="1">
                <a:latin typeface="Courier New"/>
                <a:ea typeface="Times New Roman"/>
              </a:rPr>
              <a:t>c</a:t>
            </a:r>
            <a:r>
              <a:rPr lang="ru-RU" sz="2000" b="1" dirty="0">
                <a:latin typeface="Courier New"/>
                <a:ea typeface="Times New Roman"/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in</a:t>
            </a:r>
            <a:r>
              <a:rPr lang="ru-RU" sz="2000" b="1" dirty="0">
                <a:latin typeface="Courier New"/>
                <a:ea typeface="Times New Roman"/>
              </a:rPr>
              <a:t> A:</a:t>
            </a: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urier New"/>
                <a:ea typeface="Times New Roman"/>
              </a:rPr>
              <a:t>    </a:t>
            </a:r>
            <a:r>
              <a:rPr lang="en-US" sz="20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TumbaWords</a:t>
            </a:r>
            <a:r>
              <a:rPr lang="en-US" sz="20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000" b="1" dirty="0" smtClean="0">
                <a:latin typeface="Courier New"/>
                <a:ea typeface="Times New Roman"/>
              </a:rPr>
              <a:t>(A</a:t>
            </a:r>
            <a:r>
              <a:rPr lang="en-US" sz="2000" b="1" dirty="0">
                <a:latin typeface="Courier New"/>
                <a:ea typeface="Times New Roman"/>
              </a:rPr>
              <a:t>, w</a:t>
            </a:r>
            <a:r>
              <a:rPr lang="en-US" sz="20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000" b="1" dirty="0">
                <a:latin typeface="Courier New"/>
                <a:ea typeface="Times New Roman"/>
              </a:rPr>
              <a:t>+</a:t>
            </a:r>
            <a:r>
              <a:rPr lang="en-US" sz="20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000" b="1" dirty="0">
                <a:latin typeface="Courier New"/>
                <a:ea typeface="Times New Roman"/>
              </a:rPr>
              <a:t>c, </a:t>
            </a:r>
            <a:r>
              <a:rPr lang="en-US" sz="2000" b="1" dirty="0" smtClean="0">
                <a:latin typeface="Courier New"/>
                <a:ea typeface="Times New Roman"/>
              </a:rPr>
              <a:t>L)</a:t>
            </a:r>
            <a:endParaRPr lang="ru-RU" sz="2000" b="1" dirty="0">
              <a:latin typeface="Courier New"/>
              <a:ea typeface="Times New Roman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341813" y="3840163"/>
            <a:ext cx="1574800" cy="692150"/>
          </a:xfrm>
          <a:prstGeom prst="wedgeRoundRectCallout">
            <a:avLst>
              <a:gd name="adj1" fmla="val -129481"/>
              <a:gd name="adj2" fmla="val 1360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условие отбора</a:t>
            </a:r>
            <a:endParaRPr lang="ru-RU" sz="2200" b="1" dirty="0">
              <a:latin typeface="Courier New" pitchFamily="49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106488" y="4089400"/>
            <a:ext cx="2098675" cy="4000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20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altLang="ru-RU" sz="20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ru-RU" sz="20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valid</a:t>
            </a:r>
            <a:r>
              <a:rPr lang="en-US" altLang="ru-RU" sz="20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altLang="ru-RU" sz="20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w):</a:t>
            </a:r>
            <a:endParaRPr lang="ru-RU" altLang="ru-RU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15925" y="946150"/>
            <a:ext cx="8208963" cy="18462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tIns="0" bIns="0">
            <a:spAutoFit/>
          </a:bodyPr>
          <a:lstStyle/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valid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Times New Roman" pitchFamily="18" charset="0"/>
              </a:rPr>
              <a:t>(w):</a:t>
            </a:r>
            <a:endParaRPr lang="ru-RU" sz="20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  if not 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000" b="1" dirty="0">
                <a:latin typeface="Courier New" pitchFamily="49" charset="0"/>
                <a:cs typeface="Times New Roman" pitchFamily="18" charset="0"/>
              </a:rPr>
              <a:t>ОО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" 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in 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w:</a:t>
            </a:r>
            <a:endParaRPr lang="ru-RU" sz="20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return 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True</a:t>
            </a: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3663" algn="just" eaLnBrk="1" hangingPunct="1">
              <a:spcBef>
                <a:spcPts val="600"/>
              </a:spcBef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ru-RU" sz="20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False</a:t>
            </a:r>
            <a:endParaRPr lang="ru-RU" sz="20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0" name="Умножение 9"/>
          <p:cNvSpPr/>
          <p:nvPr/>
        </p:nvSpPr>
        <p:spPr bwMode="auto">
          <a:xfrm>
            <a:off x="903288" y="1011238"/>
            <a:ext cx="1797050" cy="1797050"/>
          </a:xfrm>
          <a:prstGeom prst="mathMultiply">
            <a:avLst>
              <a:gd name="adj1" fmla="val 8841"/>
            </a:avLst>
          </a:prstGeom>
          <a:solidFill>
            <a:srgbClr val="FF0000">
              <a:alpha val="46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914775" y="1658938"/>
            <a:ext cx="3454400" cy="4000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20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return not </a:t>
            </a:r>
            <a:r>
              <a:rPr lang="en-US" altLang="ru-RU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altLang="ru-RU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ОО</a:t>
            </a:r>
            <a:r>
              <a:rPr lang="en-US" altLang="ru-RU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altLang="ru-RU" sz="20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 in </a:t>
            </a:r>
            <a:r>
              <a:rPr lang="en-US" altLang="ru-RU" sz="2000" b="1" dirty="0">
                <a:latin typeface="Courier New" pitchFamily="49" charset="0"/>
                <a:cs typeface="Times New Roman" pitchFamily="18" charset="0"/>
              </a:rPr>
              <a:t>w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9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8316" y="155557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</a:t>
            </a:r>
          </a:p>
        </p:txBody>
      </p:sp>
      <p:sp>
        <p:nvSpPr>
          <p:cNvPr id="125956" name="Rectangle 1"/>
          <p:cNvSpPr>
            <a:spLocks noChangeArrowheads="1"/>
          </p:cNvSpPr>
          <p:nvPr/>
        </p:nvSpPr>
        <p:spPr bwMode="auto">
          <a:xfrm>
            <a:off x="379413" y="1071547"/>
            <a:ext cx="8450262" cy="4585871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indent="358775"/>
            <a:r>
              <a:rPr lang="ru-RU" altLang="ru-RU" sz="28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altLang="ru-RU" sz="2800" b="1" dirty="0" smtClean="0">
                <a:solidFill>
                  <a:schemeClr val="accent1"/>
                </a:solidFill>
                <a:cs typeface="Times New Roman" pitchFamily="18" charset="0"/>
              </a:rPr>
              <a:t>: </a:t>
            </a:r>
          </a:p>
          <a:p>
            <a:pPr indent="358775"/>
            <a:r>
              <a:rPr lang="ru-RU" sz="2400" dirty="0" smtClean="0"/>
              <a:t>Игорь составляет таблицу кодовых слов для передачи сообщений, каждому сообщению соответствует своё кодовое слово. </a:t>
            </a:r>
          </a:p>
          <a:p>
            <a:pPr indent="358775"/>
            <a:r>
              <a:rPr lang="ru-RU" sz="2400" dirty="0" smtClean="0"/>
              <a:t>В качестве кодовых слов Игорь использует </a:t>
            </a:r>
            <a:r>
              <a:rPr lang="ru-RU" sz="2400" dirty="0" smtClean="0">
                <a:solidFill>
                  <a:schemeClr val="accent1"/>
                </a:solidFill>
              </a:rPr>
              <a:t>трёхбуквенные слова</a:t>
            </a:r>
            <a:r>
              <a:rPr lang="ru-RU" sz="2400" dirty="0" smtClean="0"/>
              <a:t>, в которых могут быть только буквы </a:t>
            </a:r>
            <a:r>
              <a:rPr lang="ru-RU" sz="2400" dirty="0" smtClean="0">
                <a:solidFill>
                  <a:schemeClr val="accent1"/>
                </a:solidFill>
              </a:rPr>
              <a:t>Ш, К, О, Л, А, </a:t>
            </a:r>
            <a:r>
              <a:rPr lang="ru-RU" sz="2400" dirty="0" smtClean="0"/>
              <a:t>причём буква </a:t>
            </a:r>
            <a:r>
              <a:rPr lang="ru-RU" sz="2400" dirty="0" smtClean="0">
                <a:solidFill>
                  <a:schemeClr val="accent1"/>
                </a:solidFill>
              </a:rPr>
              <a:t>К</a:t>
            </a:r>
            <a:r>
              <a:rPr lang="ru-RU" sz="2400" dirty="0" smtClean="0"/>
              <a:t> появляется ровно 1 раз. </a:t>
            </a:r>
          </a:p>
          <a:p>
            <a:pPr indent="358775"/>
            <a:r>
              <a:rPr lang="ru-RU" sz="2400" dirty="0" smtClean="0"/>
              <a:t> Каждая из других допустимых букв может встречаться в кодовом слове любое количество раз или не встречаться совсем.</a:t>
            </a:r>
          </a:p>
          <a:p>
            <a:pPr indent="358775"/>
            <a:r>
              <a:rPr lang="ru-RU" sz="2400" dirty="0" smtClean="0"/>
              <a:t> Сколько различных кодовых слов может использовать Игорь?</a:t>
            </a:r>
            <a:endParaRPr lang="ru-RU" altLang="ru-RU" sz="2400" dirty="0"/>
          </a:p>
        </p:txBody>
      </p:sp>
      <p:sp>
        <p:nvSpPr>
          <p:cNvPr id="1259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8316" y="155557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</a:t>
            </a:r>
          </a:p>
        </p:txBody>
      </p:sp>
      <p:sp>
        <p:nvSpPr>
          <p:cNvPr id="125956" name="Rectangle 1"/>
          <p:cNvSpPr>
            <a:spLocks noChangeArrowheads="1"/>
          </p:cNvSpPr>
          <p:nvPr/>
        </p:nvSpPr>
        <p:spPr bwMode="auto">
          <a:xfrm>
            <a:off x="379412" y="803275"/>
            <a:ext cx="8764587" cy="215443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indent="358775"/>
            <a:r>
              <a:rPr lang="ru-RU" altLang="ru-RU" sz="24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alt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:  </a:t>
            </a:r>
            <a:r>
              <a:rPr lang="ru-RU" sz="2200" b="1" dirty="0" smtClean="0"/>
              <a:t>В качестве кодовых слов Игорь использует </a:t>
            </a:r>
            <a:r>
              <a:rPr lang="ru-RU" sz="2200" b="1" dirty="0" smtClean="0">
                <a:solidFill>
                  <a:schemeClr val="accent1"/>
                </a:solidFill>
              </a:rPr>
              <a:t>трёхбуквенные слова</a:t>
            </a:r>
            <a:r>
              <a:rPr lang="ru-RU" sz="2200" b="1" dirty="0" smtClean="0"/>
              <a:t>, в которых могут быть только буквы </a:t>
            </a:r>
            <a:r>
              <a:rPr lang="ru-RU" sz="2200" b="1" dirty="0" smtClean="0">
                <a:solidFill>
                  <a:schemeClr val="accent1"/>
                </a:solidFill>
              </a:rPr>
              <a:t>Ш, К, О, Л, А, </a:t>
            </a:r>
            <a:r>
              <a:rPr lang="ru-RU" sz="2200" b="1" dirty="0" smtClean="0"/>
              <a:t>причём буква </a:t>
            </a:r>
            <a:r>
              <a:rPr lang="ru-RU" sz="2200" b="1" dirty="0" smtClean="0">
                <a:solidFill>
                  <a:schemeClr val="accent1"/>
                </a:solidFill>
              </a:rPr>
              <a:t>К</a:t>
            </a:r>
            <a:r>
              <a:rPr lang="ru-RU" sz="2200" b="1" dirty="0" smtClean="0"/>
              <a:t> появляется ровно 1 раз.  Каждая из других допустимых букв может встречаться в кодовом слове любое количество раз или не встречаться совсем. Сколько различных кодовых слов может использовать Игорь?</a:t>
            </a:r>
            <a:endParaRPr lang="ru-RU" altLang="ru-RU" sz="2200" b="1" dirty="0"/>
          </a:p>
        </p:txBody>
      </p:sp>
      <p:sp>
        <p:nvSpPr>
          <p:cNvPr id="1259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00034" y="3143248"/>
            <a:ext cx="4572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Решение 1 (теоретическое):</a:t>
            </a:r>
            <a:endParaRPr kumimoji="0" lang="ru-RU" sz="24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14282" y="3608864"/>
            <a:ext cx="892971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587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уква К может стоять на одном из трёх мест, остальные две буквы выбираются из оставшихся четырёх: Ш, О, Л или 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indent="3587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усть К – первая буква, тогда оставшиеся две буквы можно выбрать 4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= 16 способами.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indent="3587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Так как К может стоять на одной из трёх позиций, общее количество подходящих слов –  3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sym typeface="Symbol" pitchFamily="18" charset="2"/>
              </a:rPr>
              <a:t>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16 = 48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  <a:sym typeface="Symbol" pitchFamily="18" charset="2"/>
            </a:endParaRPr>
          </a:p>
          <a:p>
            <a:pPr marR="0" lvl="0" indent="3587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  <a:sym typeface="Symbol" pitchFamily="18" charset="2"/>
              </a:rPr>
              <a:t>Ответ: 48.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 build="p"/>
      <p:bldP spid="4096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</TotalTime>
  <Words>1053</Words>
  <Application>Microsoft Office PowerPoint</Application>
  <PresentationFormat>Экран (4:3)</PresentationFormat>
  <Paragraphs>164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Cambria</vt:lpstr>
      <vt:lpstr>Courier New</vt:lpstr>
      <vt:lpstr>Franklin Gothic Book</vt:lpstr>
      <vt:lpstr>Perpetua</vt:lpstr>
      <vt:lpstr>Symbol</vt:lpstr>
      <vt:lpstr>Times New Roman</vt:lpstr>
      <vt:lpstr>Wingdings 2</vt:lpstr>
      <vt:lpstr>Справедливость</vt:lpstr>
      <vt:lpstr>Рекурсивный перебор</vt:lpstr>
      <vt:lpstr>Рекурсивный перебор</vt:lpstr>
      <vt:lpstr>Рекурсивный перебор</vt:lpstr>
      <vt:lpstr>Рекурсивный перебор</vt:lpstr>
      <vt:lpstr>Рекурсивный перебор + счётчик</vt:lpstr>
      <vt:lpstr>Рекурсивный перебор + условие</vt:lpstr>
      <vt:lpstr>Рекурсивный перебор + условие (функция)</vt:lpstr>
      <vt:lpstr>Пример задачи</vt:lpstr>
      <vt:lpstr>Пример задачи</vt:lpstr>
      <vt:lpstr>Пример задачи</vt:lpstr>
      <vt:lpstr>Пример задачи</vt:lpstr>
      <vt:lpstr>Пример задачи</vt:lpstr>
      <vt:lpstr>Пример задачи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Рекурсивный перебор</dc:title>
  <dc:creator>. я</dc:creator>
  <cp:lastModifiedBy>user</cp:lastModifiedBy>
  <cp:revision>37</cp:revision>
  <dcterms:created xsi:type="dcterms:W3CDTF">2022-04-05T13:29:27Z</dcterms:created>
  <dcterms:modified xsi:type="dcterms:W3CDTF">2022-04-18T06:22:49Z</dcterms:modified>
</cp:coreProperties>
</file>