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1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alphaModFix amt="56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68AA6-4ACC-443B-A994-91E5F381D7B4}" type="datetimeFigureOut">
              <a:rPr lang="ru-RU" smtClean="0"/>
              <a:pPr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3C0D1-874E-4B8E-B1E4-01E6616144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1071546"/>
            <a:ext cx="8653462" cy="1487487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Строки в процедурах и функциях</a:t>
            </a:r>
          </a:p>
        </p:txBody>
      </p:sp>
      <p:pic>
        <p:nvPicPr>
          <p:cNvPr id="91142" name="Picture 6" descr="https://images.eurogamer.net/2019/articles/2019-09-22-16-17/-1569165466158.jpg/EG11/resize/1200x-1/-15691654661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4102" y="3240094"/>
            <a:ext cx="5125673" cy="287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задачи: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8001056" cy="857256"/>
          </a:xfrm>
        </p:spPr>
        <p:txBody>
          <a:bodyPr>
            <a:normAutofit fontScale="85000" lnSpcReduction="20000"/>
          </a:bodyPr>
          <a:lstStyle/>
          <a:p>
            <a:pPr marL="0" indent="27146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 smtClean="0"/>
              <a:t>Определите наибольшую длину цепочки символов, среди которых нет символов K и L, стоящих рядом.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928802"/>
            <a:ext cx="8258204" cy="44291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Решение 2:</a:t>
            </a:r>
          </a:p>
          <a:p>
            <a:pPr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 = input('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Vvedite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stroku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 ')</a:t>
            </a:r>
            <a:endParaRPr lang="ru-RU" sz="33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('KL', 'K L')</a:t>
            </a:r>
            <a:endParaRPr lang="ru-RU" sz="33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replace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LK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', '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L K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‘)</a:t>
            </a:r>
            <a:endParaRPr lang="ru-RU" sz="3300" b="1" dirty="0" smtClean="0">
              <a:solidFill>
                <a:schemeClr val="accent2">
                  <a:lumMod val="75000"/>
                </a:schemeClr>
              </a:solidFill>
              <a:cs typeface="Courier New" pitchFamily="49" charset="0"/>
            </a:endParaRPr>
          </a:p>
          <a:p>
            <a:pPr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w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map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split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())) </a:t>
            </a:r>
          </a:p>
          <a:p>
            <a:pPr marL="0" indent="0">
              <a:buNone/>
            </a:pP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cs typeface="Courier New" pitchFamily="49" charset="0"/>
              </a:rPr>
              <a:t># делим строку по пробелам, считаем длины строк, записываем в массив</a:t>
            </a:r>
          </a:p>
          <a:p>
            <a:pPr>
              <a:buNone/>
            </a:pP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300" b="1" dirty="0" smtClean="0">
                <a:latin typeface="Courier New" pitchFamily="49" charset="0"/>
                <a:cs typeface="Courier New" pitchFamily="49" charset="0"/>
              </a:rPr>
              <a:t>w</a:t>
            </a:r>
            <a:r>
              <a:rPr lang="ru-RU" sz="3300" b="1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ru-RU" sz="3300" dirty="0" smtClean="0">
                <a:solidFill>
                  <a:schemeClr val="accent2">
                    <a:lumMod val="75000"/>
                  </a:schemeClr>
                </a:solidFill>
                <a:cs typeface="Courier New" pitchFamily="49" charset="0"/>
              </a:rPr>
              <a:t># находим максимум в массиве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000240"/>
            <a:ext cx="8375650" cy="233045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2876" y="301625"/>
            <a:ext cx="8858280" cy="471488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Строки в процедурах и функциях</a:t>
            </a:r>
          </a:p>
        </p:txBody>
      </p:sp>
      <p:sp>
        <p:nvSpPr>
          <p:cNvPr id="116740" name="Прямоугольник 3"/>
          <p:cNvSpPr>
            <a:spLocks noChangeArrowheads="1"/>
          </p:cNvSpPr>
          <p:nvPr/>
        </p:nvSpPr>
        <p:spPr bwMode="auto">
          <a:xfrm>
            <a:off x="382588" y="809625"/>
            <a:ext cx="8421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400" b="1" i="1" dirty="0">
                <a:solidFill>
                  <a:schemeClr val="accent2">
                    <a:lumMod val="75000"/>
                  </a:schemeClr>
                </a:solidFill>
              </a:rPr>
              <a:t>Задача</a:t>
            </a:r>
            <a:r>
              <a:rPr lang="ru-RU" altLang="ru-RU" sz="2400" b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altLang="ru-RU" sz="2400" dirty="0"/>
              <a:t>построить функцию, которая возвращает первое слово в предложении.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27088" y="1684338"/>
            <a:ext cx="4387850" cy="30686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firstWord</a:t>
            </a:r>
            <a:r>
              <a:rPr lang="en-US" sz="2400" b="1" dirty="0" smtClean="0">
                <a:latin typeface="Courier New" pitchFamily="49" charset="0"/>
              </a:rPr>
              <a:t>(s):</a:t>
            </a:r>
            <a:endParaRPr lang="en-US" sz="2400" b="1" dirty="0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s = </a:t>
            </a:r>
            <a:r>
              <a:rPr lang="en-US" sz="2400" b="1" dirty="0" err="1">
                <a:latin typeface="Courier New" pitchFamily="49" charset="0"/>
              </a:rPr>
              <a:t>s.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</a:rPr>
              <a:t>strip</a:t>
            </a:r>
            <a:r>
              <a:rPr lang="en-US" sz="2400" b="1" dirty="0">
                <a:latin typeface="Courier New" pitchFamily="49" charset="0"/>
              </a:rPr>
              <a:t>()	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n-US" sz="2400" b="1" dirty="0">
                <a:latin typeface="Courier New" pitchFamily="49" charset="0"/>
              </a:rPr>
              <a:t>  </a:t>
            </a:r>
          </a:p>
          <a:p>
            <a:pPr eaLnBrk="1" hangingPunct="1">
              <a:spcBef>
                <a:spcPct val="15000"/>
              </a:spcBef>
              <a:defRPr/>
            </a:pPr>
            <a:endParaRPr lang="ru-RU" sz="2400" b="1" dirty="0">
              <a:latin typeface="Courier New" pitchFamily="49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5778500" y="1781175"/>
            <a:ext cx="2903538" cy="663575"/>
            <a:chOff x="2325" y="3072"/>
            <a:chExt cx="1829" cy="418"/>
          </a:xfrm>
        </p:grpSpPr>
        <p:sp>
          <p:nvSpPr>
            <p:cNvPr id="12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1521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Что плохо?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6752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017588" y="2055813"/>
            <a:ext cx="4079875" cy="21907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 eaLnBrk="1" hangingPunct="1">
              <a:spcBef>
                <a:spcPct val="15000"/>
              </a:spcBef>
            </a:pPr>
            <a:r>
              <a:rPr lang="ru-RU" altLang="ru-RU" sz="2400" b="1" dirty="0">
                <a:latin typeface="Courier New" pitchFamily="49" charset="0"/>
              </a:rPr>
              <a:t> </a:t>
            </a:r>
            <a:r>
              <a:rPr lang="en-US" altLang="ru-RU" sz="2400" b="1" dirty="0">
                <a:latin typeface="Courier New" pitchFamily="49" charset="0"/>
              </a:rPr>
              <a:t>p = </a:t>
            </a:r>
            <a:r>
              <a:rPr lang="en-US" altLang="ru-RU" sz="2400" b="1" dirty="0" err="1">
                <a:latin typeface="Courier New" pitchFamily="49" charset="0"/>
              </a:rPr>
              <a:t>s.</a:t>
            </a:r>
            <a:r>
              <a:rPr lang="en-US" altLang="ru-RU" sz="2400" b="1" dirty="0" err="1">
                <a:solidFill>
                  <a:srgbClr val="0070C0"/>
                </a:solidFill>
                <a:latin typeface="Courier New" pitchFamily="49" charset="0"/>
              </a:rPr>
              <a:t>find</a:t>
            </a:r>
            <a:r>
              <a:rPr lang="en-US" altLang="ru-RU" sz="2400" b="1" dirty="0">
                <a:latin typeface="Courier New" pitchFamily="49" charset="0"/>
              </a:rPr>
              <a:t>( </a:t>
            </a:r>
            <a:r>
              <a:rPr lang="en-US" altLang="ru-RU" sz="2400" b="1" dirty="0">
                <a:solidFill>
                  <a:srgbClr val="00B0F0"/>
                </a:solidFill>
                <a:latin typeface="Courier New" pitchFamily="49" charset="0"/>
              </a:rPr>
              <a:t>' '</a:t>
            </a:r>
            <a:r>
              <a:rPr lang="en-US" altLang="ru-RU" sz="2400" b="1" dirty="0">
                <a:latin typeface="Courier New" pitchFamily="49" charset="0"/>
              </a:rPr>
              <a:t> )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</a:rPr>
              <a:t> </a:t>
            </a:r>
            <a:r>
              <a:rPr lang="en-US" altLang="ru-RU" sz="2400" b="1" dirty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altLang="ru-RU" sz="2400" b="1" dirty="0">
                <a:latin typeface="Courier New" pitchFamily="49" charset="0"/>
              </a:rPr>
              <a:t> p &lt; </a:t>
            </a:r>
            <a:r>
              <a:rPr lang="en-US" altLang="ru-RU" sz="2400" b="1" dirty="0">
                <a:solidFill>
                  <a:srgbClr val="00B0F0"/>
                </a:solidFill>
                <a:latin typeface="Courier New" pitchFamily="49" charset="0"/>
              </a:rPr>
              <a:t>0</a:t>
            </a:r>
            <a:r>
              <a:rPr lang="en-US" altLang="ru-RU" sz="2400" b="1" dirty="0">
                <a:latin typeface="Courier New" pitchFamily="49" charset="0"/>
              </a:rPr>
              <a:t>: 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</a:rPr>
              <a:t>   </a:t>
            </a:r>
            <a:r>
              <a:rPr lang="en-US" alt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return</a:t>
            </a:r>
            <a:r>
              <a:rPr lang="en-US" altLang="ru-RU" sz="2400" b="1" dirty="0">
                <a:latin typeface="Courier New" pitchFamily="49" charset="0"/>
              </a:rPr>
              <a:t> s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</a:rPr>
              <a:t> </a:t>
            </a:r>
            <a:r>
              <a:rPr lang="en-US" alt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else</a:t>
            </a:r>
            <a:r>
              <a:rPr lang="en-US" altLang="ru-RU" sz="2400" b="1" dirty="0">
                <a:latin typeface="Courier New" pitchFamily="49" charset="0"/>
              </a:rPr>
              <a:t>: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</a:rPr>
              <a:t>  </a:t>
            </a:r>
            <a:r>
              <a:rPr lang="en-US" alt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return </a:t>
            </a:r>
            <a:r>
              <a:rPr lang="en-US" altLang="ru-RU" sz="2400" b="1" dirty="0">
                <a:latin typeface="Courier New" pitchFamily="49" charset="0"/>
              </a:rPr>
              <a:t>s[:p]</a:t>
            </a:r>
          </a:p>
          <a:p>
            <a:pPr eaLnBrk="1" hangingPunct="1">
              <a:spcBef>
                <a:spcPct val="15000"/>
              </a:spcBef>
            </a:pPr>
            <a:endParaRPr lang="en-US" altLang="ru-RU" sz="2400" b="1" dirty="0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endParaRPr lang="ru-RU" altLang="ru-RU" sz="2400" b="1" dirty="0">
              <a:latin typeface="Courier New" pitchFamily="49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195388" y="2076450"/>
            <a:ext cx="3549650" cy="88741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/>
          <a:lstStyle/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latin typeface="Courier New" pitchFamily="49" charset="0"/>
              </a:rPr>
              <a:t>p = </a:t>
            </a:r>
            <a:r>
              <a:rPr lang="en-US" altLang="ru-RU" sz="2400" b="1" dirty="0" err="1">
                <a:latin typeface="Courier New" pitchFamily="49" charset="0"/>
              </a:rPr>
              <a:t>s.</a:t>
            </a:r>
            <a:r>
              <a:rPr lang="en-US" altLang="ru-RU" sz="2400" b="1" dirty="0" err="1">
                <a:solidFill>
                  <a:srgbClr val="0070C0"/>
                </a:solidFill>
                <a:latin typeface="Courier New" pitchFamily="49" charset="0"/>
              </a:rPr>
              <a:t>find</a:t>
            </a:r>
            <a:r>
              <a:rPr lang="en-US" altLang="ru-RU" sz="2400" b="1" dirty="0" smtClean="0">
                <a:latin typeface="Courier New" pitchFamily="49" charset="0"/>
              </a:rPr>
              <a:t>(</a:t>
            </a:r>
            <a:r>
              <a:rPr lang="en-US" altLang="ru-RU" sz="2400" b="1" dirty="0" smtClean="0">
                <a:solidFill>
                  <a:srgbClr val="00B0F0"/>
                </a:solidFill>
                <a:latin typeface="Courier New" pitchFamily="49" charset="0"/>
              </a:rPr>
              <a:t>' ‘</a:t>
            </a:r>
            <a:r>
              <a:rPr lang="en-US" altLang="ru-RU" sz="2400" b="1" dirty="0" smtClean="0">
                <a:latin typeface="Courier New" pitchFamily="49" charset="0"/>
              </a:rPr>
              <a:t>) </a:t>
            </a:r>
            <a:endParaRPr lang="en-US" altLang="ru-RU" sz="2400" b="1" dirty="0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return</a:t>
            </a:r>
            <a:r>
              <a:rPr lang="en-US" altLang="ru-RU" sz="2400" b="1" dirty="0">
                <a:latin typeface="Courier New" pitchFamily="49" charset="0"/>
              </a:rPr>
              <a:t> s[:p]</a:t>
            </a:r>
            <a:endParaRPr lang="ru-RU" altLang="ru-RU" sz="2400" b="1" dirty="0">
              <a:latin typeface="Courier New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14282" y="5286388"/>
            <a:ext cx="5214974" cy="9588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word = </a:t>
            </a:r>
            <a:r>
              <a:rPr lang="en-US" sz="3200" b="1" dirty="0" err="1" smtClean="0">
                <a:solidFill>
                  <a:srgbClr val="0070C0"/>
                </a:solidFill>
                <a:latin typeface="Courier New" pitchFamily="49" charset="0"/>
              </a:rPr>
              <a:t>firstWord</a:t>
            </a:r>
            <a:r>
              <a:rPr lang="en-US" sz="3200" b="1" dirty="0" smtClean="0">
                <a:latin typeface="Courier New" pitchFamily="49" charset="0"/>
              </a:rPr>
              <a:t>(s)</a:t>
            </a:r>
            <a:endParaRPr lang="en-US" sz="3200" b="1" dirty="0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</a:rPr>
              <a:t>print</a:t>
            </a:r>
            <a:r>
              <a:rPr lang="en-US" sz="3200" b="1" dirty="0" smtClean="0">
                <a:latin typeface="Courier New" pitchFamily="49" charset="0"/>
              </a:rPr>
              <a:t>(word)</a:t>
            </a:r>
            <a:endParaRPr lang="en-US" sz="3200" b="1" dirty="0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en-US" sz="3200" b="1" dirty="0">
                <a:latin typeface="Courier New" pitchFamily="49" charset="0"/>
              </a:rPr>
              <a:t>  </a:t>
            </a:r>
          </a:p>
          <a:p>
            <a:pPr eaLnBrk="1" hangingPunct="1">
              <a:spcBef>
                <a:spcPct val="15000"/>
              </a:spcBef>
              <a:defRPr/>
            </a:pPr>
            <a:endParaRPr lang="ru-RU" sz="3200" b="1" dirty="0">
              <a:latin typeface="Courier New" pitchFamily="49" charset="0"/>
            </a:endParaRPr>
          </a:p>
        </p:txBody>
      </p:sp>
      <p:sp>
        <p:nvSpPr>
          <p:cNvPr id="116746" name="Прямоугольник 16"/>
          <p:cNvSpPr>
            <a:spLocks noChangeArrowheads="1"/>
          </p:cNvSpPr>
          <p:nvPr/>
        </p:nvSpPr>
        <p:spPr bwMode="auto">
          <a:xfrm>
            <a:off x="4421188" y="4135438"/>
            <a:ext cx="4067175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altLang="ru-RU" sz="2400" dirty="0"/>
              <a:t>Однажды весною, в час…</a:t>
            </a:r>
          </a:p>
        </p:txBody>
      </p:sp>
      <p:sp>
        <p:nvSpPr>
          <p:cNvPr id="20" name="Стрелка вниз 19"/>
          <p:cNvSpPr/>
          <p:nvPr/>
        </p:nvSpPr>
        <p:spPr bwMode="auto">
          <a:xfrm rot="1502062">
            <a:off x="4262779" y="4685328"/>
            <a:ext cx="318202" cy="635000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16748" name="Прямоугольник 20"/>
          <p:cNvSpPr>
            <a:spLocks noChangeArrowheads="1"/>
          </p:cNvSpPr>
          <p:nvPr/>
        </p:nvSpPr>
        <p:spPr bwMode="auto">
          <a:xfrm>
            <a:off x="5448300" y="5632450"/>
            <a:ext cx="1544638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altLang="ru-RU" sz="2400" dirty="0">
                <a:solidFill>
                  <a:srgbClr val="000000"/>
                </a:solidFill>
              </a:rPr>
              <a:t>Однажды</a:t>
            </a:r>
            <a:endParaRPr lang="ru-RU" altLang="ru-RU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4421188" y="3608388"/>
            <a:ext cx="4560887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altLang="ru-RU" sz="2400" dirty="0"/>
              <a:t>       Однажды весною, в час…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5378450" y="4705350"/>
            <a:ext cx="158115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altLang="ru-RU" sz="2400" dirty="0"/>
              <a:t>Однажды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7139E-6 L 5E-6 0.07125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5" grpId="0" animBg="1"/>
      <p:bldP spid="15" grpId="1" animBg="1"/>
      <p:bldP spid="14" grpId="0" animBg="1"/>
      <p:bldP spid="14" grpId="1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Замена подстроки</a:t>
            </a:r>
          </a:p>
        </p:txBody>
      </p:sp>
      <p:sp>
        <p:nvSpPr>
          <p:cNvPr id="117764" name="Прямоугольник 3"/>
          <p:cNvSpPr>
            <a:spLocks noChangeArrowheads="1"/>
          </p:cNvSpPr>
          <p:nvPr/>
        </p:nvSpPr>
        <p:spPr bwMode="auto">
          <a:xfrm>
            <a:off x="382588" y="809625"/>
            <a:ext cx="8421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1" hangingPunct="1"/>
            <a:r>
              <a:rPr lang="ru-RU" altLang="ru-RU" sz="2400" b="1" i="1" dirty="0">
                <a:solidFill>
                  <a:schemeClr val="accent2"/>
                </a:solidFill>
              </a:rPr>
              <a:t>Задача</a:t>
            </a:r>
            <a:r>
              <a:rPr lang="ru-RU" altLang="ru-RU" sz="2400" b="1" dirty="0">
                <a:solidFill>
                  <a:schemeClr val="accent2"/>
                </a:solidFill>
              </a:rPr>
              <a:t>: </a:t>
            </a:r>
            <a:r>
              <a:rPr lang="ru-RU" altLang="ru-RU" sz="2400" dirty="0"/>
              <a:t>построить функцию, которая заменяет в строке </a:t>
            </a:r>
            <a:r>
              <a:rPr lang="ru-RU" altLang="ru-RU" sz="2400" b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ru-RU" altLang="ru-RU" sz="2400" dirty="0"/>
              <a:t> все вхождения слова-образца </a:t>
            </a:r>
            <a:r>
              <a:rPr lang="ru-RU" altLang="ru-RU" sz="2400" b="1" dirty="0" err="1">
                <a:latin typeface="Courier New" pitchFamily="49" charset="0"/>
                <a:cs typeface="Courier New" pitchFamily="49" charset="0"/>
              </a:rPr>
              <a:t>wOld</a:t>
            </a:r>
            <a:r>
              <a:rPr lang="ru-RU" altLang="ru-RU" sz="2400" dirty="0"/>
              <a:t> на слово-замену </a:t>
            </a:r>
            <a:r>
              <a:rPr lang="ru-RU" altLang="ru-RU" sz="2400" b="1" dirty="0" err="1">
                <a:latin typeface="Courier New" pitchFamily="49" charset="0"/>
                <a:cs typeface="Courier New" pitchFamily="49" charset="0"/>
              </a:rPr>
              <a:t>wNew</a:t>
            </a:r>
            <a:r>
              <a:rPr lang="ru-RU" altLang="ru-RU" sz="2400" dirty="0"/>
              <a:t>.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85786" y="2071678"/>
            <a:ext cx="7761288" cy="14192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eaLnBrk="1" hangingPunct="1">
              <a:spcBef>
                <a:spcPct val="15000"/>
              </a:spcBef>
              <a:defRPr/>
            </a:pPr>
            <a:r>
              <a:rPr lang="ru-RU" sz="2400" b="1" dirty="0">
                <a:latin typeface="Courier New" pitchFamily="49" charset="0"/>
              </a:rPr>
              <a:t>пока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слово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wOld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есть в строке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s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 удалить слово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wOld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из строки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вставить на это место слово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</a:rPr>
              <a:t>wNew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636838" y="3609975"/>
            <a:ext cx="2903537" cy="663575"/>
            <a:chOff x="2325" y="3072"/>
            <a:chExt cx="1829" cy="418"/>
          </a:xfrm>
        </p:grpSpPr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1521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Что плохо?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7770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98513" y="4543425"/>
            <a:ext cx="2397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wOld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altLang="ru-RU" sz="2400" b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"12"</a:t>
            </a:r>
          </a:p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wNew: </a:t>
            </a:r>
            <a:r>
              <a:rPr lang="en-US" altLang="ru-RU" sz="2400" b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"A</a:t>
            </a:r>
            <a:r>
              <a:rPr lang="en-US" altLang="ru-RU" sz="24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altLang="ru-RU" sz="2400" b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B"</a:t>
            </a:r>
            <a:endParaRPr lang="ru-RU" altLang="ru-RU">
              <a:solidFill>
                <a:srgbClr val="00B0F0"/>
              </a:solidFill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3697288" y="4613275"/>
            <a:ext cx="2427287" cy="558800"/>
          </a:xfrm>
          <a:prstGeom prst="wedgeRoundRectCallout">
            <a:avLst>
              <a:gd name="adj1" fmla="val -75588"/>
              <a:gd name="adj2" fmla="val 16889"/>
              <a:gd name="adj3" fmla="val 16667"/>
            </a:avLst>
          </a:prstGeom>
          <a:solidFill>
            <a:srgbClr val="C00000"/>
          </a:solidFill>
          <a:ln>
            <a:headEnd/>
            <a:tailEnd type="non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altLang="ru-RU" sz="2400" b="1" dirty="0">
                <a:solidFill>
                  <a:schemeClr val="bg1"/>
                </a:solidFill>
                <a:latin typeface="Courier New" pitchFamily="49" charset="0"/>
              </a:rPr>
              <a:t>зацикливание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62479" name="Freeform 15"/>
          <p:cNvSpPr>
            <a:spLocks/>
          </p:cNvSpPr>
          <p:nvPr/>
        </p:nvSpPr>
        <p:spPr bwMode="auto">
          <a:xfrm>
            <a:off x="3275013" y="3806825"/>
            <a:ext cx="617537" cy="552450"/>
          </a:xfrm>
          <a:custGeom>
            <a:avLst/>
            <a:gdLst>
              <a:gd name="T0" fmla="*/ 2147483647 w 1625"/>
              <a:gd name="T1" fmla="*/ 2147483647 h 691"/>
              <a:gd name="T2" fmla="*/ 0 w 1625"/>
              <a:gd name="T3" fmla="*/ 2147483647 h 691"/>
              <a:gd name="T4" fmla="*/ 0 60000 65536"/>
              <a:gd name="T5" fmla="*/ 0 60000 65536"/>
              <a:gd name="T6" fmla="*/ 0 w 1625"/>
              <a:gd name="T7" fmla="*/ 0 h 691"/>
              <a:gd name="T8" fmla="*/ 1625 w 1625"/>
              <a:gd name="T9" fmla="*/ 691 h 6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25" h="691">
                <a:moveTo>
                  <a:pt x="1625" y="127"/>
                </a:moveTo>
                <a:cubicBezTo>
                  <a:pt x="665" y="0"/>
                  <a:pt x="93" y="127"/>
                  <a:pt x="0" y="691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  <a:round/>
            <a:headEnd type="oval" w="sm" len="sm"/>
            <a:tailEnd type="triangle" w="sm" len="lg"/>
          </a:ln>
        </p:spPr>
        <p:txBody>
          <a:bodyPr/>
          <a:lstStyle/>
          <a:p>
            <a:endParaRPr lang="ru-RU"/>
          </a:p>
        </p:txBody>
      </p:sp>
      <p:sp>
        <p:nvSpPr>
          <p:cNvPr id="62480" name="Freeform 16"/>
          <p:cNvSpPr>
            <a:spLocks/>
          </p:cNvSpPr>
          <p:nvPr/>
        </p:nvSpPr>
        <p:spPr bwMode="auto">
          <a:xfrm>
            <a:off x="2316163" y="2314575"/>
            <a:ext cx="2065337" cy="915988"/>
          </a:xfrm>
          <a:custGeom>
            <a:avLst/>
            <a:gdLst>
              <a:gd name="T0" fmla="*/ 2147483647 w 1575"/>
              <a:gd name="T1" fmla="*/ 2147483647 h 699"/>
              <a:gd name="T2" fmla="*/ 0 w 1575"/>
              <a:gd name="T3" fmla="*/ 2147483647 h 699"/>
              <a:gd name="T4" fmla="*/ 0 60000 65536"/>
              <a:gd name="T5" fmla="*/ 0 60000 65536"/>
              <a:gd name="T6" fmla="*/ 0 w 1575"/>
              <a:gd name="T7" fmla="*/ 0 h 699"/>
              <a:gd name="T8" fmla="*/ 1575 w 1575"/>
              <a:gd name="T9" fmla="*/ 699 h 6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75" h="699">
                <a:moveTo>
                  <a:pt x="1575" y="699"/>
                </a:moveTo>
                <a:cubicBezTo>
                  <a:pt x="531" y="0"/>
                  <a:pt x="93" y="0"/>
                  <a:pt x="0" y="564"/>
                </a:cubicBezTo>
              </a:path>
            </a:pathLst>
          </a:custGeom>
          <a:noFill/>
          <a:ln w="57150">
            <a:solidFill>
              <a:schemeClr val="accent1">
                <a:lumMod val="75000"/>
              </a:schemeClr>
            </a:solidFill>
            <a:round/>
            <a:headEnd type="oval" w="sm" len="sm"/>
            <a:tailEnd type="triangle" w="sm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Группа 53"/>
          <p:cNvGrpSpPr>
            <a:grpSpLocks/>
          </p:cNvGrpSpPr>
          <p:nvPr/>
        </p:nvGrpSpPr>
        <p:grpSpPr bwMode="auto">
          <a:xfrm>
            <a:off x="436563" y="2692400"/>
            <a:ext cx="8464550" cy="741363"/>
            <a:chOff x="435935" y="2692232"/>
            <a:chExt cx="8465834" cy="742087"/>
          </a:xfrm>
        </p:grpSpPr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889579" y="3060653"/>
              <a:ext cx="8012190" cy="373666"/>
              <a:chOff x="2954" y="8224"/>
              <a:chExt cx="6111" cy="285"/>
            </a:xfrm>
          </p:grpSpPr>
          <p:sp>
            <p:nvSpPr>
              <p:cNvPr id="62505" name="Rectangle 41"/>
              <p:cNvSpPr>
                <a:spLocks noChangeArrowheads="1"/>
              </p:cNvSpPr>
              <p:nvPr/>
            </p:nvSpPr>
            <p:spPr bwMode="auto">
              <a:xfrm>
                <a:off x="2954" y="8225"/>
                <a:ext cx="742" cy="2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504" name="Rectangle 40" descr="Темный диагональный 2"/>
              <p:cNvSpPr>
                <a:spLocks noChangeArrowheads="1"/>
              </p:cNvSpPr>
              <p:nvPr/>
            </p:nvSpPr>
            <p:spPr bwMode="auto">
              <a:xfrm>
                <a:off x="6237" y="8224"/>
                <a:ext cx="742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503" name="Rectangle 39" descr="10%"/>
              <p:cNvSpPr>
                <a:spLocks noChangeArrowheads="1"/>
              </p:cNvSpPr>
              <p:nvPr/>
            </p:nvSpPr>
            <p:spPr bwMode="auto">
              <a:xfrm>
                <a:off x="5505" y="8224"/>
                <a:ext cx="746" cy="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502" name="Rectangle 38"/>
              <p:cNvSpPr>
                <a:spLocks noChangeArrowheads="1"/>
              </p:cNvSpPr>
              <p:nvPr/>
            </p:nvSpPr>
            <p:spPr bwMode="auto">
              <a:xfrm>
                <a:off x="6980" y="8224"/>
                <a:ext cx="2085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501" name="Rectangle 37" descr="10%"/>
              <p:cNvSpPr>
                <a:spLocks noChangeArrowheads="1"/>
              </p:cNvSpPr>
              <p:nvPr/>
            </p:nvSpPr>
            <p:spPr bwMode="auto">
              <a:xfrm>
                <a:off x="3695" y="8224"/>
                <a:ext cx="744" cy="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8830" name="Text Box 11"/>
            <p:cNvSpPr txBox="1">
              <a:spLocks noChangeArrowheads="1"/>
            </p:cNvSpPr>
            <p:nvPr/>
          </p:nvSpPr>
          <p:spPr bwMode="auto">
            <a:xfrm>
              <a:off x="8571370" y="2692232"/>
              <a:ext cx="309422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31" name="Text Box 8"/>
            <p:cNvSpPr txBox="1">
              <a:spLocks noChangeArrowheads="1"/>
            </p:cNvSpPr>
            <p:nvPr/>
          </p:nvSpPr>
          <p:spPr bwMode="auto">
            <a:xfrm>
              <a:off x="875157" y="2745987"/>
              <a:ext cx="597866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res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32" name="Text Box 4"/>
            <p:cNvSpPr txBox="1">
              <a:spLocks noChangeArrowheads="1"/>
            </p:cNvSpPr>
            <p:nvPr/>
          </p:nvSpPr>
          <p:spPr bwMode="auto">
            <a:xfrm>
              <a:off x="435935" y="2790565"/>
              <a:ext cx="398577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б</a:t>
              </a:r>
              <a:r>
                <a:rPr lang="en-US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)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</p:grpSp>
      <p:grpSp>
        <p:nvGrpSpPr>
          <p:cNvPr id="4" name="Группа 56"/>
          <p:cNvGrpSpPr>
            <a:grpSpLocks/>
          </p:cNvGrpSpPr>
          <p:nvPr/>
        </p:nvGrpSpPr>
        <p:grpSpPr bwMode="auto">
          <a:xfrm>
            <a:off x="436563" y="3478213"/>
            <a:ext cx="8464550" cy="1273175"/>
            <a:chOff x="435935" y="3477586"/>
            <a:chExt cx="8465834" cy="1273087"/>
          </a:xfrm>
        </p:grpSpPr>
        <p:sp>
          <p:nvSpPr>
            <p:cNvPr id="62506" name="Rectangle 42" descr="Светлый вертикальный"/>
            <p:cNvSpPr>
              <a:spLocks noChangeArrowheads="1"/>
            </p:cNvSpPr>
            <p:nvPr/>
          </p:nvSpPr>
          <p:spPr bwMode="auto">
            <a:xfrm>
              <a:off x="3770191" y="3804588"/>
              <a:ext cx="973285" cy="3746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eaLnBrk="1" hangingPunct="1">
                <a:defRPr/>
              </a:pPr>
              <a:endParaRPr lang="ru-RU" sz="4000">
                <a:latin typeface="Arial" panose="020B0604020202020204" pitchFamily="34" charset="0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889579" y="4377007"/>
              <a:ext cx="8012190" cy="373666"/>
              <a:chOff x="2954" y="8948"/>
              <a:chExt cx="6111" cy="285"/>
            </a:xfrm>
          </p:grpSpPr>
          <p:sp>
            <p:nvSpPr>
              <p:cNvPr id="62494" name="Rectangle 30"/>
              <p:cNvSpPr>
                <a:spLocks noChangeArrowheads="1"/>
              </p:cNvSpPr>
              <p:nvPr/>
            </p:nvSpPr>
            <p:spPr bwMode="auto">
              <a:xfrm>
                <a:off x="2954" y="8951"/>
                <a:ext cx="742" cy="28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3" name="Rectangle 29" descr="Темный диагональный 2"/>
              <p:cNvSpPr>
                <a:spLocks noChangeArrowheads="1"/>
              </p:cNvSpPr>
              <p:nvPr/>
            </p:nvSpPr>
            <p:spPr bwMode="auto">
              <a:xfrm>
                <a:off x="6237" y="8948"/>
                <a:ext cx="742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2" name="Rectangle 28" descr="10%"/>
              <p:cNvSpPr>
                <a:spLocks noChangeArrowheads="1"/>
              </p:cNvSpPr>
              <p:nvPr/>
            </p:nvSpPr>
            <p:spPr bwMode="auto">
              <a:xfrm>
                <a:off x="5505" y="8948"/>
                <a:ext cx="746" cy="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1" name="Rectangle 27"/>
              <p:cNvSpPr>
                <a:spLocks noChangeArrowheads="1"/>
              </p:cNvSpPr>
              <p:nvPr/>
            </p:nvSpPr>
            <p:spPr bwMode="auto">
              <a:xfrm>
                <a:off x="6980" y="8948"/>
                <a:ext cx="2085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0" name="Rectangle 26" descr="10%"/>
              <p:cNvSpPr>
                <a:spLocks noChangeArrowheads="1"/>
              </p:cNvSpPr>
              <p:nvPr/>
            </p:nvSpPr>
            <p:spPr bwMode="auto">
              <a:xfrm>
                <a:off x="3695" y="8948"/>
                <a:ext cx="744" cy="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89" name="Rectangle 25" descr="Светлый вертикальный"/>
              <p:cNvSpPr>
                <a:spLocks noChangeArrowheads="1"/>
              </p:cNvSpPr>
              <p:nvPr/>
            </p:nvSpPr>
            <p:spPr bwMode="auto">
              <a:xfrm>
                <a:off x="4432" y="8948"/>
                <a:ext cx="742" cy="285"/>
              </a:xfrm>
              <a:prstGeom prst="rect">
                <a:avLst/>
              </a:prstGeom>
              <a:solidFill>
                <a:srgbClr val="00FFFE"/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8819" name="Text Box 18"/>
            <p:cNvSpPr txBox="1">
              <a:spLocks noChangeArrowheads="1"/>
            </p:cNvSpPr>
            <p:nvPr/>
          </p:nvSpPr>
          <p:spPr bwMode="auto">
            <a:xfrm>
              <a:off x="3766153" y="3477586"/>
              <a:ext cx="972843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wNew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20" name="Text Box 10"/>
            <p:cNvSpPr txBox="1">
              <a:spLocks noChangeArrowheads="1"/>
            </p:cNvSpPr>
            <p:nvPr/>
          </p:nvSpPr>
          <p:spPr bwMode="auto">
            <a:xfrm>
              <a:off x="8571370" y="4005963"/>
              <a:ext cx="309422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21" name="Text Box 7"/>
            <p:cNvSpPr txBox="1">
              <a:spLocks noChangeArrowheads="1"/>
            </p:cNvSpPr>
            <p:nvPr/>
          </p:nvSpPr>
          <p:spPr bwMode="auto">
            <a:xfrm>
              <a:off x="875157" y="4049230"/>
              <a:ext cx="597866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res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22" name="Text Box 3"/>
            <p:cNvSpPr txBox="1">
              <a:spLocks noChangeArrowheads="1"/>
            </p:cNvSpPr>
            <p:nvPr/>
          </p:nvSpPr>
          <p:spPr bwMode="auto">
            <a:xfrm>
              <a:off x="435935" y="4067585"/>
              <a:ext cx="398577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в</a:t>
              </a:r>
              <a:r>
                <a:rPr lang="en-US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)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</p:grpSp>
      <p:grpSp>
        <p:nvGrpSpPr>
          <p:cNvPr id="6" name="Группа 57"/>
          <p:cNvGrpSpPr>
            <a:grpSpLocks/>
          </p:cNvGrpSpPr>
          <p:nvPr/>
        </p:nvGrpSpPr>
        <p:grpSpPr bwMode="auto">
          <a:xfrm>
            <a:off x="436563" y="5251450"/>
            <a:ext cx="8464550" cy="733425"/>
            <a:chOff x="435935" y="4911940"/>
            <a:chExt cx="8465834" cy="732910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889579" y="5271184"/>
              <a:ext cx="8012190" cy="373666"/>
              <a:chOff x="2954" y="9697"/>
              <a:chExt cx="6111" cy="285"/>
            </a:xfrm>
          </p:grpSpPr>
          <p:sp>
            <p:nvSpPr>
              <p:cNvPr id="62487" name="Rectangle 23"/>
              <p:cNvSpPr>
                <a:spLocks noChangeArrowheads="1"/>
              </p:cNvSpPr>
              <p:nvPr/>
            </p:nvSpPr>
            <p:spPr bwMode="auto">
              <a:xfrm>
                <a:off x="2954" y="9698"/>
                <a:ext cx="742" cy="28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86" name="Rectangle 22"/>
              <p:cNvSpPr>
                <a:spLocks noChangeArrowheads="1"/>
              </p:cNvSpPr>
              <p:nvPr/>
            </p:nvSpPr>
            <p:spPr bwMode="auto">
              <a:xfrm>
                <a:off x="6980" y="9694"/>
                <a:ext cx="2085" cy="28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85" name="Rectangle 21" descr="10%"/>
              <p:cNvSpPr>
                <a:spLocks noChangeArrowheads="1"/>
              </p:cNvSpPr>
              <p:nvPr/>
            </p:nvSpPr>
            <p:spPr bwMode="auto">
              <a:xfrm>
                <a:off x="3695" y="9694"/>
                <a:ext cx="744" cy="2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84" name="Rectangle 20" descr="Светлый вертикальный"/>
              <p:cNvSpPr>
                <a:spLocks noChangeArrowheads="1"/>
              </p:cNvSpPr>
              <p:nvPr/>
            </p:nvSpPr>
            <p:spPr bwMode="auto">
              <a:xfrm>
                <a:off x="4432" y="9694"/>
                <a:ext cx="742" cy="28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8810" name="Text Box 9"/>
            <p:cNvSpPr txBox="1">
              <a:spLocks noChangeArrowheads="1"/>
            </p:cNvSpPr>
            <p:nvPr/>
          </p:nvSpPr>
          <p:spPr bwMode="auto">
            <a:xfrm>
              <a:off x="8571370" y="4911940"/>
              <a:ext cx="309422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11" name="Text Box 6"/>
            <p:cNvSpPr txBox="1">
              <a:spLocks noChangeArrowheads="1"/>
            </p:cNvSpPr>
            <p:nvPr/>
          </p:nvSpPr>
          <p:spPr bwMode="auto">
            <a:xfrm>
              <a:off x="875157" y="4932918"/>
              <a:ext cx="597866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res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12" name="Text Box 2"/>
            <p:cNvSpPr txBox="1">
              <a:spLocks noChangeArrowheads="1"/>
            </p:cNvSpPr>
            <p:nvPr/>
          </p:nvSpPr>
          <p:spPr bwMode="auto">
            <a:xfrm>
              <a:off x="435935" y="5011584"/>
              <a:ext cx="398577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г</a:t>
              </a:r>
              <a:r>
                <a:rPr lang="en-US" altLang="ru-RU" sz="240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)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</p:grpSp>
      <p:grpSp>
        <p:nvGrpSpPr>
          <p:cNvPr id="8" name="Группа 51"/>
          <p:cNvGrpSpPr>
            <a:grpSpLocks/>
          </p:cNvGrpSpPr>
          <p:nvPr/>
        </p:nvGrpSpPr>
        <p:grpSpPr bwMode="auto">
          <a:xfrm>
            <a:off x="436563" y="876300"/>
            <a:ext cx="8464550" cy="1641475"/>
            <a:chOff x="435935" y="876154"/>
            <a:chExt cx="8465834" cy="1641700"/>
          </a:xfrm>
        </p:grpSpPr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889579" y="2144188"/>
              <a:ext cx="8012190" cy="373666"/>
              <a:chOff x="2954" y="7525"/>
              <a:chExt cx="6111" cy="285"/>
            </a:xfrm>
          </p:grpSpPr>
          <p:sp>
            <p:nvSpPr>
              <p:cNvPr id="62499" name="Rectangle 35"/>
              <p:cNvSpPr>
                <a:spLocks noChangeArrowheads="1"/>
              </p:cNvSpPr>
              <p:nvPr/>
            </p:nvSpPr>
            <p:spPr bwMode="auto">
              <a:xfrm>
                <a:off x="2954" y="7528"/>
                <a:ext cx="742" cy="28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8" name="Rectangle 34" descr="Темный диагональный 2"/>
              <p:cNvSpPr>
                <a:spLocks noChangeArrowheads="1"/>
              </p:cNvSpPr>
              <p:nvPr/>
            </p:nvSpPr>
            <p:spPr bwMode="auto">
              <a:xfrm>
                <a:off x="6237" y="7525"/>
                <a:ext cx="742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7" name="Rectangle 33" descr="10%"/>
              <p:cNvSpPr>
                <a:spLocks noChangeArrowheads="1"/>
              </p:cNvSpPr>
              <p:nvPr/>
            </p:nvSpPr>
            <p:spPr bwMode="auto">
              <a:xfrm>
                <a:off x="5505" y="7525"/>
                <a:ext cx="746" cy="28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  <p:sp>
            <p:nvSpPr>
              <p:cNvPr id="62496" name="Rectangle 32"/>
              <p:cNvSpPr>
                <a:spLocks noChangeArrowheads="1"/>
              </p:cNvSpPr>
              <p:nvPr/>
            </p:nvSpPr>
            <p:spPr bwMode="auto">
              <a:xfrm>
                <a:off x="6980" y="7525"/>
                <a:ext cx="2085" cy="2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/>
              <a:lstStyle/>
              <a:p>
                <a:pPr eaLnBrk="1" hangingPunct="1">
                  <a:defRPr/>
                </a:pPr>
                <a:endParaRPr lang="ru-RU" sz="40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8798" name="Text Box 17"/>
            <p:cNvSpPr txBox="1">
              <a:spLocks noChangeArrowheads="1"/>
            </p:cNvSpPr>
            <p:nvPr/>
          </p:nvSpPr>
          <p:spPr bwMode="auto">
            <a:xfrm>
              <a:off x="5201818" y="1774455"/>
              <a:ext cx="972843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wOld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799" name="Text Box 14"/>
            <p:cNvSpPr txBox="1">
              <a:spLocks noChangeArrowheads="1"/>
            </p:cNvSpPr>
            <p:nvPr/>
          </p:nvSpPr>
          <p:spPr bwMode="auto">
            <a:xfrm>
              <a:off x="875157" y="1807233"/>
              <a:ext cx="597866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res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00" name="Text Box 12"/>
            <p:cNvSpPr txBox="1">
              <a:spLocks noChangeArrowheads="1"/>
            </p:cNvSpPr>
            <p:nvPr/>
          </p:nvSpPr>
          <p:spPr bwMode="auto">
            <a:xfrm>
              <a:off x="8571370" y="1786255"/>
              <a:ext cx="309422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s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01" name="Text Box 5"/>
            <p:cNvSpPr txBox="1">
              <a:spLocks noChangeArrowheads="1"/>
            </p:cNvSpPr>
            <p:nvPr/>
          </p:nvSpPr>
          <p:spPr bwMode="auto">
            <a:xfrm>
              <a:off x="435935" y="1807233"/>
              <a:ext cx="398577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ru-RU" altLang="ru-RU" sz="2400" dirty="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а</a:t>
              </a:r>
              <a:r>
                <a:rPr lang="en-US" altLang="ru-RU" sz="2400" dirty="0">
                  <a:latin typeface="Calibri" pitchFamily="34" charset="0"/>
                  <a:ea typeface="Times New Roman" pitchFamily="18" charset="0"/>
                  <a:cs typeface="Courier New" pitchFamily="49" charset="0"/>
                </a:rPr>
                <a:t>)</a:t>
              </a:r>
              <a:endParaRPr lang="en-US" altLang="ru-RU" sz="4000" dirty="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48" name="Rectangle 42" descr="Светлый вертикальный"/>
            <p:cNvSpPr>
              <a:spLocks noChangeArrowheads="1"/>
            </p:cNvSpPr>
            <p:nvPr/>
          </p:nvSpPr>
          <p:spPr bwMode="auto">
            <a:xfrm>
              <a:off x="5527819" y="1001584"/>
              <a:ext cx="973286" cy="37470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eaLnBrk="1" hangingPunct="1">
                <a:defRPr/>
              </a:pPr>
              <a:endParaRPr lang="ru-RU" sz="4000">
                <a:latin typeface="Arial" panose="020B0604020202020204" pitchFamily="34" charset="0"/>
              </a:endParaRPr>
            </a:p>
          </p:txBody>
        </p:sp>
        <p:sp>
          <p:nvSpPr>
            <p:cNvPr id="118803" name="Text Box 18"/>
            <p:cNvSpPr txBox="1">
              <a:spLocks noChangeArrowheads="1"/>
            </p:cNvSpPr>
            <p:nvPr/>
          </p:nvSpPr>
          <p:spPr bwMode="auto">
            <a:xfrm>
              <a:off x="4577772" y="876154"/>
              <a:ext cx="972843" cy="344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ru-RU" sz="2400" b="1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wNew</a:t>
              </a:r>
              <a:endParaRPr lang="en-US" altLang="ru-RU" sz="4000">
                <a:ea typeface="Times New Roman" pitchFamily="18" charset="0"/>
                <a:cs typeface="Courier New" pitchFamily="49" charset="0"/>
              </a:endParaRPr>
            </a:p>
          </p:txBody>
        </p:sp>
        <p:sp>
          <p:nvSpPr>
            <p:cNvPr id="118804" name="Полилиния 50"/>
            <p:cNvSpPr>
              <a:spLocks noChangeArrowheads="1"/>
            </p:cNvSpPr>
            <p:nvPr/>
          </p:nvSpPr>
          <p:spPr bwMode="auto">
            <a:xfrm flipH="1">
              <a:off x="5805422" y="1221544"/>
              <a:ext cx="885846" cy="1052642"/>
            </a:xfrm>
            <a:custGeom>
              <a:avLst/>
              <a:gdLst>
                <a:gd name="T0" fmla="*/ 0 w 1961070"/>
                <a:gd name="T1" fmla="*/ 0 h 1052642"/>
                <a:gd name="T2" fmla="*/ 0 w 1961070"/>
                <a:gd name="T3" fmla="*/ 1052642 h 1052642"/>
                <a:gd name="T4" fmla="*/ 0 60000 65536"/>
                <a:gd name="T5" fmla="*/ 0 60000 65536"/>
                <a:gd name="T6" fmla="*/ 0 w 1961070"/>
                <a:gd name="T7" fmla="*/ 0 h 1052642"/>
                <a:gd name="T8" fmla="*/ 1961070 w 1961070"/>
                <a:gd name="T9" fmla="*/ 1052642 h 10526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61070" h="1052642">
                  <a:moveTo>
                    <a:pt x="1539546" y="0"/>
                  </a:moveTo>
                  <a:cubicBezTo>
                    <a:pt x="393106" y="28316"/>
                    <a:pt x="0" y="556430"/>
                    <a:pt x="1961070" y="1052642"/>
                  </a:cubicBezTo>
                </a:path>
              </a:pathLst>
            </a:custGeom>
            <a:noFill/>
            <a:ln w="57150">
              <a:solidFill>
                <a:schemeClr val="accent1">
                  <a:lumMod val="75000"/>
                </a:schemeClr>
              </a:solidFill>
              <a:round/>
              <a:headEnd type="oval" w="sm" len="sm"/>
              <a:tailEnd type="triangle" w="sm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5" name="Блок-схема: процесс 54"/>
          <p:cNvSpPr>
            <a:spLocks noChangeArrowheads="1"/>
          </p:cNvSpPr>
          <p:nvPr/>
        </p:nvSpPr>
        <p:spPr bwMode="auto">
          <a:xfrm>
            <a:off x="1860550" y="3043238"/>
            <a:ext cx="1041400" cy="444500"/>
          </a:xfrm>
          <a:prstGeom prst="flowChartProcess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6" name="Блок-схема: процесс 55"/>
          <p:cNvSpPr>
            <a:spLocks noChangeArrowheads="1"/>
          </p:cNvSpPr>
          <p:nvPr/>
        </p:nvSpPr>
        <p:spPr bwMode="auto">
          <a:xfrm>
            <a:off x="2819400" y="4362450"/>
            <a:ext cx="1041400" cy="444500"/>
          </a:xfrm>
          <a:prstGeom prst="flowChartProcess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142876" y="214290"/>
            <a:ext cx="8929718" cy="5588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Замена всех экземпляров подстроки</a:t>
            </a:r>
            <a:endParaRPr kumimoji="0" lang="ru-RU" altLang="ru-RU" sz="3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9" grpId="0" animBg="1"/>
      <p:bldP spid="62480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786058"/>
          <a:ext cx="8215370" cy="271464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64397">
                  <a:extLst>
                    <a:ext uri="{9D8B030D-6E8A-4147-A177-3AD203B41FA5}"/>
                  </a:extLst>
                </a:gridCol>
                <a:gridCol w="4350973">
                  <a:extLst>
                    <a:ext uri="{9D8B030D-6E8A-4147-A177-3AD203B41FA5}"/>
                  </a:extLst>
                </a:gridCol>
              </a:tblGrid>
              <a:tr h="542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рабочая строка </a:t>
                      </a:r>
                      <a:r>
                        <a:rPr lang="ru-RU" sz="32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</a:t>
                      </a:r>
                      <a:endParaRPr lang="ru-RU" sz="3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результат </a:t>
                      </a:r>
                      <a:r>
                        <a:rPr lang="ru-RU" sz="32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res</a:t>
                      </a:r>
                      <a:endParaRPr lang="ru-RU" sz="3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extLst>
                  <a:ext uri="{0D108BD9-81ED-4DB2-BD59-A6C34878D82A}"/>
                </a:extLst>
              </a:tr>
              <a:tr h="542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</a:t>
                      </a:r>
                      <a:r>
                        <a:rPr lang="ru-RU" sz="3200" dirty="0" smtClean="0"/>
                        <a:t>12.12.12</a:t>
                      </a:r>
                      <a:r>
                        <a:rPr lang="en-US" sz="3200" dirty="0" smtClean="0"/>
                        <a:t>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extLst>
                  <a:ext uri="{0D108BD9-81ED-4DB2-BD59-A6C34878D82A}"/>
                </a:extLst>
              </a:tr>
              <a:tr h="542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</a:t>
                      </a:r>
                      <a:r>
                        <a:rPr lang="ru-RU" sz="3200" dirty="0" smtClean="0"/>
                        <a:t>.12.12</a:t>
                      </a:r>
                      <a:r>
                        <a:rPr lang="en-US" sz="3200" dirty="0" smtClean="0"/>
                        <a:t>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"A</a:t>
                      </a:r>
                      <a:r>
                        <a:rPr lang="ru-RU" sz="3200" dirty="0"/>
                        <a:t>12</a:t>
                      </a:r>
                      <a:r>
                        <a:rPr lang="en-US" sz="3200" dirty="0" smtClean="0"/>
                        <a:t>B"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extLst>
                  <a:ext uri="{0D108BD9-81ED-4DB2-BD59-A6C34878D82A}"/>
                </a:extLst>
              </a:tr>
              <a:tr h="542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".12"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"A12B.A12B"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extLst>
                  <a:ext uri="{0D108BD9-81ED-4DB2-BD59-A6C34878D82A}"/>
                </a:extLst>
              </a:tr>
              <a:tr h="542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"A12B.A12B.A12B"</a:t>
                      </a:r>
                      <a:endParaRPr lang="ru-RU" sz="32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56787" marR="156787" marT="0" marB="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28596" y="1071546"/>
            <a:ext cx="8355012" cy="14716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s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Courier New"/>
                <a:ea typeface="Times New Roman"/>
              </a:rPr>
              <a:t>"12.12.12"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s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Courier New"/>
                <a:ea typeface="Times New Roman"/>
              </a:rPr>
              <a:t>replaceAll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 smtClean="0">
                <a:latin typeface="Courier New"/>
                <a:ea typeface="Times New Roman"/>
              </a:rPr>
              <a:t>(s</a:t>
            </a:r>
            <a:r>
              <a:rPr lang="en-US" sz="3200" b="1" dirty="0">
                <a:latin typeface="Courier New"/>
                <a:ea typeface="Times New Roman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/>
                <a:ea typeface="Times New Roman"/>
              </a:rPr>
              <a:t>"12"</a:t>
            </a:r>
            <a:r>
              <a:rPr lang="en-US" sz="3200" b="1" dirty="0">
                <a:latin typeface="Courier New"/>
                <a:ea typeface="Times New Roman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32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A12B”</a:t>
            </a:r>
            <a:r>
              <a:rPr lang="en-US" sz="3200" b="1" dirty="0" smtClean="0">
                <a:latin typeface="Courier New"/>
                <a:ea typeface="Times New Roman"/>
              </a:rPr>
              <a:t>)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3200" b="1" dirty="0" smtClean="0">
                <a:latin typeface="Courier New"/>
                <a:ea typeface="Times New Roman"/>
              </a:rPr>
              <a:t>(</a:t>
            </a:r>
            <a:r>
              <a:rPr lang="ru-RU" sz="3200" b="1" dirty="0" err="1" smtClean="0">
                <a:latin typeface="Courier New"/>
                <a:ea typeface="Times New Roman"/>
              </a:rPr>
              <a:t>s</a:t>
            </a:r>
            <a:r>
              <a:rPr lang="ru-RU" sz="3200" b="1" dirty="0" smtClean="0">
                <a:latin typeface="Courier New"/>
                <a:ea typeface="Times New Roman"/>
              </a:rPr>
              <a:t>)    </a:t>
            </a:r>
            <a:endParaRPr lang="ru-RU" sz="3200" b="1" dirty="0">
              <a:latin typeface="Courier New"/>
              <a:ea typeface="Times New Roman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1438" y="214290"/>
            <a:ext cx="8929718" cy="5588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Замена всех экземпляров подстроки</a:t>
            </a:r>
            <a:endParaRPr kumimoji="0" lang="ru-RU" altLang="ru-RU" sz="3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68300" y="850900"/>
            <a:ext cx="8574088" cy="56705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def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replaceAll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s, </a:t>
            </a:r>
            <a:r>
              <a:rPr lang="en-US" sz="2400" b="1" dirty="0" err="1">
                <a:latin typeface="Courier New"/>
                <a:ea typeface="Times New Roman"/>
              </a:rPr>
              <a:t>wOld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 err="1">
                <a:latin typeface="Courier New"/>
                <a:ea typeface="Times New Roman"/>
              </a:rPr>
              <a:t>wNew</a:t>
            </a:r>
            <a:r>
              <a:rPr lang="en-US" sz="2400" b="1" dirty="0">
                <a:latin typeface="Courier New"/>
                <a:ea typeface="Times New Roman"/>
              </a:rPr>
              <a:t> 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lenOld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len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 err="1">
                <a:latin typeface="Courier New"/>
                <a:ea typeface="Times New Roman"/>
              </a:rPr>
              <a:t>wOld</a:t>
            </a:r>
            <a:r>
              <a:rPr lang="ru-RU" sz="2400" b="1" dirty="0">
                <a:latin typeface="Courier New"/>
                <a:ea typeface="Times New Roman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latin typeface="Courier New"/>
                <a:ea typeface="Times New Roman"/>
              </a:rPr>
              <a:t>res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""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99"/>
                </a:solidFill>
                <a:latin typeface="Courier New"/>
                <a:ea typeface="Times New Roman"/>
              </a:rPr>
              <a:t>while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len</a:t>
            </a:r>
            <a:r>
              <a:rPr lang="ru-RU" sz="2400" b="1" dirty="0">
                <a:latin typeface="Courier New"/>
                <a:ea typeface="Times New Roman"/>
              </a:rPr>
              <a:t>(</a:t>
            </a: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ourier New"/>
                <a:ea typeface="Times New Roman"/>
              </a:rPr>
              <a:t>) &gt; 0: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p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s.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find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err="1" smtClean="0">
                <a:latin typeface="Courier New"/>
                <a:ea typeface="Times New Roman"/>
              </a:rPr>
              <a:t>wOld</a:t>
            </a:r>
            <a:r>
              <a:rPr lang="en-US" sz="2400" b="1" dirty="0" smtClean="0">
                <a:latin typeface="Courier New"/>
                <a:ea typeface="Times New Roman"/>
              </a:rPr>
              <a:t>)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p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&lt;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0: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s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</a:t>
            </a:r>
            <a:r>
              <a:rPr lang="ru-RU" sz="2400" b="1" dirty="0" err="1">
                <a:solidFill>
                  <a:srgbClr val="000099"/>
                </a:solidFill>
                <a:latin typeface="Courier New"/>
                <a:ea typeface="Times New Roman"/>
              </a:rPr>
              <a:t>return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p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0: 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s[:p]    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res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+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wNew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</a:t>
            </a:r>
            <a:r>
              <a:rPr lang="en-US" sz="24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400" b="1" dirty="0">
                <a:latin typeface="Courier New"/>
                <a:ea typeface="Times New Roman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p+lenOld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&gt;=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len</a:t>
            </a:r>
            <a:r>
              <a:rPr lang="en-US" sz="2400" b="1" dirty="0">
                <a:latin typeface="Courier New"/>
                <a:ea typeface="Times New Roman"/>
              </a:rPr>
              <a:t>(s):</a:t>
            </a:r>
            <a:endParaRPr lang="ru-RU" sz="24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</a:t>
            </a: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ourier New"/>
                <a:ea typeface="Times New Roman"/>
              </a:rPr>
              <a:t>""</a:t>
            </a:r>
            <a:r>
              <a:rPr lang="ru-RU" sz="2400" b="1" dirty="0">
                <a:latin typeface="Courier New"/>
                <a:ea typeface="Times New Roman"/>
              </a:rPr>
              <a:t>        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</a:t>
            </a:r>
            <a:r>
              <a:rPr lang="ru-RU" sz="2400" b="1" dirty="0" err="1">
                <a:solidFill>
                  <a:srgbClr val="000099"/>
                </a:solidFill>
                <a:latin typeface="Courier New"/>
                <a:ea typeface="Times New Roman"/>
              </a:rPr>
              <a:t>else</a:t>
            </a:r>
            <a:r>
              <a:rPr lang="ru-RU" sz="2400" b="1" dirty="0">
                <a:latin typeface="Courier New"/>
                <a:ea typeface="Times New Roman"/>
              </a:rPr>
              <a:t>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    </a:t>
            </a: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ourier New"/>
                <a:ea typeface="Times New Roman"/>
              </a:rPr>
              <a:t>[</a:t>
            </a:r>
            <a:r>
              <a:rPr lang="ru-RU" sz="2400" b="1" dirty="0" err="1">
                <a:latin typeface="Courier New"/>
                <a:ea typeface="Times New Roman"/>
              </a:rPr>
              <a:t>p+lenOld</a:t>
            </a:r>
            <a:r>
              <a:rPr lang="ru-RU" sz="2400" b="1" dirty="0">
                <a:latin typeface="Courier New"/>
                <a:ea typeface="Times New Roman"/>
              </a:rPr>
              <a:t>:]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latin typeface="Courier New"/>
                <a:ea typeface="Times New Roman"/>
              </a:rPr>
              <a:t>  </a:t>
            </a:r>
            <a:r>
              <a:rPr lang="ru-RU" sz="2400" b="1" dirty="0" err="1">
                <a:solidFill>
                  <a:srgbClr val="000099"/>
                </a:solidFill>
                <a:latin typeface="Courier New"/>
                <a:ea typeface="Times New Roman"/>
              </a:rPr>
              <a:t>return</a:t>
            </a:r>
            <a:r>
              <a:rPr lang="ru-RU" sz="2400" b="1" dirty="0">
                <a:latin typeface="Courier New"/>
                <a:ea typeface="Times New Roman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res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378450" y="4214813"/>
            <a:ext cx="2192338" cy="714375"/>
          </a:xfrm>
          <a:prstGeom prst="wedgeRoundRectCallout">
            <a:avLst>
              <a:gd name="adj1" fmla="val -84529"/>
              <a:gd name="adj2" fmla="val -2553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добавить слово-замену</a:t>
            </a:r>
            <a:endParaRPr lang="ru-RU" sz="2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027363" y="5014913"/>
            <a:ext cx="2921000" cy="557212"/>
          </a:xfrm>
          <a:prstGeom prst="wedgeRoundRectCallout">
            <a:avLst>
              <a:gd name="adj1" fmla="val -63536"/>
              <a:gd name="adj2" fmla="val -4900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строка кончилась</a:t>
            </a:r>
            <a:endParaRPr lang="ru-RU" sz="2200" dirty="0">
              <a:latin typeface="Courier New" pitchFamily="49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5040313" y="5821363"/>
            <a:ext cx="2189162" cy="557212"/>
          </a:xfrm>
          <a:prstGeom prst="wedgeRoundRectCallout">
            <a:avLst>
              <a:gd name="adj1" fmla="val -81717"/>
              <a:gd name="adj2" fmla="val -5479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взять «хвост»</a:t>
            </a:r>
            <a:endParaRPr lang="ru-RU" sz="2200" dirty="0">
              <a:latin typeface="Courier New" pitchFamily="49" charset="0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008688" y="3367088"/>
            <a:ext cx="2770187" cy="677862"/>
          </a:xfrm>
          <a:prstGeom prst="wedgeRoundRectCallout">
            <a:avLst>
              <a:gd name="adj1" fmla="val -68387"/>
              <a:gd name="adj2" fmla="val 3127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взять начало перед образцом</a:t>
            </a:r>
            <a:endParaRPr lang="ru-RU" sz="2200" dirty="0">
              <a:latin typeface="Courier New" pitchFamily="49" charset="0"/>
            </a:endParaRP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4856163" y="1774825"/>
            <a:ext cx="2436812" cy="515938"/>
          </a:xfrm>
          <a:prstGeom prst="wedgeRoundRectCallout">
            <a:avLst>
              <a:gd name="adj1" fmla="val -79260"/>
              <a:gd name="adj2" fmla="val 7254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искать образец</a:t>
            </a:r>
            <a:endParaRPr lang="ru-RU" sz="2200" dirty="0">
              <a:latin typeface="Courier New" pitchFamily="49" charset="0"/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4265613" y="2765425"/>
            <a:ext cx="2436812" cy="515938"/>
          </a:xfrm>
          <a:prstGeom prst="wedgeRoundRectCallout">
            <a:avLst>
              <a:gd name="adj1" fmla="val -85441"/>
              <a:gd name="adj2" fmla="val 171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dirty="0">
                <a:latin typeface="+mn-lt"/>
              </a:rPr>
              <a:t>если не нашли</a:t>
            </a:r>
            <a:endParaRPr lang="ru-RU" sz="2200" dirty="0">
              <a:latin typeface="Courier New" pitchFamily="49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214290"/>
            <a:ext cx="8929718" cy="5588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Замена всех экземпляров подстроки</a:t>
            </a:r>
            <a:endParaRPr kumimoji="0" lang="ru-RU" altLang="ru-RU" sz="3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929718" cy="55882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Замена всех экземпляров подстроки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00034" y="2285992"/>
            <a:ext cx="8396318" cy="255112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s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latin typeface="Courier New"/>
                <a:ea typeface="Times New Roman"/>
              </a:rPr>
              <a:t>=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Courier New"/>
                <a:ea typeface="Times New Roman"/>
              </a:rPr>
              <a:t>"12.12.12"</a:t>
            </a:r>
            <a:endParaRPr lang="ru-RU" sz="3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latin typeface="Courier New"/>
                <a:ea typeface="Times New Roman"/>
              </a:rPr>
              <a:t>s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>
                <a:latin typeface="Courier New"/>
                <a:ea typeface="Times New Roman"/>
              </a:rPr>
              <a:t>=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 err="1">
                <a:latin typeface="Courier New"/>
                <a:ea typeface="Times New Roman"/>
              </a:rPr>
              <a:t>s.</a:t>
            </a:r>
            <a:r>
              <a:rPr lang="en-US" sz="3600" b="1" dirty="0" err="1">
                <a:solidFill>
                  <a:srgbClr val="0070C0"/>
                </a:solidFill>
                <a:latin typeface="Courier New"/>
                <a:ea typeface="Times New Roman"/>
              </a:rPr>
              <a:t>replace</a:t>
            </a:r>
            <a:r>
              <a:rPr lang="en-US" sz="3600" b="1" dirty="0" smtClean="0">
                <a:latin typeface="Courier New"/>
                <a:ea typeface="Times New Roman"/>
              </a:rPr>
              <a:t>(</a:t>
            </a:r>
            <a:r>
              <a:rPr lang="en-US" sz="36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3600" b="1" dirty="0">
                <a:solidFill>
                  <a:srgbClr val="C00000"/>
                </a:solidFill>
                <a:latin typeface="Courier New"/>
                <a:ea typeface="Times New Roman"/>
              </a:rPr>
              <a:t>12"</a:t>
            </a:r>
            <a:r>
              <a:rPr lang="en-US" sz="3600" b="1" dirty="0">
                <a:latin typeface="Courier New"/>
                <a:ea typeface="Times New Roman"/>
              </a:rPr>
              <a:t>, </a:t>
            </a:r>
            <a:r>
              <a:rPr lang="en-US" sz="3600" b="1" dirty="0">
                <a:solidFill>
                  <a:srgbClr val="C00000"/>
                </a:solidFill>
                <a:latin typeface="Courier New"/>
                <a:ea typeface="Times New Roman"/>
              </a:rPr>
              <a:t>"</a:t>
            </a:r>
            <a:r>
              <a:rPr lang="en-US" sz="3600" b="1" dirty="0" smtClean="0">
                <a:solidFill>
                  <a:srgbClr val="C00000"/>
                </a:solidFill>
                <a:latin typeface="Courier New"/>
                <a:ea typeface="Times New Roman"/>
              </a:rPr>
              <a:t>A12B”</a:t>
            </a:r>
            <a:r>
              <a:rPr lang="en-US" sz="3600" b="1" dirty="0" smtClean="0">
                <a:latin typeface="Courier New"/>
                <a:ea typeface="Times New Roman"/>
              </a:rPr>
              <a:t>)</a:t>
            </a:r>
            <a:endParaRPr lang="ru-RU" sz="3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3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600" b="1" dirty="0" smtClean="0">
                <a:latin typeface="Courier New"/>
                <a:ea typeface="Times New Roman"/>
              </a:rPr>
              <a:t>(s)</a:t>
            </a:r>
            <a:endParaRPr lang="ru-RU" sz="3600" b="1" dirty="0">
              <a:latin typeface="Courier New"/>
              <a:ea typeface="Times New Roman"/>
            </a:endParaRPr>
          </a:p>
        </p:txBody>
      </p:sp>
      <p:sp>
        <p:nvSpPr>
          <p:cNvPr id="121861" name="Text Box 4"/>
          <p:cNvSpPr txBox="1">
            <a:spLocks noChangeArrowheads="1"/>
          </p:cNvSpPr>
          <p:nvPr/>
        </p:nvSpPr>
        <p:spPr bwMode="auto">
          <a:xfrm>
            <a:off x="357158" y="1071546"/>
            <a:ext cx="8388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eaLnBrk="1" hangingPunct="1">
              <a:spcBef>
                <a:spcPct val="50000"/>
              </a:spcBef>
            </a:pPr>
            <a:r>
              <a:rPr lang="ru-RU" altLang="ru-RU" sz="3600" b="1" dirty="0">
                <a:solidFill>
                  <a:schemeClr val="accent2"/>
                </a:solidFill>
              </a:rPr>
              <a:t>Встроенная функция: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задачи: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8286808" cy="3786214"/>
          </a:xfrm>
        </p:spPr>
        <p:txBody>
          <a:bodyPr>
            <a:normAutofit fontScale="92500" lnSpcReduction="20000"/>
          </a:bodyPr>
          <a:lstStyle/>
          <a:p>
            <a:pPr marL="0" indent="27146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С клавиатуры вводится строка, состоящая из  заглавных букв латинского алфавита (ABC…Z). Определите наибольшую длину цепочки символов, среди которых нет символов K и L, стоящих рядом</a:t>
            </a:r>
            <a:r>
              <a:rPr lang="ru-RU" i="1" dirty="0" smtClean="0"/>
              <a:t>.</a:t>
            </a:r>
            <a:endParaRPr lang="en-US" i="1" dirty="0" smtClean="0"/>
          </a:p>
          <a:p>
            <a:pPr marL="0" indent="271463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27146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Например, в тексте ABCAABAKLD самая длинная цепочка символов, удовлетворяющая условию — ABCAABAK, её длина равна 8.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задачи: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8596" y="1000108"/>
            <a:ext cx="8001056" cy="857256"/>
          </a:xfrm>
        </p:spPr>
        <p:txBody>
          <a:bodyPr>
            <a:normAutofit fontScale="85000" lnSpcReduction="20000"/>
          </a:bodyPr>
          <a:lstStyle/>
          <a:p>
            <a:pPr marL="0" indent="271463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 smtClean="0"/>
              <a:t>Определите наибольшую длину цепочки символов, среди которых нет символов K и L, стоящих рядом.</a:t>
            </a: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785786" y="1857364"/>
            <a:ext cx="7901014" cy="450059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Решение 1: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= input('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Vvedite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stroku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k = 1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текущая длина подстроки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 = 0 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макс длина подстроки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range(1,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(s)):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идём по строке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   if s[i-1:i+1] not in ['KL', 'LK']: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       k += 1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увеличиваем счетчик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   else: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       k = 1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считаем заново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   m = max(m, k)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# находим максимум из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k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print(m)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</TotalTime>
  <Words>508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Строки в процедурах и функциях</vt:lpstr>
      <vt:lpstr>Строки в процедурах и функциях</vt:lpstr>
      <vt:lpstr>Замена подстроки</vt:lpstr>
      <vt:lpstr>Слайд 4</vt:lpstr>
      <vt:lpstr>Слайд 5</vt:lpstr>
      <vt:lpstr>Слайд 6</vt:lpstr>
      <vt:lpstr>Замена всех экземпляров подстроки</vt:lpstr>
      <vt:lpstr>Пример задачи:</vt:lpstr>
      <vt:lpstr>Пример задачи:</vt:lpstr>
      <vt:lpstr>Пример задачи: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 в процедурах и функциях</dc:title>
  <dc:creator>. я</dc:creator>
  <cp:lastModifiedBy>. я</cp:lastModifiedBy>
  <cp:revision>34</cp:revision>
  <dcterms:created xsi:type="dcterms:W3CDTF">2022-03-30T16:22:39Z</dcterms:created>
  <dcterms:modified xsi:type="dcterms:W3CDTF">2022-03-31T15:26:33Z</dcterms:modified>
</cp:coreProperties>
</file>