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65" r:id="rId2"/>
    <p:sldId id="268" r:id="rId3"/>
    <p:sldId id="269" r:id="rId4"/>
    <p:sldId id="270" r:id="rId5"/>
    <p:sldId id="271" r:id="rId6"/>
    <p:sldId id="272" r:id="rId7"/>
    <p:sldId id="281" r:id="rId8"/>
    <p:sldId id="282" r:id="rId9"/>
    <p:sldId id="273" r:id="rId10"/>
    <p:sldId id="274" r:id="rId11"/>
    <p:sldId id="275" r:id="rId12"/>
    <p:sldId id="276" r:id="rId13"/>
    <p:sldId id="278" r:id="rId14"/>
    <p:sldId id="279" r:id="rId15"/>
    <p:sldId id="277" r:id="rId16"/>
    <p:sldId id="280" r:id="rId17"/>
    <p:sldId id="283" r:id="rId18"/>
    <p:sldId id="26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4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37BE-CD4C-44BB-AD6B-17248B8EB52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  <p:sldLayoutId id="2147483716" r:id="rId3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045" y="1032951"/>
            <a:ext cx="8653462" cy="175310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для работы со строками</a:t>
            </a:r>
          </a:p>
        </p:txBody>
      </p:sp>
      <p:pic>
        <p:nvPicPr>
          <p:cNvPr id="91142" name="Picture 6" descr="https://images.eurogamer.net/2019/articles/2019-09-22-16-17/-1569165466158.jpg/EG11/resize/1200x-1/-15691654661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4102" y="3240094"/>
            <a:ext cx="5125673" cy="287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обработки строк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81000" y="812800"/>
            <a:ext cx="8561388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4375" indent="-714375" eaLnBrk="1" hangingPunct="1">
              <a:spcBef>
                <a:spcPct val="50000"/>
              </a:spcBef>
              <a:tabLst>
                <a:tab pos="714375" algn="l"/>
              </a:tabLst>
            </a:pPr>
            <a:r>
              <a:rPr lang="ru-RU" altLang="ru-RU" sz="2200" b="1" i="1" dirty="0"/>
              <a:t>Задача:  </a:t>
            </a:r>
            <a:r>
              <a:rPr lang="ru-RU" altLang="ru-RU" sz="2200" dirty="0"/>
              <a:t>Ввести имя, отчество и фамилию. Преобразовать их к формату «фамилия-инициалы».</a:t>
            </a:r>
          </a:p>
          <a:p>
            <a:pPr marL="714375" indent="-714375" eaLnBrk="1" hangingPunct="1">
              <a:lnSpc>
                <a:spcPct val="90000"/>
              </a:lnSpc>
              <a:spcBef>
                <a:spcPct val="15000"/>
              </a:spcBef>
              <a:tabLst>
                <a:tab pos="714375" algn="l"/>
              </a:tabLst>
            </a:pPr>
            <a:r>
              <a:rPr lang="ru-RU" altLang="ru-RU" sz="2200" dirty="0">
                <a:latin typeface="Courier New" pitchFamily="49" charset="0"/>
              </a:rPr>
              <a:t>    </a:t>
            </a:r>
            <a:r>
              <a:rPr lang="ru-RU" altLang="ru-RU" sz="2200" b="1" dirty="0">
                <a:solidFill>
                  <a:schemeClr val="tx2"/>
                </a:solidFill>
              </a:rPr>
              <a:t>Пример:</a:t>
            </a:r>
          </a:p>
          <a:p>
            <a:pPr marL="714375" indent="-714375" eaLnBrk="1" hangingPunct="1">
              <a:tabLst>
                <a:tab pos="714375" algn="l"/>
              </a:tabLst>
            </a:pPr>
            <a:r>
              <a:rPr lang="ru-RU" altLang="ru-RU" sz="2200" dirty="0">
                <a:latin typeface="Courier New" pitchFamily="49" charset="0"/>
              </a:rPr>
              <a:t>	 </a:t>
            </a:r>
            <a:r>
              <a:rPr lang="ru-RU" altLang="ru-RU" sz="2200" b="1" dirty="0">
                <a:latin typeface="Courier New" pitchFamily="49" charset="0"/>
              </a:rPr>
              <a:t>Введите имя, отчество</a:t>
            </a:r>
            <a:r>
              <a:rPr lang="en-US" altLang="ru-RU" sz="2200" b="1" dirty="0">
                <a:latin typeface="Courier New" pitchFamily="49" charset="0"/>
              </a:rPr>
              <a:t> </a:t>
            </a:r>
            <a:r>
              <a:rPr lang="ru-RU" altLang="ru-RU" sz="2200" b="1" dirty="0">
                <a:latin typeface="Courier New" pitchFamily="49" charset="0"/>
              </a:rPr>
              <a:t>и фамилию:</a:t>
            </a:r>
          </a:p>
          <a:p>
            <a:pPr marL="714375" indent="-714375" eaLnBrk="1" hangingPunct="1">
              <a:tabLst>
                <a:tab pos="714375" algn="l"/>
              </a:tabLst>
            </a:pPr>
            <a:r>
              <a:rPr lang="ru-RU" altLang="ru-RU" sz="2200" b="1" dirty="0">
                <a:latin typeface="Courier New" pitchFamily="49" charset="0"/>
              </a:rPr>
              <a:t>	 </a:t>
            </a:r>
            <a:r>
              <a:rPr lang="ru-RU" altLang="ru-RU" sz="2200" b="1" dirty="0">
                <a:solidFill>
                  <a:schemeClr val="accent2"/>
                </a:solidFill>
                <a:latin typeface="Courier New" pitchFamily="49" charset="0"/>
              </a:rPr>
              <a:t>Василий </a:t>
            </a:r>
            <a:r>
              <a:rPr lang="ru-RU" altLang="ru-RU" sz="2200" b="1" dirty="0" err="1">
                <a:solidFill>
                  <a:schemeClr val="accent2"/>
                </a:solidFill>
                <a:latin typeface="Courier New" pitchFamily="49" charset="0"/>
              </a:rPr>
              <a:t>Алибабаевич</a:t>
            </a:r>
            <a:r>
              <a:rPr lang="ru-RU" altLang="ru-RU" sz="22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ru-RU" altLang="ru-RU" sz="2200" b="1" dirty="0" err="1">
                <a:solidFill>
                  <a:schemeClr val="accent2"/>
                </a:solidFill>
                <a:latin typeface="Courier New" pitchFamily="49" charset="0"/>
              </a:rPr>
              <a:t>Хрюндиков</a:t>
            </a:r>
            <a:endParaRPr lang="ru-RU" altLang="ru-RU" sz="22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714375" indent="-714375" eaLnBrk="1" hangingPunct="1">
              <a:tabLst>
                <a:tab pos="714375" algn="l"/>
              </a:tabLst>
            </a:pPr>
            <a:r>
              <a:rPr lang="ru-RU" altLang="ru-RU" sz="2200" b="1" dirty="0">
                <a:latin typeface="Courier New" pitchFamily="49" charset="0"/>
              </a:rPr>
              <a:t>	 Результат:</a:t>
            </a:r>
          </a:p>
          <a:p>
            <a:pPr marL="714375" indent="-714375" eaLnBrk="1" hangingPunct="1">
              <a:tabLst>
                <a:tab pos="714375" algn="l"/>
              </a:tabLst>
            </a:pPr>
            <a:r>
              <a:rPr lang="ru-RU" altLang="ru-RU" sz="2200" b="1" dirty="0">
                <a:latin typeface="Courier New" pitchFamily="49" charset="0"/>
              </a:rPr>
              <a:t>	 </a:t>
            </a:r>
            <a:r>
              <a:rPr lang="ru-RU" altLang="ru-RU" sz="2200" b="1" dirty="0" err="1">
                <a:solidFill>
                  <a:schemeClr val="accent2"/>
                </a:solidFill>
                <a:latin typeface="Courier New" pitchFamily="49" charset="0"/>
              </a:rPr>
              <a:t>Хрюндиков</a:t>
            </a:r>
            <a:r>
              <a:rPr lang="ru-RU" altLang="ru-RU" sz="2200" b="1" dirty="0">
                <a:solidFill>
                  <a:schemeClr val="accent2"/>
                </a:solidFill>
                <a:latin typeface="Courier New" pitchFamily="49" charset="0"/>
              </a:rPr>
              <a:t> В.А.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4800" y="3290888"/>
            <a:ext cx="8561388" cy="269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200" b="1">
                <a:solidFill>
                  <a:srgbClr val="333399"/>
                </a:solidFill>
              </a:rPr>
              <a:t>Алгоритм:</a:t>
            </a:r>
          </a:p>
          <a:p>
            <a:pPr marL="447675" lvl="1" indent="-268288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200"/>
              <a:t>найти первый пробел и выделить имя</a:t>
            </a:r>
          </a:p>
          <a:p>
            <a:pPr marL="447675" lvl="1" indent="-268288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200"/>
              <a:t>удалить имя с пробелом из основной строки</a:t>
            </a:r>
          </a:p>
          <a:p>
            <a:pPr marL="447675" lvl="1" indent="-268288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200"/>
              <a:t>найти первый пробел и выделить отчество</a:t>
            </a:r>
          </a:p>
          <a:p>
            <a:pPr marL="447675" lvl="1" indent="-268288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200"/>
              <a:t>удалить отчество с пробелом из основной строки</a:t>
            </a:r>
          </a:p>
          <a:p>
            <a:pPr marL="447675" lvl="1" indent="-268288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200"/>
              <a:t>«сцепить» фамилию, первые буквы имени и фамилии, точки, пробелы…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943475" y="3051175"/>
            <a:ext cx="3956050" cy="476250"/>
          </a:xfrm>
          <a:prstGeom prst="wedgeRoundRectCallout">
            <a:avLst>
              <a:gd name="adj1" fmla="val -18952"/>
              <a:gd name="adj2" fmla="val 17847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200" b="1" dirty="0" err="1">
                <a:solidFill>
                  <a:srgbClr val="333399"/>
                </a:solidFill>
                <a:latin typeface="Courier New" pitchFamily="49" charset="0"/>
              </a:rPr>
              <a:t>Алибабаевич</a:t>
            </a:r>
            <a:r>
              <a:rPr lang="ru-RU" sz="2200" b="1" dirty="0">
                <a:solidFill>
                  <a:srgbClr val="333399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333399"/>
                </a:solidFill>
                <a:latin typeface="Courier New" pitchFamily="49" charset="0"/>
              </a:rPr>
              <a:t>Хрюндиков</a:t>
            </a:r>
            <a:endParaRPr lang="ru-RU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7037388" y="4017963"/>
            <a:ext cx="1776412" cy="477837"/>
          </a:xfrm>
          <a:prstGeom prst="wedgeRoundRectCallout">
            <a:avLst>
              <a:gd name="adj1" fmla="val -54257"/>
              <a:gd name="adj2" fmla="val 15394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200" b="1" dirty="0" err="1">
                <a:solidFill>
                  <a:srgbClr val="333399"/>
                </a:solidFill>
                <a:latin typeface="Courier New" pitchFamily="49" charset="0"/>
              </a:rPr>
              <a:t>Хрюндиков</a:t>
            </a:r>
            <a:endParaRPr lang="ru-RU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3592513" y="5943600"/>
            <a:ext cx="2765425" cy="476250"/>
          </a:xfrm>
          <a:prstGeom prst="wedgeRoundRectCallout">
            <a:avLst>
              <a:gd name="adj1" fmla="val -43486"/>
              <a:gd name="adj2" fmla="val -12261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b="1" dirty="0" err="1">
                <a:solidFill>
                  <a:srgbClr val="333399"/>
                </a:solidFill>
                <a:latin typeface="Courier New" pitchFamily="49" charset="0"/>
              </a:rPr>
              <a:t>Хрюндиков</a:t>
            </a:r>
            <a:r>
              <a:rPr lang="en-US" sz="2200" b="1" dirty="0">
                <a:solidFill>
                  <a:srgbClr val="333399"/>
                </a:solidFill>
                <a:latin typeface="Courier New" pitchFamily="49" charset="0"/>
              </a:rPr>
              <a:t> </a:t>
            </a:r>
            <a:r>
              <a:rPr lang="ru-RU" sz="2200" b="1" dirty="0">
                <a:solidFill>
                  <a:srgbClr val="333399"/>
                </a:solidFill>
                <a:latin typeface="Courier New" pitchFamily="49" charset="0"/>
              </a:rPr>
              <a:t>В.А.</a:t>
            </a:r>
            <a:endParaRPr lang="ru-RU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обработки строк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844" y="1285860"/>
            <a:ext cx="9001156" cy="440338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179388" indent="-93663" algn="just">
              <a:defRPr/>
            </a:pPr>
            <a:r>
              <a:rPr lang="ru-RU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Введите имя, отчество и фамилию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find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 “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name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s[:n]   	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вырезать имя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s[n+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s.find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 “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name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[: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]   	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вырезать отчество 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:]      	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осталась фамилия 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 "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name[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"."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name2[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"."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(s)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обработки строк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8625" y="1818351"/>
            <a:ext cx="8534400" cy="19415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"Введите имя, отчество и фамилию:"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)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split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 "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"."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"."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s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08549" name="Прямоугольник 4"/>
          <p:cNvSpPr>
            <a:spLocks noChangeArrowheads="1"/>
          </p:cNvSpPr>
          <p:nvPr/>
        </p:nvSpPr>
        <p:spPr bwMode="auto">
          <a:xfrm>
            <a:off x="381000" y="1153164"/>
            <a:ext cx="4999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chemeClr val="accent2"/>
                </a:solidFill>
              </a:rPr>
              <a:t>Решение в стиле </a:t>
            </a:r>
            <a:r>
              <a:rPr lang="en-US" altLang="ru-RU" sz="3200" b="1" dirty="0">
                <a:solidFill>
                  <a:schemeClr val="accent2"/>
                </a:solidFill>
              </a:rPr>
              <a:t>Python</a:t>
            </a:r>
            <a:r>
              <a:rPr lang="ru-RU" altLang="ru-RU" sz="3200" b="1" dirty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30300" y="3891626"/>
            <a:ext cx="5530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70C0"/>
                </a:solidFill>
                <a:latin typeface="Courier New" pitchFamily="49" charset="0"/>
              </a:rPr>
              <a:t>Василий </a:t>
            </a:r>
            <a:r>
              <a:rPr lang="ru-RU" altLang="ru-RU" sz="2400" b="1" dirty="0" err="1">
                <a:solidFill>
                  <a:srgbClr val="0070C0"/>
                </a:solidFill>
                <a:latin typeface="Courier New" pitchFamily="49" charset="0"/>
              </a:rPr>
              <a:t>Алибабаевич</a:t>
            </a:r>
            <a:r>
              <a:rPr lang="ru-RU" altLang="ru-RU" sz="2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altLang="ru-RU" sz="2400" b="1" dirty="0" err="1">
                <a:solidFill>
                  <a:srgbClr val="0070C0"/>
                </a:solidFill>
                <a:latin typeface="Courier New" pitchFamily="49" charset="0"/>
              </a:rPr>
              <a:t>Хрюндиков</a:t>
            </a:r>
            <a:endParaRPr lang="ru-RU" altLang="ru-RU" sz="20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088468" y="4191664"/>
            <a:ext cx="15552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ru-RU" altLang="ru-RU" sz="2000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874963" y="4191664"/>
            <a:ext cx="15552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alt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ru-RU" altLang="ru-RU" sz="2000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249363" y="4191664"/>
            <a:ext cx="15552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fio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ru-RU" altLang="ru-RU" sz="2000" dirty="0"/>
          </a:p>
        </p:txBody>
      </p:sp>
      <p:sp>
        <p:nvSpPr>
          <p:cNvPr id="11" name="Полилиния 10"/>
          <p:cNvSpPr>
            <a:spLocks noChangeArrowheads="1"/>
          </p:cNvSpPr>
          <p:nvPr/>
        </p:nvSpPr>
        <p:spPr bwMode="auto">
          <a:xfrm>
            <a:off x="4786314" y="3878926"/>
            <a:ext cx="0" cy="744538"/>
          </a:xfrm>
          <a:custGeom>
            <a:avLst/>
            <a:gdLst>
              <a:gd name="T0" fmla="*/ 0 w 10632"/>
              <a:gd name="T1" fmla="*/ 0 h 744279"/>
              <a:gd name="T2" fmla="*/ 0 w 10632"/>
              <a:gd name="T3" fmla="*/ 748693 h 744279"/>
              <a:gd name="T4" fmla="*/ 0 60000 65536"/>
              <a:gd name="T5" fmla="*/ 0 60000 65536"/>
              <a:gd name="T6" fmla="*/ 0 w 10632"/>
              <a:gd name="T7" fmla="*/ 0 h 744279"/>
              <a:gd name="T8" fmla="*/ 0 w 10632"/>
              <a:gd name="T9" fmla="*/ 744279 h 7442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32" h="744279">
                <a:moveTo>
                  <a:pt x="0" y="0"/>
                </a:moveTo>
                <a:lnTo>
                  <a:pt x="10632" y="744279"/>
                </a:lnTo>
              </a:path>
            </a:pathLst>
          </a:cu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2" name="Полилиния 11"/>
          <p:cNvSpPr>
            <a:spLocks noChangeArrowheads="1"/>
          </p:cNvSpPr>
          <p:nvPr/>
        </p:nvSpPr>
        <p:spPr bwMode="auto">
          <a:xfrm>
            <a:off x="2643174" y="3878926"/>
            <a:ext cx="0" cy="744538"/>
          </a:xfrm>
          <a:custGeom>
            <a:avLst/>
            <a:gdLst>
              <a:gd name="T0" fmla="*/ 0 w 10632"/>
              <a:gd name="T1" fmla="*/ 0 h 744279"/>
              <a:gd name="T2" fmla="*/ 0 w 10632"/>
              <a:gd name="T3" fmla="*/ 748693 h 744279"/>
              <a:gd name="T4" fmla="*/ 0 60000 65536"/>
              <a:gd name="T5" fmla="*/ 0 60000 65536"/>
              <a:gd name="T6" fmla="*/ 0 w 10632"/>
              <a:gd name="T7" fmla="*/ 0 h 744279"/>
              <a:gd name="T8" fmla="*/ 0 w 10632"/>
              <a:gd name="T9" fmla="*/ 744279 h 7442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32" h="744279">
                <a:moveTo>
                  <a:pt x="0" y="0"/>
                </a:moveTo>
                <a:lnTo>
                  <a:pt x="10632" y="744279"/>
                </a:lnTo>
              </a:path>
            </a:pathLst>
          </a:cu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8" grpId="0"/>
      <p:bldP spid="9" grpId="0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4911741"/>
          </a:xfrm>
        </p:spPr>
        <p:txBody>
          <a:bodyPr>
            <a:normAutofit fontScale="77500" lnSpcReduction="20000"/>
          </a:bodyPr>
          <a:lstStyle/>
          <a:p>
            <a:pPr marL="0" indent="358775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Задача: </a:t>
            </a:r>
            <a:r>
              <a:rPr lang="ru-RU" b="1" dirty="0" smtClean="0"/>
              <a:t>найти самую длинную цепочку символов </a:t>
            </a:r>
            <a:r>
              <a:rPr lang="en-US" b="1" dirty="0" smtClean="0"/>
              <a:t>C</a:t>
            </a:r>
            <a:r>
              <a:rPr lang="ru-RU" b="1" dirty="0" smtClean="0"/>
              <a:t> в символьной строке </a:t>
            </a:r>
            <a:r>
              <a:rPr lang="ru-RU" b="1" dirty="0" err="1" smtClean="0"/>
              <a:t>s</a:t>
            </a:r>
            <a:r>
              <a:rPr lang="ru-RU" b="1" dirty="0" smtClean="0"/>
              <a:t>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= input(‘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Введите строку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1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31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1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31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c </a:t>
            </a:r>
            <a:r>
              <a:rPr lang="en-US" sz="3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s:</a:t>
            </a:r>
            <a:endParaRPr lang="ru-RU" sz="31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== '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':</a:t>
            </a:r>
          </a:p>
          <a:p>
            <a:pPr>
              <a:buNone/>
            </a:pP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sz="31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ещё одна буква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ru-RU" sz="31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новая 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длина</a:t>
            </a:r>
          </a:p>
          <a:p>
            <a:pPr>
              <a:buNone/>
            </a:pP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endParaRPr lang="ru-RU" sz="31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else:</a:t>
            </a:r>
            <a:endParaRPr lang="ru-RU" sz="31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cLen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1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цепочка букв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C 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кончилась</a:t>
            </a:r>
            <a:endParaRPr lang="en-US" sz="31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)   </a:t>
            </a:r>
            <a:endParaRPr lang="ru-RU" sz="31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Задача: </a:t>
            </a:r>
            <a:r>
              <a:rPr lang="ru-RU" b="1" dirty="0" smtClean="0"/>
              <a:t>Найдите длину самой длинной подцепочки, состоящей из одинаковых символов в строке </a:t>
            </a:r>
            <a:r>
              <a:rPr lang="en-US" b="1" dirty="0" smtClean="0"/>
              <a:t>s</a:t>
            </a:r>
            <a:r>
              <a:rPr lang="ru-RU" b="1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= input('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Введите строку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 =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s[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range(1,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== s[i-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curLen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 = s[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curLen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c)   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 numCol="2">
            <a:normAutofit fontScale="40000" lnSpcReduction="20000"/>
          </a:bodyPr>
          <a:lstStyle/>
          <a:p>
            <a:pPr>
              <a:buNone/>
            </a:pP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А</a:t>
            </a: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 = "3456879"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 = "</a:t>
            </a:r>
            <a:r>
              <a:rPr lang="en-US" sz="5500" b="1" dirty="0" err="1" smtClean="0">
                <a:latin typeface="Courier New" pitchFamily="49" charset="0"/>
                <a:cs typeface="Courier New" pitchFamily="49" charset="0"/>
              </a:rPr>
              <a:t>adf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 = s[:3] + s[4:]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 = q[0] + s + q[1:]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print(q)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 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Б</a:t>
            </a:r>
            <a:r>
              <a:rPr lang="en-US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 = "9876543210"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 = s[2:]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5500" b="1" dirty="0" err="1" smtClean="0">
                <a:latin typeface="Courier New" pitchFamily="49" charset="0"/>
                <a:cs typeface="Courier New" pitchFamily="49" charset="0"/>
              </a:rPr>
              <a:t>q.find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("6")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print(n)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В</a:t>
            </a:r>
            <a:r>
              <a:rPr lang="en-US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 = "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смартфон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 = s[1:5]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print(q)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Г</a:t>
            </a:r>
            <a:r>
              <a:rPr lang="en-US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 = "123456789"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5500" b="1" dirty="0" err="1" smtClean="0"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("456")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 = s[:n+2] + s[n+5:]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print (q)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 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Д</a:t>
            </a:r>
            <a:r>
              <a:rPr lang="en-US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 = "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информатика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print(s[2:]) </a:t>
            </a: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endParaRPr lang="ru-RU" sz="5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Е</a:t>
            </a:r>
            <a:r>
              <a:rPr lang="ru-RU" sz="55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ru-RU" sz="5500" b="1" dirty="0" err="1" smtClean="0">
                <a:latin typeface="Courier New" pitchFamily="49" charset="0"/>
                <a:cs typeface="Courier New" pitchFamily="49" charset="0"/>
              </a:rPr>
              <a:t>бегемотик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[:3] + 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[5:]</a:t>
            </a:r>
          </a:p>
          <a:p>
            <a:pPr>
              <a:buNone/>
            </a:pP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5500" b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ru-RU" sz="55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8786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chemeClr val="accent1"/>
                </a:solidFill>
              </a:rPr>
              <a:t>1. Что </a:t>
            </a:r>
            <a:r>
              <a:rPr lang="ru-RU" sz="2000" b="1" i="1" dirty="0" smtClean="0">
                <a:solidFill>
                  <a:schemeClr val="accent1"/>
                </a:solidFill>
              </a:rPr>
              <a:t>будет выведено на экран после выполнения программы?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572528" cy="4500594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А)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‘01234567891011121314151617’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in range(0,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(s), 5):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print(s[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], end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="")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Б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Learn Python language’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s.capitalize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В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LEARN Python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LAnguaGE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s.lower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8786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1"/>
                </a:solidFill>
              </a:rPr>
              <a:t>2. 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</a:rPr>
              <a:t>Что покажет приведенный ниже фрагмент кода</a:t>
            </a:r>
            <a:r>
              <a:rPr lang="ru-RU" sz="2400" b="1" i="1" dirty="0" smtClean="0">
                <a:solidFill>
                  <a:schemeClr val="accent1"/>
                </a:solidFill>
              </a:rPr>
              <a:t>?</a:t>
            </a:r>
            <a:endParaRPr lang="ru-RU" sz="2400" b="1" i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8786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1"/>
                </a:solidFill>
              </a:rPr>
              <a:t>2. 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</a:rPr>
              <a:t>Что покажет приведенный ниже фрагмент кода</a:t>
            </a:r>
            <a:r>
              <a:rPr lang="ru-RU" sz="2400" b="1" i="1" dirty="0" smtClean="0">
                <a:solidFill>
                  <a:schemeClr val="accent1"/>
                </a:solidFill>
              </a:rPr>
              <a:t>?</a:t>
            </a:r>
            <a:endParaRPr lang="ru-RU" sz="2400" b="1" i="1" dirty="0" smtClean="0">
              <a:solidFill>
                <a:schemeClr val="accent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525963"/>
          </a:xfrm>
        </p:spPr>
        <p:txBody>
          <a:bodyPr>
            <a:noAutofit/>
          </a:bodyPr>
          <a:lstStyle/>
          <a:p>
            <a:pPr marL="0" lvl="0" indent="0">
              <a:buNone/>
              <a:defRPr/>
            </a:pP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Г)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s1 = ‘a’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s2 = s1.upper()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2)</a:t>
            </a:r>
          </a:p>
          <a:p>
            <a:pPr marL="0" lvl="0" indent="0">
              <a:buNone/>
              <a:defRPr/>
            </a:pP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  <a:defRPr/>
            </a:pP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Д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LEARN Python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LAnguaGE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s.upper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  <a:defRPr/>
            </a:pP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lvl="0" indent="0">
              <a:buNone/>
              <a:defRPr/>
            </a:pP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Е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LEARN Python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LAnguaGE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s.swapcase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071678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8929718" cy="630261"/>
          </a:xfrm>
        </p:spPr>
        <p:txBody>
          <a:bodyPr>
            <a:noAutofit/>
          </a:bodyPr>
          <a:lstStyle/>
          <a:p>
            <a:r>
              <a:rPr lang="ru-RU" alt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Операции со строками</a:t>
            </a:r>
          </a:p>
        </p:txBody>
      </p:sp>
      <p:sp>
        <p:nvSpPr>
          <p:cNvPr id="100356" name="Прямоугольник 3"/>
          <p:cNvSpPr>
            <a:spLocks noChangeArrowheads="1"/>
          </p:cNvSpPr>
          <p:nvPr/>
        </p:nvSpPr>
        <p:spPr bwMode="auto">
          <a:xfrm>
            <a:off x="381000" y="808038"/>
            <a:ext cx="49990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Объединение </a:t>
            </a:r>
            <a:r>
              <a:rPr lang="ru-RU" altLang="ru-RU" sz="2400" i="1" dirty="0">
                <a:solidFill>
                  <a:srgbClr val="333399"/>
                </a:solidFill>
              </a:rPr>
              <a:t>(конкатенация)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/>
              <a:t>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9113" y="1263650"/>
            <a:ext cx="5711825" cy="13843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s1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Привет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s2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Вася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 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s1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", "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s2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"!"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891088" y="1379538"/>
            <a:ext cx="3465512" cy="544512"/>
          </a:xfrm>
          <a:prstGeom prst="wedgeRoundRectCallout">
            <a:avLst>
              <a:gd name="adj1" fmla="val -47543"/>
              <a:gd name="adj2" fmla="val 11519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"Привет, Вася!" 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81000" y="2763838"/>
            <a:ext cx="499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Срезы</a:t>
            </a:r>
            <a:r>
              <a:rPr lang="ru-RU" altLang="ru-RU" sz="2400" b="1"/>
              <a:t>: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19113" y="3219450"/>
            <a:ext cx="7312025" cy="9540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s1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ru-RU" sz="2800" b="1" dirty="0">
                <a:latin typeface="Courier New"/>
                <a:ea typeface="Times New Roman"/>
              </a:rPr>
              <a:t>: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8</a:t>
            </a:r>
            <a:r>
              <a:rPr lang="ru-RU" sz="2800" b="1" dirty="0">
                <a:latin typeface="Courier New"/>
                <a:ea typeface="Times New Roman"/>
              </a:rPr>
              <a:t>]     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"34567" </a:t>
            </a:r>
            <a:endParaRPr lang="ru-RU" sz="2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887538" y="4970463"/>
          <a:ext cx="6096000" cy="828675"/>
        </p:xfrm>
        <a:graphic>
          <a:graphicData uri="http://schemas.openxmlformats.org/drawingml/2006/table">
            <a:tbl>
              <a:tblPr/>
              <a:tblGrid>
                <a:gridCol w="610028">
                  <a:extLst>
                    <a:ext uri="{9D8B030D-6E8A-4147-A177-3AD203B41FA5}"/>
                  </a:extLst>
                </a:gridCol>
                <a:gridCol w="608600">
                  <a:extLst>
                    <a:ext uri="{9D8B030D-6E8A-4147-A177-3AD203B41FA5}"/>
                  </a:extLst>
                </a:gridCol>
                <a:gridCol w="610029">
                  <a:extLst>
                    <a:ext uri="{9D8B030D-6E8A-4147-A177-3AD203B41FA5}"/>
                  </a:extLst>
                </a:gridCol>
                <a:gridCol w="610028">
                  <a:extLst>
                    <a:ext uri="{9D8B030D-6E8A-4147-A177-3AD203B41FA5}"/>
                  </a:extLst>
                </a:gridCol>
                <a:gridCol w="608600">
                  <a:extLst>
                    <a:ext uri="{9D8B030D-6E8A-4147-A177-3AD203B41FA5}"/>
                  </a:extLst>
                </a:gridCol>
                <a:gridCol w="610029">
                  <a:extLst>
                    <a:ext uri="{9D8B030D-6E8A-4147-A177-3AD203B41FA5}"/>
                  </a:extLst>
                </a:gridCol>
                <a:gridCol w="610028">
                  <a:extLst>
                    <a:ext uri="{9D8B030D-6E8A-4147-A177-3AD203B41FA5}"/>
                  </a:extLst>
                </a:gridCol>
                <a:gridCol w="608600">
                  <a:extLst>
                    <a:ext uri="{9D8B030D-6E8A-4147-A177-3AD203B41FA5}"/>
                  </a:extLst>
                </a:gridCol>
                <a:gridCol w="610029">
                  <a:extLst>
                    <a:ext uri="{9D8B030D-6E8A-4147-A177-3AD203B41FA5}"/>
                  </a:extLst>
                </a:gridCol>
                <a:gridCol w="610029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7" name="AutoShape 59"/>
          <p:cNvSpPr>
            <a:spLocks noChangeArrowheads="1"/>
          </p:cNvSpPr>
          <p:nvPr/>
        </p:nvSpPr>
        <p:spPr bwMode="auto">
          <a:xfrm>
            <a:off x="2673350" y="4286250"/>
            <a:ext cx="2166938" cy="587375"/>
          </a:xfrm>
          <a:prstGeom prst="wedgeRoundRectCallout">
            <a:avLst>
              <a:gd name="adj1" fmla="val -61938"/>
              <a:gd name="adj2" fmla="val -9657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000" dirty="0">
                <a:latin typeface="Arial" panose="020B0604020202020204" pitchFamily="34" charset="0"/>
              </a:rPr>
              <a:t>этот символ не входит!</a:t>
            </a:r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Операции со строками</a:t>
            </a:r>
          </a:p>
        </p:txBody>
      </p:sp>
      <p:sp>
        <p:nvSpPr>
          <p:cNvPr id="101380" name="Прямоугольник 6"/>
          <p:cNvSpPr>
            <a:spLocks noChangeArrowheads="1"/>
          </p:cNvSpPr>
          <p:nvPr/>
        </p:nvSpPr>
        <p:spPr bwMode="auto">
          <a:xfrm>
            <a:off x="381000" y="808038"/>
            <a:ext cx="499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Срезы</a:t>
            </a:r>
            <a:r>
              <a:rPr lang="ru-RU" altLang="ru-RU" sz="2400" b="1"/>
              <a:t>: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19113" y="1263650"/>
            <a:ext cx="7312025" cy="9540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s1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[: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8</a:t>
            </a:r>
            <a:r>
              <a:rPr lang="ru-RU" sz="2800" b="1" dirty="0">
                <a:latin typeface="Courier New"/>
                <a:ea typeface="Times New Roman"/>
              </a:rPr>
              <a:t>]     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"01234567" </a:t>
            </a:r>
            <a:endParaRPr lang="ru-RU" sz="2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AutoShape 59"/>
          <p:cNvSpPr>
            <a:spLocks noChangeArrowheads="1"/>
          </p:cNvSpPr>
          <p:nvPr/>
        </p:nvSpPr>
        <p:spPr bwMode="auto">
          <a:xfrm>
            <a:off x="2016125" y="2328863"/>
            <a:ext cx="2747963" cy="509587"/>
          </a:xfrm>
          <a:prstGeom prst="wedgeRoundRectCallout">
            <a:avLst>
              <a:gd name="adj1" fmla="val -54077"/>
              <a:gd name="adj2" fmla="val -88857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от начала строки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19113" y="2986088"/>
            <a:ext cx="7312025" cy="95408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s1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ru-RU" sz="2800" b="1" dirty="0">
                <a:latin typeface="Courier New"/>
                <a:ea typeface="Times New Roman"/>
              </a:rPr>
              <a:t>:]     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"34567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89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 </a:t>
            </a:r>
            <a:endParaRPr lang="ru-RU" sz="2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AutoShape 59"/>
          <p:cNvSpPr>
            <a:spLocks noChangeArrowheads="1"/>
          </p:cNvSpPr>
          <p:nvPr/>
        </p:nvSpPr>
        <p:spPr bwMode="auto">
          <a:xfrm>
            <a:off x="2016125" y="4051300"/>
            <a:ext cx="2747963" cy="509588"/>
          </a:xfrm>
          <a:prstGeom prst="wedgeRoundRectCallout">
            <a:avLst>
              <a:gd name="adj1" fmla="val -40531"/>
              <a:gd name="adj2" fmla="val -9510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до конца строки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19113" y="4697413"/>
            <a:ext cx="7312025" cy="5238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[:</a:t>
            </a:r>
            <a:r>
              <a:rPr lang="en-US" sz="2800" b="1" dirty="0">
                <a:latin typeface="Courier New"/>
                <a:ea typeface="Times New Roman"/>
              </a:rPr>
              <a:t>: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]   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"9876543210" </a:t>
            </a:r>
            <a:endParaRPr lang="ru-RU" sz="2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AutoShape 59"/>
          <p:cNvSpPr>
            <a:spLocks noChangeArrowheads="1"/>
          </p:cNvSpPr>
          <p:nvPr/>
        </p:nvSpPr>
        <p:spPr bwMode="auto">
          <a:xfrm>
            <a:off x="2016125" y="5422900"/>
            <a:ext cx="2747963" cy="509588"/>
          </a:xfrm>
          <a:prstGeom prst="wedgeRoundRectCallout">
            <a:avLst>
              <a:gd name="adj1" fmla="val -40531"/>
              <a:gd name="adj2" fmla="val -9510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реверс строки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858280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Операции со строками</a:t>
            </a:r>
          </a:p>
        </p:txBody>
      </p:sp>
      <p:sp>
        <p:nvSpPr>
          <p:cNvPr id="102404" name="Прямоугольник 6"/>
          <p:cNvSpPr>
            <a:spLocks noChangeArrowheads="1"/>
          </p:cNvSpPr>
          <p:nvPr/>
        </p:nvSpPr>
        <p:spPr bwMode="auto">
          <a:xfrm>
            <a:off x="381000" y="1250961"/>
            <a:ext cx="79438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Срезы с отрицательными индексами</a:t>
            </a:r>
            <a:r>
              <a:rPr lang="ru-RU" altLang="ru-RU" sz="2400" b="1"/>
              <a:t>: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19113" y="1706573"/>
            <a:ext cx="7312025" cy="9540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s1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[: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-2</a:t>
            </a:r>
            <a:r>
              <a:rPr lang="ru-RU" sz="2800" b="1" dirty="0">
                <a:latin typeface="Courier New"/>
                <a:ea typeface="Times New Roman"/>
              </a:rPr>
              <a:t>]     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"01234567" </a:t>
            </a:r>
            <a:endParaRPr lang="ru-RU" sz="2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AutoShape 59"/>
          <p:cNvSpPr>
            <a:spLocks noChangeArrowheads="1"/>
          </p:cNvSpPr>
          <p:nvPr/>
        </p:nvSpPr>
        <p:spPr bwMode="auto">
          <a:xfrm>
            <a:off x="2016125" y="2771786"/>
            <a:ext cx="982663" cy="414337"/>
          </a:xfrm>
          <a:prstGeom prst="wedgeRoundRectCallout">
            <a:avLst>
              <a:gd name="adj1" fmla="val -28315"/>
              <a:gd name="adj2" fmla="val -11770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N-2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19113" y="3429011"/>
            <a:ext cx="7312025" cy="95408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s1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-6</a:t>
            </a:r>
            <a:r>
              <a:rPr lang="ru-RU" sz="2800" b="1" dirty="0">
                <a:latin typeface="Courier New"/>
                <a:ea typeface="Times New Roman"/>
              </a:rPr>
              <a:t>: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-2</a:t>
            </a:r>
            <a:r>
              <a:rPr lang="ru-RU" sz="2800" b="1" dirty="0">
                <a:latin typeface="Courier New"/>
                <a:ea typeface="Times New Roman"/>
              </a:rPr>
              <a:t>]     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"4567" </a:t>
            </a:r>
            <a:endParaRPr lang="ru-RU" sz="2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AutoShape 59"/>
          <p:cNvSpPr>
            <a:spLocks noChangeArrowheads="1"/>
          </p:cNvSpPr>
          <p:nvPr/>
        </p:nvSpPr>
        <p:spPr bwMode="auto">
          <a:xfrm>
            <a:off x="2579688" y="4514861"/>
            <a:ext cx="982662" cy="414337"/>
          </a:xfrm>
          <a:prstGeom prst="wedgeRoundRectCallout">
            <a:avLst>
              <a:gd name="adj1" fmla="val -28315"/>
              <a:gd name="adj2" fmla="val -11770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N-2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AutoShape 59"/>
          <p:cNvSpPr>
            <a:spLocks noChangeArrowheads="1"/>
          </p:cNvSpPr>
          <p:nvPr/>
        </p:nvSpPr>
        <p:spPr bwMode="auto">
          <a:xfrm>
            <a:off x="1431925" y="4514861"/>
            <a:ext cx="981075" cy="414337"/>
          </a:xfrm>
          <a:prstGeom prst="wedgeRoundRectCallout">
            <a:avLst>
              <a:gd name="adj1" fmla="val 23646"/>
              <a:gd name="adj2" fmla="val -11770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N-6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9144000" cy="630261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Удаление и вставка символов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81000" y="3544888"/>
            <a:ext cx="4999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333399"/>
                </a:solidFill>
              </a:rPr>
              <a:t>Вставка</a:t>
            </a:r>
            <a:r>
              <a:rPr lang="ru-RU" altLang="ru-RU" sz="2800" b="1"/>
              <a:t>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9113" y="4011613"/>
            <a:ext cx="6807200" cy="107721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3200" b="1" dirty="0" err="1">
                <a:latin typeface="Courier New"/>
                <a:ea typeface="Times New Roman"/>
              </a:rPr>
              <a:t>s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3200" b="1" dirty="0">
                <a:latin typeface="Courier New"/>
                <a:ea typeface="Times New Roman"/>
              </a:rPr>
              <a:t>s1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 err="1">
                <a:latin typeface="Courier New"/>
                <a:ea typeface="Times New Roman"/>
              </a:rPr>
              <a:t>s</a:t>
            </a:r>
            <a:r>
              <a:rPr lang="ru-RU" sz="3200" b="1" dirty="0">
                <a:latin typeface="Courier New"/>
                <a:ea typeface="Times New Roman"/>
              </a:rPr>
              <a:t>[:</a:t>
            </a:r>
            <a:r>
              <a:rPr lang="ru-RU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ru-RU" sz="3200" b="1" dirty="0">
                <a:latin typeface="Courier New"/>
                <a:ea typeface="Times New Roman"/>
              </a:rPr>
              <a:t>]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+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Courier New"/>
                <a:ea typeface="Times New Roman"/>
              </a:rPr>
              <a:t>"ABC"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+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 err="1">
                <a:latin typeface="Courier New"/>
                <a:ea typeface="Times New Roman"/>
              </a:rPr>
              <a:t>s</a:t>
            </a:r>
            <a:r>
              <a:rPr lang="ru-RU" sz="3200" b="1" dirty="0">
                <a:latin typeface="Courier New"/>
                <a:ea typeface="Times New Roman"/>
              </a:rPr>
              <a:t>[</a:t>
            </a:r>
            <a:r>
              <a:rPr lang="ru-RU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ru-RU" sz="3200" b="1" dirty="0">
                <a:latin typeface="Courier New"/>
                <a:ea typeface="Times New Roman"/>
              </a:rPr>
              <a:t>:]</a:t>
            </a:r>
            <a:endParaRPr lang="en-US" sz="3200" b="1" dirty="0">
              <a:latin typeface="Courier New"/>
              <a:ea typeface="Times New Roman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81000" y="1657350"/>
            <a:ext cx="4999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333399"/>
                </a:solidFill>
              </a:rPr>
              <a:t>Удаление</a:t>
            </a:r>
            <a:r>
              <a:rPr lang="ru-RU" altLang="ru-RU" sz="2800" b="1"/>
              <a:t>: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19113" y="2101850"/>
            <a:ext cx="6732587" cy="107721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3200" b="1" dirty="0" err="1">
                <a:latin typeface="Courier New"/>
                <a:ea typeface="Times New Roman"/>
              </a:rPr>
              <a:t>s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Courier New"/>
                <a:ea typeface="Times New Roman"/>
              </a:rPr>
              <a:t>"0123456789"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3200" b="1" dirty="0">
                <a:latin typeface="Courier New"/>
                <a:ea typeface="Times New Roman"/>
              </a:rPr>
              <a:t>s1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 err="1">
                <a:latin typeface="Courier New"/>
                <a:ea typeface="Times New Roman"/>
              </a:rPr>
              <a:t>s</a:t>
            </a:r>
            <a:r>
              <a:rPr lang="ru-RU" sz="3200" b="1" dirty="0">
                <a:latin typeface="Courier New"/>
                <a:ea typeface="Times New Roman"/>
              </a:rPr>
              <a:t>[:</a:t>
            </a:r>
            <a:r>
              <a:rPr lang="ru-RU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ru-RU" sz="3200" b="1" dirty="0">
                <a:latin typeface="Courier New"/>
                <a:ea typeface="Times New Roman"/>
              </a:rPr>
              <a:t>]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+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 </a:t>
            </a:r>
            <a:r>
              <a:rPr lang="ru-RU" sz="3200" b="1" dirty="0" err="1">
                <a:latin typeface="Courier New"/>
                <a:ea typeface="Times New Roman"/>
              </a:rPr>
              <a:t>s</a:t>
            </a:r>
            <a:r>
              <a:rPr lang="ru-RU" sz="3200" b="1" dirty="0">
                <a:latin typeface="Courier New"/>
                <a:ea typeface="Times New Roman"/>
              </a:rPr>
              <a:t>[</a:t>
            </a:r>
            <a:r>
              <a:rPr lang="ru-RU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9</a:t>
            </a:r>
            <a:r>
              <a:rPr lang="ru-RU" sz="3200" b="1" dirty="0">
                <a:latin typeface="Courier New"/>
                <a:ea typeface="Times New Roman"/>
              </a:rPr>
              <a:t>:]</a:t>
            </a:r>
            <a:r>
              <a:rPr lang="en-US" sz="3200" b="1" dirty="0">
                <a:latin typeface="Courier New"/>
                <a:ea typeface="Times New Roman"/>
              </a:rPr>
              <a:t>  </a:t>
            </a:r>
            <a:r>
              <a:rPr lang="en-US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# "0129"</a:t>
            </a:r>
            <a:endParaRPr lang="ru-RU" sz="3200" b="1" dirty="0">
              <a:solidFill>
                <a:schemeClr val="accent1"/>
              </a:solidFill>
              <a:latin typeface="Courier New"/>
              <a:ea typeface="Times New Roman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46213" y="3062288"/>
            <a:ext cx="1446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"012"</a:t>
            </a:r>
            <a:endParaRPr lang="ru-RU" altLang="ru-RU" sz="2000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408365" y="3062288"/>
            <a:ext cx="13779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"9"</a:t>
            </a:r>
            <a:endParaRPr lang="ru-RU" altLang="ru-RU" sz="2000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857356" y="5120358"/>
            <a:ext cx="3759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"012</a:t>
            </a:r>
            <a:r>
              <a:rPr lang="en-US" altLang="ru-RU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ru-RU" altLang="ru-RU" sz="2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3456789</a:t>
            </a:r>
            <a:r>
              <a:rPr lang="en-US" altLang="ru-RU" sz="2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endParaRPr lang="ru-RU" altLang="ru-RU" sz="2000" dirty="0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79425" y="936625"/>
            <a:ext cx="6319838" cy="663575"/>
            <a:chOff x="2325" y="3072"/>
            <a:chExt cx="3980" cy="418"/>
          </a:xfrm>
        </p:grpSpPr>
        <p:sp>
          <p:nvSpPr>
            <p:cNvPr id="12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67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4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Строка – это неизменяемый объект!</a:t>
              </a:r>
              <a:endParaRPr lang="ru-RU" sz="16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437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Стандартные функции</a:t>
            </a:r>
          </a:p>
        </p:txBody>
      </p:sp>
      <p:sp>
        <p:nvSpPr>
          <p:cNvPr id="104452" name="Прямоугольник 8"/>
          <p:cNvSpPr>
            <a:spLocks noChangeArrowheads="1"/>
          </p:cNvSpPr>
          <p:nvPr/>
        </p:nvSpPr>
        <p:spPr bwMode="auto">
          <a:xfrm>
            <a:off x="381000" y="817563"/>
            <a:ext cx="499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Верхний</a:t>
            </a:r>
            <a:r>
              <a:rPr lang="en-US" altLang="ru-RU" sz="2400" b="1">
                <a:solidFill>
                  <a:srgbClr val="333399"/>
                </a:solidFill>
              </a:rPr>
              <a:t>/</a:t>
            </a:r>
            <a:r>
              <a:rPr lang="ru-RU" altLang="ru-RU" sz="2400" b="1">
                <a:solidFill>
                  <a:srgbClr val="333399"/>
                </a:solidFill>
              </a:rPr>
              <a:t>нижний регистр</a:t>
            </a:r>
            <a:r>
              <a:rPr lang="ru-RU" altLang="ru-RU" sz="2400" b="1"/>
              <a:t>: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19113" y="1284288"/>
            <a:ext cx="6732587" cy="13843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/>
                <a:ea typeface="Times New Roman"/>
              </a:rPr>
              <a:t>aAbBcC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s1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upper</a:t>
            </a:r>
            <a:r>
              <a:rPr lang="en-US" sz="2800" b="1" dirty="0">
                <a:latin typeface="Courier New"/>
                <a:ea typeface="Times New Roman"/>
              </a:rPr>
              <a:t>()  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# "AABBCC"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2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lower</a:t>
            </a:r>
            <a:r>
              <a:rPr lang="ru-RU" sz="2800" b="1" dirty="0">
                <a:latin typeface="Courier New"/>
                <a:ea typeface="Times New Roman"/>
              </a:rPr>
              <a:t>()  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# "</a:t>
            </a: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aabbcc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"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81000" y="2720975"/>
            <a:ext cx="4999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Проверка на цифры</a:t>
            </a:r>
            <a:r>
              <a:rPr lang="ru-RU" altLang="ru-RU" sz="2400" b="1"/>
              <a:t>: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19113" y="3187700"/>
            <a:ext cx="7615237" cy="1816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/>
                <a:ea typeface="Times New Roman"/>
              </a:rPr>
              <a:t>abc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isdigit</a:t>
            </a:r>
            <a:r>
              <a:rPr lang="en-US" sz="2800" b="1" dirty="0" smtClean="0">
                <a:latin typeface="Courier New"/>
                <a:ea typeface="Times New Roman"/>
              </a:rPr>
              <a:t>())  </a:t>
            </a:r>
            <a:r>
              <a:rPr lang="en-US" sz="800" b="1" dirty="0" smtClean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# False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s1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"123"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s1.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isdigit</a:t>
            </a:r>
            <a:r>
              <a:rPr lang="en-US" sz="2800" b="1" dirty="0" smtClean="0">
                <a:latin typeface="Courier New"/>
                <a:ea typeface="Times New Roman"/>
              </a:rPr>
              <a:t>()) 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# True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81000" y="5049838"/>
            <a:ext cx="499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333399"/>
                </a:solidFill>
              </a:rPr>
              <a:t>… </a:t>
            </a:r>
            <a:r>
              <a:rPr lang="ru-RU" altLang="ru-RU" sz="2400" b="1" dirty="0">
                <a:solidFill>
                  <a:srgbClr val="333399"/>
                </a:solidFill>
              </a:rPr>
              <a:t>и много других.</a:t>
            </a:r>
            <a:endParaRPr lang="ru-RU" alt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428736"/>
          <a:ext cx="8643998" cy="4608488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500330"/>
                <a:gridCol w="6143668"/>
              </a:tblGrid>
              <a:tr h="1428760">
                <a:tc>
                  <a:txBody>
                    <a:bodyPr/>
                    <a:lstStyle/>
                    <a:p>
                      <a:pPr indent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chemeClr val="tx2"/>
                          </a:solidFill>
                        </a:rPr>
                        <a:t>s.capitalize</a:t>
                      </a:r>
                      <a:r>
                        <a:rPr lang="ru-RU" sz="3200" b="1" dirty="0">
                          <a:solidFill>
                            <a:schemeClr val="tx2"/>
                          </a:solidFill>
                        </a:rPr>
                        <a:t>()</a:t>
                      </a:r>
                      <a:endParaRPr lang="ru-RU" sz="32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/>
                        <a:t>Преобразует первую букву первого слова строки </a:t>
                      </a:r>
                      <a:r>
                        <a:rPr lang="ru-RU" sz="2800" b="0" dirty="0" err="1"/>
                        <a:t>s</a:t>
                      </a:r>
                      <a:r>
                        <a:rPr lang="ru-RU" sz="2800" b="0" dirty="0"/>
                        <a:t> </a:t>
                      </a:r>
                      <a:r>
                        <a:rPr lang="ru-RU" sz="2800" b="0" dirty="0" smtClean="0"/>
                        <a:t>в верхний регистр, остальные</a:t>
                      </a:r>
                      <a:r>
                        <a:rPr lang="ru-RU" sz="2800" b="0" baseline="0" dirty="0" smtClean="0"/>
                        <a:t> буквы </a:t>
                      </a:r>
                      <a:r>
                        <a:rPr lang="ru-RU" sz="2800" b="0" dirty="0" smtClean="0"/>
                        <a:t>- в нижний регистр.</a:t>
                      </a:r>
                      <a:endParaRPr lang="ru-RU" sz="2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  <a:tr h="1428760">
                <a:tc>
                  <a:txBody>
                    <a:bodyPr/>
                    <a:lstStyle/>
                    <a:p>
                      <a:pPr indent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chemeClr val="tx2"/>
                          </a:solidFill>
                        </a:rPr>
                        <a:t>s.title</a:t>
                      </a:r>
                      <a:r>
                        <a:rPr lang="ru-RU" sz="3200" b="1" dirty="0">
                          <a:solidFill>
                            <a:schemeClr val="tx2"/>
                          </a:solidFill>
                        </a:rPr>
                        <a:t>()</a:t>
                      </a:r>
                      <a:endParaRPr lang="ru-RU" sz="32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/>
                        <a:t>Преобразует первые буквы всех слов строки </a:t>
                      </a:r>
                      <a:r>
                        <a:rPr lang="ru-RU" sz="2800" b="0" dirty="0" err="1"/>
                        <a:t>s</a:t>
                      </a:r>
                      <a:r>
                        <a:rPr lang="ru-RU" sz="2800" b="0" dirty="0"/>
                        <a:t> в </a:t>
                      </a:r>
                      <a:r>
                        <a:rPr lang="ru-RU" sz="2800" b="0" dirty="0" smtClean="0"/>
                        <a:t>верхний регистр, остальные буквы – в нижний регистр.</a:t>
                      </a:r>
                      <a:endParaRPr lang="ru-RU" sz="2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  <a:tr h="875484">
                <a:tc>
                  <a:txBody>
                    <a:bodyPr/>
                    <a:lstStyle/>
                    <a:p>
                      <a:pPr indent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2"/>
                          </a:solidFill>
                        </a:rPr>
                        <a:t>s.upper()</a:t>
                      </a:r>
                      <a:endParaRPr lang="ru-RU" sz="32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/>
                        <a:t>Преобразует все буквы строки </a:t>
                      </a:r>
                      <a:r>
                        <a:rPr lang="ru-RU" sz="2800" b="0" dirty="0" err="1"/>
                        <a:t>s</a:t>
                      </a:r>
                      <a:r>
                        <a:rPr lang="ru-RU" sz="2800" b="0" dirty="0"/>
                        <a:t> в буквы верхнего регистра.</a:t>
                      </a:r>
                      <a:endParaRPr lang="ru-RU" sz="2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  <a:tr h="875484">
                <a:tc>
                  <a:txBody>
                    <a:bodyPr/>
                    <a:lstStyle/>
                    <a:p>
                      <a:pPr indent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chemeClr val="tx2"/>
                          </a:solidFill>
                        </a:rPr>
                        <a:t>s.lower</a:t>
                      </a:r>
                      <a:r>
                        <a:rPr lang="ru-RU" sz="3200" b="1" dirty="0">
                          <a:solidFill>
                            <a:schemeClr val="tx2"/>
                          </a:solidFill>
                        </a:rPr>
                        <a:t>()</a:t>
                      </a:r>
                      <a:endParaRPr lang="ru-RU" sz="32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/>
                        <a:t>Преобразует все буквы строки </a:t>
                      </a:r>
                      <a:r>
                        <a:rPr lang="ru-RU" sz="2800" b="0" dirty="0" err="1"/>
                        <a:t>s</a:t>
                      </a:r>
                      <a:r>
                        <a:rPr lang="ru-RU" sz="2800" b="0" dirty="0"/>
                        <a:t> в буквы нижнего регистра.</a:t>
                      </a:r>
                      <a:endParaRPr lang="ru-RU" sz="2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4282" y="214290"/>
            <a:ext cx="8609152" cy="825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для работы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регистром</a:t>
            </a:r>
            <a:endParaRPr lang="ru-RU" sz="4400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142984"/>
          <a:ext cx="8929718" cy="548640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286016"/>
                <a:gridCol w="6643702"/>
              </a:tblGrid>
              <a:tr h="546103"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solidFill>
                            <a:schemeClr val="tx2"/>
                          </a:solidFill>
                        </a:rPr>
                        <a:t>s.swapcase</a:t>
                      </a:r>
                      <a:r>
                        <a:rPr lang="ru-RU" sz="2800" b="1" dirty="0">
                          <a:solidFill>
                            <a:schemeClr val="tx2"/>
                          </a:solidFill>
                        </a:rPr>
                        <a:t>()</a:t>
                      </a:r>
                      <a:endParaRPr lang="ru-RU" sz="28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Преобразует все буквы верхнего регистра в </a:t>
                      </a:r>
                      <a:r>
                        <a:rPr lang="ru-RU" sz="2400" dirty="0" smtClean="0"/>
                        <a:t>нижний регистр, </a:t>
                      </a:r>
                      <a:r>
                        <a:rPr lang="ru-RU" sz="2400" dirty="0"/>
                        <a:t>а буквы нижнего регистра </a:t>
                      </a:r>
                      <a:r>
                        <a:rPr lang="ru-RU" sz="2400" dirty="0" smtClean="0"/>
                        <a:t>в верхний регистр.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  <a:tr h="546103"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/>
                          </a:solidFill>
                        </a:rPr>
                        <a:t>s.isupper()</a:t>
                      </a:r>
                      <a:endParaRPr lang="ru-RU" sz="28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Возвращает </a:t>
                      </a:r>
                      <a:r>
                        <a:rPr lang="ru-RU" sz="2400" dirty="0" err="1"/>
                        <a:t>True</a:t>
                      </a:r>
                      <a:r>
                        <a:rPr lang="ru-RU" sz="2400" dirty="0"/>
                        <a:t>, если все символы строки, поддерживающие приведение к регистру, приведены к верхнему, иначе — </a:t>
                      </a:r>
                      <a:r>
                        <a:rPr lang="ru-RU" sz="2400" dirty="0" err="1"/>
                        <a:t>False</a:t>
                      </a:r>
                      <a:r>
                        <a:rPr lang="ru-RU" sz="2400" dirty="0"/>
                        <a:t>.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  <a:tr h="546103"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/>
                          </a:solidFill>
                        </a:rPr>
                        <a:t>s.islower()</a:t>
                      </a:r>
                      <a:endParaRPr lang="ru-RU" sz="28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Возвращает </a:t>
                      </a:r>
                      <a:r>
                        <a:rPr lang="ru-RU" sz="2400" dirty="0" err="1"/>
                        <a:t>True</a:t>
                      </a:r>
                      <a:r>
                        <a:rPr lang="ru-RU" sz="2400" dirty="0"/>
                        <a:t>, если все символы строки, поддерживающие приведение к регистру, приведены к нижнему, иначе — </a:t>
                      </a:r>
                      <a:r>
                        <a:rPr lang="ru-RU" sz="2400" dirty="0" err="1"/>
                        <a:t>False</a:t>
                      </a:r>
                      <a:r>
                        <a:rPr lang="ru-RU" sz="2400" dirty="0"/>
                        <a:t>.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  <a:tr h="819153"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solidFill>
                            <a:schemeClr val="tx2"/>
                          </a:solidFill>
                        </a:rPr>
                        <a:t>s.istitle</a:t>
                      </a:r>
                      <a:r>
                        <a:rPr lang="ru-RU" sz="2800" b="1" dirty="0">
                          <a:solidFill>
                            <a:schemeClr val="tx2"/>
                          </a:solidFill>
                        </a:rPr>
                        <a:t>()</a:t>
                      </a:r>
                      <a:endParaRPr lang="ru-RU" sz="28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 anchor="ctr"/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Определяет, начинаются ли слова строки с заглавной буквы. Возвращает </a:t>
                      </a:r>
                      <a:r>
                        <a:rPr lang="ru-RU" sz="2400" dirty="0" err="1"/>
                        <a:t>True</a:t>
                      </a:r>
                      <a:r>
                        <a:rPr lang="ru-RU" sz="2400" dirty="0"/>
                        <a:t>, когда </a:t>
                      </a:r>
                      <a:r>
                        <a:rPr lang="ru-RU" sz="2400" dirty="0" err="1"/>
                        <a:t>s</a:t>
                      </a:r>
                      <a:r>
                        <a:rPr lang="ru-RU" sz="2400" dirty="0"/>
                        <a:t> не пустая строка и первый алфавитный символ каждого слова в верхнем регистре, а все остальные буквенные символы в каждом слове строчные. Иначе - </a:t>
                      </a:r>
                      <a:r>
                        <a:rPr lang="ru-RU" sz="2400" dirty="0" err="1"/>
                        <a:t>False</a:t>
                      </a:r>
                      <a:r>
                        <a:rPr lang="ru-RU" sz="2400" dirty="0"/>
                        <a:t>.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269" marR="33269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4282" y="214290"/>
            <a:ext cx="8609152" cy="825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для работы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регистром</a:t>
            </a:r>
            <a:endParaRPr lang="ru-RU" sz="4400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alt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Поиск в строках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9113" y="912813"/>
            <a:ext cx="8242300" cy="267811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800" b="1" dirty="0" err="1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"Зде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с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ь был Вася."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find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с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		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n = 3</a:t>
            </a:r>
            <a:endParaRPr lang="ru-RU" sz="2800" b="1" dirty="0">
              <a:solidFill>
                <a:schemeClr val="accent1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&gt;=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Номер символа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n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 eaLnBrk="1" hangingPunct="1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"Символ не найден."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)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668338" y="3695700"/>
            <a:ext cx="6667500" cy="1033463"/>
            <a:chOff x="2325" y="3072"/>
            <a:chExt cx="4200" cy="651"/>
          </a:xfrm>
        </p:grpSpPr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892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Находит первое слева вхождение подстроки!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481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19113" y="5475308"/>
            <a:ext cx="8242300" cy="9540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800" b="1" dirty="0" err="1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"Здесь был Ва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с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я."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rfind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с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		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n = 12</a:t>
            </a:r>
            <a:endParaRPr lang="ru-RU" sz="2800" b="1" dirty="0">
              <a:solidFill>
                <a:schemeClr val="accent1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81000" y="4895864"/>
            <a:ext cx="499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Поиск с конца строки</a:t>
            </a:r>
            <a:r>
              <a:rPr lang="ru-RU" altLang="ru-RU" sz="2400" b="1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 build="p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982</Words>
  <Application>Microsoft Office PowerPoint</Application>
  <PresentationFormat>Экран (4:3)</PresentationFormat>
  <Paragraphs>220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Функции для работы со строками</vt:lpstr>
      <vt:lpstr>Операции со строками</vt:lpstr>
      <vt:lpstr>Операции со строками</vt:lpstr>
      <vt:lpstr>Операции со строками</vt:lpstr>
      <vt:lpstr>Удаление и вставка символов</vt:lpstr>
      <vt:lpstr>Стандартные функции</vt:lpstr>
      <vt:lpstr>Слайд 7</vt:lpstr>
      <vt:lpstr>Слайд 8</vt:lpstr>
      <vt:lpstr>Поиск в строках</vt:lpstr>
      <vt:lpstr>Пример обработки строк</vt:lpstr>
      <vt:lpstr>Пример обработки строк</vt:lpstr>
      <vt:lpstr>Пример обработки строк</vt:lpstr>
      <vt:lpstr>Задача на строки</vt:lpstr>
      <vt:lpstr>Задача на строки</vt:lpstr>
      <vt:lpstr>Вопросы</vt:lpstr>
      <vt:lpstr>Вопросы</vt:lpstr>
      <vt:lpstr>Вопросы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Символьные строки</dc:title>
  <dc:creator>. я</dc:creator>
  <cp:lastModifiedBy>. я</cp:lastModifiedBy>
  <cp:revision>50</cp:revision>
  <dcterms:created xsi:type="dcterms:W3CDTF">2022-03-23T10:04:56Z</dcterms:created>
  <dcterms:modified xsi:type="dcterms:W3CDTF">2022-03-30T09:00:03Z</dcterms:modified>
</cp:coreProperties>
</file>