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06B6F-AF25-46DC-897E-04DD607C2E95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017C4-6892-4700-8BC7-B44B0992D3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06B6F-AF25-46DC-897E-04DD607C2E95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017C4-6892-4700-8BC7-B44B0992D3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06B6F-AF25-46DC-897E-04DD607C2E95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017C4-6892-4700-8BC7-B44B0992D3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06B6F-AF25-46DC-897E-04DD607C2E95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017C4-6892-4700-8BC7-B44B0992D3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06B6F-AF25-46DC-897E-04DD607C2E95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017C4-6892-4700-8BC7-B44B0992D3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06B6F-AF25-46DC-897E-04DD607C2E95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017C4-6892-4700-8BC7-B44B0992D3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06B6F-AF25-46DC-897E-04DD607C2E95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017C4-6892-4700-8BC7-B44B0992D3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06B6F-AF25-46DC-897E-04DD607C2E95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017C4-6892-4700-8BC7-B44B0992D3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06B6F-AF25-46DC-897E-04DD607C2E95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017C4-6892-4700-8BC7-B44B0992D3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06B6F-AF25-46DC-897E-04DD607C2E95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017C4-6892-4700-8BC7-B44B0992D3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06B6F-AF25-46DC-897E-04DD607C2E95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017C4-6892-4700-8BC7-B44B0992D3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06B6F-AF25-46DC-897E-04DD607C2E95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017C4-6892-4700-8BC7-B44B0992D38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4282" y="642918"/>
            <a:ext cx="8653462" cy="1487487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ru-RU" altLang="ru-RU" sz="6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Преобразования «строка» – «число» </a:t>
            </a:r>
            <a:endParaRPr lang="ru-RU" sz="60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14338" name="Picture 2" descr="https://mir-s3-cdn-cf.behance.net/project_modules/max_1200/c7465f119964195.60a80def5313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2786058"/>
            <a:ext cx="5429288" cy="3619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57166"/>
            <a:ext cx="9144000" cy="1285884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000" b="1" spc="50" dirty="0">
                <a:ln w="11430"/>
                <a:gradFill flip="none" rotWithShape="1">
                  <a:gsLst>
                    <a:gs pos="0">
                      <a:schemeClr val="accent2">
                        <a:lumMod val="75000"/>
                        <a:shade val="30000"/>
                        <a:satMod val="115000"/>
                      </a:schemeClr>
                    </a:gs>
                    <a:gs pos="50000">
                      <a:schemeClr val="accent2">
                        <a:lumMod val="75000"/>
                        <a:shade val="67500"/>
                        <a:satMod val="115000"/>
                      </a:schemeClr>
                    </a:gs>
                    <a:gs pos="100000">
                      <a:schemeClr val="accent2">
                        <a:lumMod val="75000"/>
                        <a:shade val="100000"/>
                        <a:satMod val="115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</a:t>
            </a:r>
            <a:r>
              <a:rPr lang="ru-RU" sz="5000" b="1" spc="50" dirty="0" smtClean="0">
                <a:ln w="11430"/>
                <a:gradFill flip="none" rotWithShape="1">
                  <a:gsLst>
                    <a:gs pos="0">
                      <a:schemeClr val="accent2">
                        <a:lumMod val="75000"/>
                        <a:shade val="30000"/>
                        <a:satMod val="115000"/>
                      </a:schemeClr>
                    </a:gs>
                    <a:gs pos="50000">
                      <a:schemeClr val="accent2">
                        <a:lumMod val="75000"/>
                        <a:shade val="67500"/>
                        <a:satMod val="115000"/>
                      </a:schemeClr>
                    </a:gs>
                    <a:gs pos="100000">
                      <a:schemeClr val="accent2">
                        <a:lumMod val="75000"/>
                        <a:shade val="100000"/>
                        <a:satMod val="115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ункции для преобразования типов данных</a:t>
            </a:r>
            <a:endParaRPr lang="ru-RU" altLang="ru-RU" sz="5000" b="1" spc="50" dirty="0" smtClean="0">
              <a:ln w="11430"/>
              <a:gradFill flip="none" rotWithShape="1">
                <a:gsLst>
                  <a:gs pos="0">
                    <a:schemeClr val="accent2">
                      <a:lumMod val="75000"/>
                      <a:shade val="30000"/>
                      <a:satMod val="115000"/>
                    </a:schemeClr>
                  </a:gs>
                  <a:gs pos="50000">
                    <a:schemeClr val="accent2">
                      <a:lumMod val="75000"/>
                      <a:shade val="67500"/>
                      <a:satMod val="115000"/>
                    </a:schemeClr>
                  </a:gs>
                  <a:gs pos="100000">
                    <a:schemeClr val="accent2">
                      <a:lumMod val="75000"/>
                      <a:shade val="100000"/>
                      <a:satMod val="115000"/>
                    </a:schemeClr>
                  </a:gs>
                </a:gsLst>
                <a:lin ang="5400000" scaled="1"/>
                <a:tileRect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500034" y="2088901"/>
            <a:ext cx="864396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534988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int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— переводит строку в целое число;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5349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float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— переводит строку в вещественное число;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5349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str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— переводит целое число или вещественное число в строку.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290" name="Picture 2" descr="https://office-guru.ru/wp-content/uploads/2021/08/High_resolution_wallpaper_background_ID_77701763881.jpg"/>
          <p:cNvPicPr>
            <a:picLocks noChangeAspect="1" noChangeArrowheads="1"/>
          </p:cNvPicPr>
          <p:nvPr/>
        </p:nvPicPr>
        <p:blipFill>
          <a:blip r:embed="rId2" cstate="print"/>
          <a:srcRect l="16519" r="16317"/>
          <a:stretch>
            <a:fillRect/>
          </a:stretch>
        </p:blipFill>
        <p:spPr bwMode="auto">
          <a:xfrm>
            <a:off x="3357554" y="4714884"/>
            <a:ext cx="2204985" cy="18466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28596" y="214290"/>
            <a:ext cx="8375650" cy="1285884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altLang="ru-RU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Преобразования</a:t>
            </a:r>
            <a:br>
              <a:rPr lang="ru-RU" altLang="ru-RU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</a:br>
            <a:r>
              <a:rPr lang="ru-RU" altLang="ru-RU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 «строка» – «число» 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571472" y="1928802"/>
            <a:ext cx="8134379" cy="2714644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  <a:effectLst/>
        </p:spPr>
        <p:txBody>
          <a:bodyPr lIns="90000" tIns="46800" rIns="90000" bIns="46800"/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3600" b="1" dirty="0">
                <a:latin typeface="Courier New"/>
                <a:ea typeface="Times New Roman"/>
              </a:rPr>
              <a:t>s</a:t>
            </a:r>
            <a:r>
              <a:rPr lang="en-US" sz="36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3600" b="1" dirty="0">
                <a:latin typeface="Courier New"/>
                <a:ea typeface="Times New Roman"/>
              </a:rPr>
              <a:t>=</a:t>
            </a:r>
            <a:r>
              <a:rPr lang="en-US" sz="36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3600" b="1" dirty="0">
                <a:solidFill>
                  <a:schemeClr val="accent3">
                    <a:lumMod val="75000"/>
                  </a:schemeClr>
                </a:solidFill>
                <a:latin typeface="Courier New"/>
                <a:ea typeface="Times New Roman"/>
              </a:rPr>
              <a:t>"123"</a:t>
            </a:r>
            <a:endParaRPr lang="ru-RU" sz="3600" b="1" dirty="0">
              <a:solidFill>
                <a:schemeClr val="accent3">
                  <a:lumMod val="75000"/>
                </a:schemeClr>
              </a:solidFill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3600" b="1" dirty="0">
                <a:latin typeface="Courier New"/>
                <a:ea typeface="Times New Roman"/>
              </a:rPr>
              <a:t>N</a:t>
            </a:r>
            <a:r>
              <a:rPr lang="en-US" sz="36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3600" b="1" dirty="0">
                <a:latin typeface="Courier New"/>
                <a:ea typeface="Times New Roman"/>
              </a:rPr>
              <a:t>=</a:t>
            </a:r>
            <a:r>
              <a:rPr lang="ru-RU" sz="36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Courier New"/>
                <a:ea typeface="Times New Roman"/>
              </a:rPr>
              <a:t>int</a:t>
            </a:r>
            <a:r>
              <a:rPr lang="en-US" sz="36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3600" b="1" dirty="0" smtClean="0">
                <a:latin typeface="Courier New"/>
                <a:ea typeface="Times New Roman"/>
              </a:rPr>
              <a:t>(</a:t>
            </a:r>
            <a:r>
              <a:rPr lang="en-US" sz="3600" b="1" dirty="0" smtClean="0">
                <a:latin typeface="Courier New"/>
                <a:ea typeface="Times New Roman"/>
              </a:rPr>
              <a:t>s</a:t>
            </a:r>
            <a:r>
              <a:rPr lang="ru-RU" sz="3600" b="1" dirty="0" smtClean="0">
                <a:latin typeface="Courier New"/>
                <a:ea typeface="Times New Roman"/>
              </a:rPr>
              <a:t>)    </a:t>
            </a:r>
            <a:r>
              <a:rPr lang="ru-RU" sz="3600" b="1" dirty="0" smtClean="0">
                <a:solidFill>
                  <a:schemeClr val="accent1"/>
                </a:solidFill>
                <a:latin typeface="Courier New"/>
                <a:ea typeface="Times New Roman"/>
              </a:rPr>
              <a:t># </a:t>
            </a:r>
            <a:r>
              <a:rPr lang="en-US" sz="3600" b="1" dirty="0">
                <a:solidFill>
                  <a:schemeClr val="accent1"/>
                </a:solidFill>
                <a:latin typeface="Courier New"/>
                <a:ea typeface="Times New Roman"/>
              </a:rPr>
              <a:t>N</a:t>
            </a:r>
            <a:r>
              <a:rPr lang="ru-RU" sz="3600" b="1" dirty="0">
                <a:solidFill>
                  <a:schemeClr val="accent1"/>
                </a:solidFill>
                <a:latin typeface="Courier New"/>
                <a:ea typeface="Times New Roman"/>
              </a:rPr>
              <a:t> = 123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3600" b="1" dirty="0">
                <a:latin typeface="Courier New"/>
                <a:ea typeface="Times New Roman"/>
              </a:rPr>
              <a:t>s</a:t>
            </a:r>
            <a:r>
              <a:rPr lang="en-US" sz="36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3600" b="1" dirty="0">
                <a:latin typeface="Courier New"/>
                <a:ea typeface="Times New Roman"/>
              </a:rPr>
              <a:t>=</a:t>
            </a:r>
            <a:r>
              <a:rPr lang="ru-RU" sz="36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3600" b="1" dirty="0">
                <a:solidFill>
                  <a:schemeClr val="accent3">
                    <a:lumMod val="75000"/>
                  </a:schemeClr>
                </a:solidFill>
                <a:latin typeface="Courier New"/>
                <a:ea typeface="Times New Roman"/>
              </a:rPr>
              <a:t>"123.456"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3600" b="1" dirty="0">
                <a:latin typeface="Courier New"/>
                <a:ea typeface="Times New Roman"/>
              </a:rPr>
              <a:t>X</a:t>
            </a:r>
            <a:r>
              <a:rPr lang="en-US" sz="36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3600" b="1" dirty="0">
                <a:latin typeface="Courier New"/>
                <a:ea typeface="Times New Roman"/>
              </a:rPr>
              <a:t>=</a:t>
            </a:r>
            <a:r>
              <a:rPr lang="ru-RU" sz="36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3600" b="1" dirty="0">
                <a:solidFill>
                  <a:srgbClr val="0070C0"/>
                </a:solidFill>
                <a:latin typeface="Courier New"/>
                <a:ea typeface="Times New Roman"/>
              </a:rPr>
              <a:t>float</a:t>
            </a:r>
            <a:r>
              <a:rPr lang="en-US" sz="36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3600" b="1" dirty="0" smtClean="0">
                <a:latin typeface="Courier New"/>
                <a:ea typeface="Times New Roman"/>
              </a:rPr>
              <a:t>(</a:t>
            </a:r>
            <a:r>
              <a:rPr lang="en-US" sz="3600" b="1" dirty="0" smtClean="0">
                <a:latin typeface="Courier New"/>
                <a:ea typeface="Times New Roman"/>
              </a:rPr>
              <a:t>s</a:t>
            </a:r>
            <a:r>
              <a:rPr lang="ru-RU" sz="3600" b="1" dirty="0" smtClean="0">
                <a:latin typeface="Courier New"/>
                <a:ea typeface="Times New Roman"/>
              </a:rPr>
              <a:t>)  </a:t>
            </a:r>
            <a:r>
              <a:rPr lang="ru-RU" sz="3600" b="1" dirty="0" smtClean="0">
                <a:solidFill>
                  <a:schemeClr val="accent1"/>
                </a:solidFill>
                <a:latin typeface="Courier New"/>
                <a:ea typeface="Times New Roman"/>
              </a:rPr>
              <a:t># </a:t>
            </a:r>
            <a:r>
              <a:rPr lang="en-US" sz="3600" b="1" dirty="0">
                <a:solidFill>
                  <a:schemeClr val="accent1"/>
                </a:solidFill>
                <a:latin typeface="Courier New"/>
                <a:ea typeface="Times New Roman"/>
              </a:rPr>
              <a:t>X</a:t>
            </a:r>
            <a:r>
              <a:rPr lang="ru-RU" sz="3600" b="1" dirty="0">
                <a:solidFill>
                  <a:schemeClr val="accent1"/>
                </a:solidFill>
                <a:latin typeface="Courier New"/>
                <a:ea typeface="Times New Roman"/>
              </a:rPr>
              <a:t> = 123.456</a:t>
            </a:r>
          </a:p>
        </p:txBody>
      </p:sp>
      <p:sp>
        <p:nvSpPr>
          <p:cNvPr id="10242" name="AutoShape 2" descr="https://shiryaevpavel.ru/wp-content/uploads/2015/11/Depositphotos_10200556_m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4422940"/>
            <a:ext cx="4071966" cy="22439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58" y="285728"/>
            <a:ext cx="8375650" cy="1428760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alt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Преобразования «число» – «строка» 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357159" y="2000240"/>
            <a:ext cx="8786841" cy="3429024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  <a:effectLst/>
        </p:spPr>
        <p:txBody>
          <a:bodyPr lIns="90000" tIns="46800" rIns="90000" bIns="46800"/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N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  <a:latin typeface="Courier New"/>
                <a:ea typeface="Times New Roman"/>
              </a:rPr>
              <a:t>123</a:t>
            </a:r>
            <a:endParaRPr lang="ru-RU" sz="2800" b="1" dirty="0">
              <a:solidFill>
                <a:schemeClr val="accent3">
                  <a:lumMod val="75000"/>
                </a:schemeClr>
              </a:solidFill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s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str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 smtClean="0">
                <a:latin typeface="Courier New"/>
                <a:ea typeface="Times New Roman"/>
              </a:rPr>
              <a:t>(N)         </a:t>
            </a:r>
            <a:r>
              <a:rPr lang="ru-RU" sz="2800" b="1" dirty="0" smtClean="0">
                <a:latin typeface="Courier New"/>
                <a:ea typeface="Times New Roman"/>
              </a:rPr>
              <a:t>      </a:t>
            </a:r>
            <a:r>
              <a:rPr lang="en-US" sz="2800" b="1" dirty="0" smtClean="0">
                <a:solidFill>
                  <a:schemeClr val="accent1"/>
                </a:solidFill>
                <a:latin typeface="Courier New"/>
                <a:ea typeface="Times New Roman"/>
              </a:rPr>
              <a:t>#s </a:t>
            </a:r>
            <a:r>
              <a:rPr lang="en-US" sz="2800" b="1" dirty="0">
                <a:solidFill>
                  <a:schemeClr val="accent1"/>
                </a:solidFill>
                <a:latin typeface="Courier New"/>
                <a:ea typeface="Times New Roman"/>
              </a:rPr>
              <a:t>= "123"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 err="1">
                <a:latin typeface="Courier New"/>
                <a:ea typeface="Times New Roman"/>
              </a:rPr>
              <a:t>s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=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Courier New"/>
                <a:ea typeface="Times New Roman"/>
              </a:rPr>
              <a:t>"{:5d}"</a:t>
            </a:r>
            <a:r>
              <a:rPr lang="ru-RU" sz="2800" b="1" dirty="0">
                <a:latin typeface="Courier New"/>
                <a:ea typeface="Times New Roman"/>
              </a:rPr>
              <a:t>.</a:t>
            </a:r>
            <a:r>
              <a:rPr lang="en-US" sz="2800" b="1" dirty="0">
                <a:solidFill>
                  <a:srgbClr val="0070C0"/>
                </a:solidFill>
                <a:latin typeface="Courier New"/>
                <a:ea typeface="Times New Roman"/>
              </a:rPr>
              <a:t>format</a:t>
            </a:r>
            <a:r>
              <a:rPr lang="en-US" sz="2800" b="1" dirty="0">
                <a:latin typeface="Courier New"/>
                <a:ea typeface="Times New Roman"/>
              </a:rPr>
              <a:t>(</a:t>
            </a:r>
            <a:r>
              <a:rPr lang="ru-RU" sz="2800" b="1" dirty="0">
                <a:latin typeface="Courier New"/>
                <a:ea typeface="Times New Roman"/>
              </a:rPr>
              <a:t>N</a:t>
            </a:r>
            <a:r>
              <a:rPr lang="en-US" sz="2800" b="1" dirty="0" smtClean="0">
                <a:latin typeface="Courier New"/>
                <a:ea typeface="Times New Roman"/>
              </a:rPr>
              <a:t>)</a:t>
            </a:r>
            <a:r>
              <a:rPr lang="ru-RU" sz="2800" b="1" dirty="0" smtClean="0">
                <a:latin typeface="Courier New"/>
                <a:ea typeface="Times New Roman"/>
              </a:rPr>
              <a:t>    </a:t>
            </a:r>
            <a:r>
              <a:rPr lang="en-US" sz="2800" b="1" dirty="0" smtClean="0">
                <a:solidFill>
                  <a:schemeClr val="accent1"/>
                </a:solidFill>
                <a:latin typeface="Courier New"/>
                <a:ea typeface="Times New Roman"/>
              </a:rPr>
              <a:t>#s </a:t>
            </a:r>
            <a:r>
              <a:rPr lang="en-US" sz="2800" b="1" dirty="0">
                <a:solidFill>
                  <a:schemeClr val="accent1"/>
                </a:solidFill>
                <a:latin typeface="Courier New"/>
                <a:ea typeface="Times New Roman"/>
              </a:rPr>
              <a:t>= "  123"</a:t>
            </a:r>
            <a:endParaRPr lang="ru-RU" sz="2800" b="1" dirty="0">
              <a:solidFill>
                <a:schemeClr val="accent1"/>
              </a:solidFill>
              <a:latin typeface="Courier New"/>
              <a:ea typeface="Times New Roman"/>
            </a:endParaRPr>
          </a:p>
          <a:p>
            <a:pPr marL="179388" indent="-93663" algn="just" eaLnBrk="1" hangingPunct="1">
              <a:spcBef>
                <a:spcPts val="1200"/>
              </a:spcBef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X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  <a:latin typeface="Courier New"/>
                <a:ea typeface="Times New Roman"/>
              </a:rPr>
              <a:t>123.456</a:t>
            </a:r>
            <a:endParaRPr lang="ru-RU" sz="2800" b="1" dirty="0">
              <a:solidFill>
                <a:schemeClr val="accent3">
                  <a:lumMod val="75000"/>
                </a:schemeClr>
              </a:solidFill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s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str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 smtClean="0">
                <a:latin typeface="Courier New"/>
                <a:ea typeface="Times New Roman"/>
              </a:rPr>
              <a:t>(X) </a:t>
            </a:r>
            <a:r>
              <a:rPr lang="ru-RU" sz="2800" b="1" dirty="0" smtClean="0">
                <a:latin typeface="Courier New"/>
                <a:ea typeface="Times New Roman"/>
              </a:rPr>
              <a:t>              </a:t>
            </a:r>
            <a:r>
              <a:rPr lang="en-US" sz="2800" b="1" dirty="0" smtClean="0">
                <a:solidFill>
                  <a:schemeClr val="accent1"/>
                </a:solidFill>
                <a:latin typeface="Courier New"/>
                <a:ea typeface="Times New Roman"/>
              </a:rPr>
              <a:t>#s </a:t>
            </a:r>
            <a:r>
              <a:rPr lang="en-US" sz="2800" b="1" dirty="0">
                <a:solidFill>
                  <a:schemeClr val="accent1"/>
                </a:solidFill>
                <a:latin typeface="Courier New"/>
                <a:ea typeface="Times New Roman"/>
              </a:rPr>
              <a:t>= "123.456"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s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Courier New"/>
                <a:ea typeface="Times New Roman"/>
              </a:rPr>
              <a:t>"{:7.2f}"</a:t>
            </a:r>
            <a:r>
              <a:rPr lang="en-US" sz="2800" b="1" dirty="0">
                <a:latin typeface="Courier New"/>
                <a:ea typeface="Times New Roman"/>
              </a:rPr>
              <a:t>.</a:t>
            </a:r>
            <a:r>
              <a:rPr lang="en-US" sz="2800" b="1" dirty="0">
                <a:solidFill>
                  <a:srgbClr val="0070C0"/>
                </a:solidFill>
                <a:latin typeface="Courier New"/>
                <a:ea typeface="Times New Roman"/>
              </a:rPr>
              <a:t>format</a:t>
            </a:r>
            <a:r>
              <a:rPr lang="en-US" sz="2800" b="1" dirty="0">
                <a:latin typeface="Courier New"/>
                <a:ea typeface="Times New Roman"/>
              </a:rPr>
              <a:t>(X</a:t>
            </a:r>
            <a:r>
              <a:rPr lang="en-US" sz="2800" b="1" dirty="0" smtClean="0">
                <a:latin typeface="Courier New"/>
                <a:ea typeface="Times New Roman"/>
              </a:rPr>
              <a:t>)</a:t>
            </a:r>
            <a:r>
              <a:rPr lang="ru-RU" sz="2800" b="1" dirty="0" smtClean="0">
                <a:latin typeface="Courier New"/>
                <a:ea typeface="Times New Roman"/>
              </a:rPr>
              <a:t>  </a:t>
            </a:r>
            <a:r>
              <a:rPr lang="en-US" sz="2800" b="1" dirty="0" smtClean="0">
                <a:solidFill>
                  <a:schemeClr val="accent1"/>
                </a:solidFill>
                <a:latin typeface="Courier New"/>
                <a:ea typeface="Times New Roman"/>
              </a:rPr>
              <a:t>#s </a:t>
            </a:r>
            <a:r>
              <a:rPr lang="en-US" sz="2800" b="1" dirty="0">
                <a:solidFill>
                  <a:schemeClr val="accent1"/>
                </a:solidFill>
                <a:latin typeface="Courier New"/>
                <a:ea typeface="Times New Roman"/>
              </a:rPr>
              <a:t>= "</a:t>
            </a:r>
            <a:r>
              <a:rPr lang="en-US" sz="2800" dirty="0">
                <a:solidFill>
                  <a:schemeClr val="accent1"/>
                </a:solidFill>
                <a:latin typeface="Courier New"/>
                <a:ea typeface="Times New Roman"/>
              </a:rPr>
              <a:t> </a:t>
            </a:r>
            <a:r>
              <a:rPr lang="en-US" sz="2800" b="1" dirty="0">
                <a:solidFill>
                  <a:schemeClr val="accent1"/>
                </a:solidFill>
                <a:latin typeface="Courier New"/>
                <a:ea typeface="Times New Roman"/>
              </a:rPr>
              <a:t>123.46"</a:t>
            </a:r>
            <a:endParaRPr lang="ru-RU" sz="2800" b="1" dirty="0">
              <a:solidFill>
                <a:schemeClr val="accent1"/>
              </a:solidFill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s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Courier New"/>
                <a:ea typeface="Times New Roman"/>
              </a:rPr>
              <a:t>"{:10.2e}"</a:t>
            </a:r>
            <a:r>
              <a:rPr lang="en-US" sz="2800" b="1" dirty="0">
                <a:latin typeface="Courier New"/>
                <a:ea typeface="Times New Roman"/>
              </a:rPr>
              <a:t>.</a:t>
            </a:r>
            <a:r>
              <a:rPr lang="en-US" sz="2800" b="1" dirty="0">
                <a:solidFill>
                  <a:srgbClr val="0070C0"/>
                </a:solidFill>
                <a:latin typeface="Courier New"/>
                <a:ea typeface="Times New Roman"/>
              </a:rPr>
              <a:t>format</a:t>
            </a:r>
            <a:r>
              <a:rPr lang="en-US" sz="2800" b="1" dirty="0">
                <a:latin typeface="Courier New"/>
                <a:ea typeface="Times New Roman"/>
              </a:rPr>
              <a:t>(X</a:t>
            </a:r>
            <a:r>
              <a:rPr lang="en-US" sz="2800" b="1" dirty="0" smtClean="0">
                <a:latin typeface="Courier New"/>
                <a:ea typeface="Times New Roman"/>
              </a:rPr>
              <a:t>)</a:t>
            </a:r>
            <a:r>
              <a:rPr lang="ru-RU" sz="2800" b="1" dirty="0" smtClean="0">
                <a:latin typeface="Courier New"/>
                <a:ea typeface="Times New Roman"/>
              </a:rPr>
              <a:t> </a:t>
            </a:r>
            <a:r>
              <a:rPr lang="en-US" sz="2800" b="1" dirty="0" smtClean="0">
                <a:solidFill>
                  <a:schemeClr val="accent1"/>
                </a:solidFill>
                <a:latin typeface="Courier New"/>
                <a:ea typeface="Times New Roman"/>
              </a:rPr>
              <a:t>#s ="</a:t>
            </a:r>
            <a:r>
              <a:rPr lang="en-US" sz="2800" dirty="0" smtClean="0">
                <a:solidFill>
                  <a:schemeClr val="accent1"/>
                </a:solidFill>
                <a:latin typeface="Courier New"/>
                <a:ea typeface="Times New Roman"/>
              </a:rPr>
              <a:t>  </a:t>
            </a:r>
            <a:r>
              <a:rPr lang="en-US" sz="2800" b="1" dirty="0">
                <a:solidFill>
                  <a:schemeClr val="accent1"/>
                </a:solidFill>
                <a:latin typeface="Courier New"/>
                <a:ea typeface="Times New Roman"/>
              </a:rPr>
              <a:t>1.23e+02"</a:t>
            </a:r>
            <a:endParaRPr lang="ru-RU" sz="2800" b="1" dirty="0">
              <a:solidFill>
                <a:schemeClr val="accent1"/>
              </a:solidFill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endParaRPr lang="ru-RU" sz="3200" b="1" dirty="0">
              <a:latin typeface="Courier New"/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Вопросы</a:t>
            </a:r>
            <a:endParaRPr lang="ru-RU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500306"/>
            <a:ext cx="7572428" cy="2928958"/>
          </a:xfrm>
        </p:spPr>
        <p:txBody>
          <a:bodyPr numCol="2">
            <a:noAutofit/>
          </a:bodyPr>
          <a:lstStyle/>
          <a:p>
            <a:pPr>
              <a:buNone/>
            </a:pPr>
            <a:r>
              <a:rPr lang="ru-RU" sz="3600" dirty="0" smtClean="0"/>
              <a:t>а) "45"</a:t>
            </a:r>
            <a:endParaRPr lang="ru-RU" sz="3600" dirty="0"/>
          </a:p>
          <a:p>
            <a:pPr>
              <a:buNone/>
            </a:pPr>
            <a:r>
              <a:rPr lang="ru-RU" sz="3600" dirty="0"/>
              <a:t>б</a:t>
            </a:r>
            <a:r>
              <a:rPr lang="ru-RU" sz="3600"/>
              <a:t>) </a:t>
            </a:r>
            <a:r>
              <a:rPr lang="ru-RU" sz="3600" smtClean="0"/>
              <a:t>«5</a:t>
            </a:r>
            <a:r>
              <a:rPr lang="en-US" sz="3600" dirty="0"/>
              <a:t>p.</a:t>
            </a:r>
            <a:r>
              <a:rPr lang="ru-RU" sz="3600" dirty="0"/>
              <a:t>"</a:t>
            </a:r>
          </a:p>
          <a:p>
            <a:pPr>
              <a:buNone/>
            </a:pPr>
            <a:r>
              <a:rPr lang="ru-RU" sz="3600" dirty="0"/>
              <a:t>в) "</a:t>
            </a:r>
            <a:r>
              <a:rPr lang="ru-RU" sz="3600" dirty="0" smtClean="0"/>
              <a:t>14.5"</a:t>
            </a:r>
            <a:endParaRPr lang="ru-RU" sz="3600" dirty="0"/>
          </a:p>
          <a:p>
            <a:pPr>
              <a:buNone/>
            </a:pPr>
            <a:r>
              <a:rPr lang="ru-RU" sz="3600" dirty="0"/>
              <a:t>г) "</a:t>
            </a:r>
            <a:r>
              <a:rPr lang="ru-RU" sz="3600" dirty="0" smtClean="0"/>
              <a:t>14;5"</a:t>
            </a:r>
          </a:p>
          <a:p>
            <a:pPr>
              <a:buNone/>
            </a:pPr>
            <a:endParaRPr lang="ru-RU" sz="3600" dirty="0"/>
          </a:p>
          <a:p>
            <a:pPr>
              <a:buNone/>
            </a:pPr>
            <a:r>
              <a:rPr lang="ru-RU" sz="3600" dirty="0" err="1"/>
              <a:t>д</a:t>
            </a:r>
            <a:r>
              <a:rPr lang="ru-RU" sz="3600" dirty="0"/>
              <a:t>) "</a:t>
            </a:r>
            <a:r>
              <a:rPr lang="en-US" sz="3600" dirty="0"/>
              <a:t>tu154"</a:t>
            </a:r>
            <a:endParaRPr lang="ru-RU" sz="3600" dirty="0"/>
          </a:p>
          <a:p>
            <a:pPr>
              <a:buNone/>
            </a:pPr>
            <a:r>
              <a:rPr lang="ru-RU" sz="3600" dirty="0"/>
              <a:t>е) "543.0"</a:t>
            </a:r>
          </a:p>
          <a:p>
            <a:pPr>
              <a:buNone/>
            </a:pPr>
            <a:r>
              <a:rPr lang="ru-RU" sz="3600" dirty="0"/>
              <a:t>ж) "(30)"</a:t>
            </a:r>
          </a:p>
          <a:p>
            <a:pPr>
              <a:buNone/>
            </a:pPr>
            <a:r>
              <a:rPr lang="ru-RU" sz="3600" dirty="0" err="1"/>
              <a:t>з</a:t>
            </a:r>
            <a:r>
              <a:rPr lang="ru-RU" sz="3600" dirty="0"/>
              <a:t>) "1</a:t>
            </a:r>
            <a:r>
              <a:rPr lang="en-US" sz="3600" dirty="0"/>
              <a:t>E3"</a:t>
            </a:r>
            <a:endParaRPr lang="ru-RU" sz="3600" dirty="0"/>
          </a:p>
          <a:p>
            <a:endParaRPr lang="ru-RU" sz="3600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57158" y="928670"/>
            <a:ext cx="8229600" cy="11430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Какие из этих строк можно преобразовать в целое число, а какие в вещественное?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Пример задачи: 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929354"/>
          </a:xfrm>
        </p:spPr>
        <p:txBody>
          <a:bodyPr>
            <a:noAutofit/>
          </a:bodyPr>
          <a:lstStyle/>
          <a:p>
            <a:pPr marL="0" indent="358775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accent1"/>
                </a:solidFill>
              </a:rPr>
              <a:t>С </a:t>
            </a:r>
            <a:r>
              <a:rPr lang="ru-RU" sz="2000" b="1" i="1" dirty="0" smtClean="0">
                <a:solidFill>
                  <a:schemeClr val="accent1"/>
                </a:solidFill>
              </a:rPr>
              <a:t>клавиатуры вводится строка из  заглавных латинских букв и цифр. Определите максимальное нечётное число, записанное в </a:t>
            </a:r>
            <a:r>
              <a:rPr lang="ru-RU" sz="2000" b="1" i="1" dirty="0" smtClean="0">
                <a:solidFill>
                  <a:schemeClr val="accent1"/>
                </a:solidFill>
              </a:rPr>
              <a:t>строке.</a:t>
            </a:r>
          </a:p>
          <a:p>
            <a:pPr marL="0" indent="358775">
              <a:spcBef>
                <a:spcPts val="0"/>
              </a:spcBef>
              <a:buNone/>
            </a:pPr>
            <a:endParaRPr lang="ru-RU" sz="2000" b="1" i="1" dirty="0" smtClean="0">
              <a:solidFill>
                <a:schemeClr val="accent1"/>
              </a:solidFill>
            </a:endParaRPr>
          </a:p>
          <a:p>
            <a:pPr marL="1160463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input(“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Введите строку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”)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 marL="1160463">
              <a:spcBef>
                <a:spcPts val="0"/>
              </a:spcBef>
              <a:buNone/>
            </a:pP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strnum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‘’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 marL="1160463">
              <a:spcBef>
                <a:spcPts val="0"/>
              </a:spcBef>
              <a:buNone/>
            </a:pP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max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0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 marL="1160463">
              <a:spcBef>
                <a:spcPts val="0"/>
              </a:spcBef>
              <a:buNone/>
            </a:pP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sym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in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s:</a:t>
            </a:r>
          </a:p>
          <a:p>
            <a:pPr marL="1160463">
              <a:spcBef>
                <a:spcPts val="0"/>
              </a:spcBef>
              <a:buNone/>
            </a:pP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sym.isdigit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():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i="1" dirty="0" smtClean="0">
                <a:solidFill>
                  <a:schemeClr val="accent3">
                    <a:lumMod val="75000"/>
                  </a:schemeClr>
                </a:solidFill>
              </a:rPr>
              <a:t># проверяем </a:t>
            </a:r>
            <a:r>
              <a:rPr lang="ru-RU" sz="2000" i="1" dirty="0" smtClean="0">
                <a:solidFill>
                  <a:schemeClr val="accent3">
                    <a:lumMod val="75000"/>
                  </a:schemeClr>
                </a:solidFill>
              </a:rPr>
              <a:t>символ </a:t>
            </a:r>
            <a:r>
              <a:rPr lang="ru-RU" sz="2000" i="1" dirty="0" smtClean="0">
                <a:solidFill>
                  <a:schemeClr val="accent3">
                    <a:lumMod val="75000"/>
                  </a:schemeClr>
                </a:solidFill>
              </a:rPr>
              <a:t>- цифра ли это</a:t>
            </a:r>
            <a:endParaRPr lang="ru-RU" sz="2000" b="1" dirty="0" smtClean="0">
              <a:solidFill>
                <a:schemeClr val="accent3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1160463">
              <a:spcBef>
                <a:spcPts val="0"/>
              </a:spcBef>
              <a:buNone/>
            </a:pP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strnum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+=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sym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i="1" dirty="0" smtClean="0">
                <a:solidFill>
                  <a:schemeClr val="accent3">
                    <a:lumMod val="75000"/>
                  </a:schemeClr>
                </a:solidFill>
              </a:rPr>
              <a:t># добавляем </a:t>
            </a:r>
            <a:r>
              <a:rPr lang="ru-RU" sz="2000" i="1" dirty="0" smtClean="0">
                <a:solidFill>
                  <a:schemeClr val="accent3">
                    <a:lumMod val="75000"/>
                  </a:schemeClr>
                </a:solidFill>
              </a:rPr>
              <a:t>новую </a:t>
            </a:r>
            <a:r>
              <a:rPr lang="ru-RU" sz="2000" i="1" dirty="0" smtClean="0">
                <a:solidFill>
                  <a:schemeClr val="accent3">
                    <a:lumMod val="75000"/>
                  </a:schemeClr>
                </a:solidFill>
              </a:rPr>
              <a:t>цифру в число</a:t>
            </a:r>
            <a:endParaRPr lang="ru-RU" sz="2000" b="1" dirty="0" smtClean="0">
              <a:solidFill>
                <a:schemeClr val="accent3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1160463">
              <a:spcBef>
                <a:spcPts val="0"/>
              </a:spcBef>
              <a:buNone/>
            </a:pP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elif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strnum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: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 marL="1160463">
              <a:spcBef>
                <a:spcPts val="0"/>
              </a:spcBef>
              <a:buNone/>
            </a:pP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strnum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 marL="1160463">
              <a:spcBef>
                <a:spcPts val="0"/>
              </a:spcBef>
              <a:buNone/>
            </a:pP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% 2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== 1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and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max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: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 marL="1160463">
              <a:spcBef>
                <a:spcPts val="0"/>
              </a:spcBef>
              <a:buNone/>
            </a:pP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          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max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n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 marL="1160463">
              <a:spcBef>
                <a:spcPts val="0"/>
              </a:spcBef>
              <a:buNone/>
            </a:pP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strnum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‘’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 marL="1160463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s[-1].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isdigit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():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 marL="1160463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strnum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 marL="1160463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if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2 ==1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and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maxx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: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 marL="1160463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max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n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 marL="1160463">
              <a:spcBef>
                <a:spcPts val="0"/>
              </a:spcBef>
              <a:buNone/>
            </a:pP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max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ru-RU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71472" y="1785926"/>
            <a:ext cx="8375650" cy="233045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внимание!</a:t>
            </a:r>
            <a:endParaRPr lang="ru-RU" sz="8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33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0B9B74"/>
      </a:accent6>
      <a:hlink>
        <a:srgbClr val="0070C0"/>
      </a:hlink>
      <a:folHlink>
        <a:srgbClr val="0B9B7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219</Words>
  <Application>Microsoft Office PowerPoint</Application>
  <PresentationFormat>Экран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Преобразования «строка» – «число» </vt:lpstr>
      <vt:lpstr>Функции для преобразования типов данных</vt:lpstr>
      <vt:lpstr>Преобразования  «строка» – «число» </vt:lpstr>
      <vt:lpstr>Преобразования «число» – «строка» </vt:lpstr>
      <vt:lpstr>Вопросы</vt:lpstr>
      <vt:lpstr>Пример задачи: 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Преобразования «строка» – «число» </dc:title>
  <dc:creator>. я</dc:creator>
  <cp:lastModifiedBy>. я</cp:lastModifiedBy>
  <cp:revision>25</cp:revision>
  <dcterms:created xsi:type="dcterms:W3CDTF">2022-03-30T08:05:13Z</dcterms:created>
  <dcterms:modified xsi:type="dcterms:W3CDTF">2022-03-30T15:32:27Z</dcterms:modified>
</cp:coreProperties>
</file>