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7" r:id="rId2"/>
    <p:sldId id="258" r:id="rId3"/>
    <p:sldId id="259" r:id="rId4"/>
    <p:sldId id="260" r:id="rId5"/>
    <p:sldId id="265" r:id="rId6"/>
    <p:sldId id="266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F37BE-CD4C-44BB-AD6B-17248B8EB525}" type="datetimeFigureOut">
              <a:rPr lang="ru-RU" smtClean="0"/>
              <a:pPr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1142984"/>
            <a:ext cx="8501090" cy="128588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ru-RU" sz="600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С</a:t>
            </a:r>
            <a:r>
              <a:rPr lang="ru-RU" sz="6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имвольные строки</a:t>
            </a:r>
          </a:p>
        </p:txBody>
      </p:sp>
      <p:pic>
        <p:nvPicPr>
          <p:cNvPr id="91142" name="Picture 6" descr="https://images.eurogamer.net/2019/articles/2019-09-22-16-17/-1569165466158.jpg/EG11/resize/1200x-1/-15691654661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643182"/>
            <a:ext cx="6613844" cy="3714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2875"/>
            <a:ext cx="8375650" cy="630238"/>
          </a:xfrm>
        </p:spPr>
        <p:txBody>
          <a:bodyPr>
            <a:noAutofit/>
          </a:bodyPr>
          <a:lstStyle/>
          <a:p>
            <a:pPr algn="ctr"/>
            <a:r>
              <a:rPr lang="ru-RU" alt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Символьные строки</a:t>
            </a:r>
          </a:p>
        </p:txBody>
      </p:sp>
      <p:sp>
        <p:nvSpPr>
          <p:cNvPr id="92164" name="Прямоугольник 4"/>
          <p:cNvSpPr>
            <a:spLocks noChangeArrowheads="1"/>
          </p:cNvSpPr>
          <p:nvPr/>
        </p:nvSpPr>
        <p:spPr bwMode="auto">
          <a:xfrm>
            <a:off x="381000" y="801688"/>
            <a:ext cx="3532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Начальное значение</a:t>
            </a:r>
            <a:r>
              <a:rPr lang="ru-RU" altLang="ru-RU" sz="2400" b="1"/>
              <a:t>: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81000" y="1804988"/>
            <a:ext cx="3328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Вывод на экран</a:t>
            </a:r>
            <a:r>
              <a:rPr lang="ru-RU" altLang="ru-RU" sz="2400" b="1"/>
              <a:t>: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49313" y="2305050"/>
            <a:ext cx="3116262" cy="523875"/>
          </a:xfrm>
          <a:prstGeom prst="rect">
            <a:avLst/>
          </a:prstGeom>
          <a:noFill/>
          <a:ln>
            <a:noFill/>
            <a:headEnd type="none" w="med" len="med"/>
            <a:tailEnd type="none" w="lg" len="lg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(s)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849313" y="1306513"/>
            <a:ext cx="3008307" cy="492125"/>
          </a:xfrm>
          <a:prstGeom prst="rect">
            <a:avLst/>
          </a:prstGeom>
          <a:noFill/>
          <a:ln>
            <a:noFill/>
            <a:headEnd type="none" w="med" len="med"/>
            <a:tailEnd type="none" w="lg" len="lg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indent="90488"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Привет!"</a:t>
            </a:r>
            <a:endParaRPr lang="ru-RU" sz="2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381000" y="5037138"/>
            <a:ext cx="3328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Длина строки</a:t>
            </a:r>
            <a:r>
              <a:rPr lang="ru-RU" altLang="ru-RU" sz="2400" b="1"/>
              <a:t>: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849313" y="5537200"/>
            <a:ext cx="2744787" cy="5238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n</a:t>
            </a:r>
            <a:r>
              <a:rPr lang="en-US" sz="2800" b="1" dirty="0">
                <a:latin typeface="Arial" panose="020B0604020202020204" pitchFamily="34" charset="0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len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(s)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849313" y="2932113"/>
            <a:ext cx="3106737" cy="523875"/>
          </a:xfrm>
          <a:prstGeom prst="rect">
            <a:avLst/>
          </a:prstGeom>
          <a:noFill/>
          <a:ln>
            <a:noFill/>
            <a:headEnd type="none" w="med" len="med"/>
            <a:tailEnd type="none" w="lg" len="lg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(s[</a:t>
            </a:r>
            <a:r>
              <a:rPr lang="en-US" sz="28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5</a:t>
            </a:r>
            <a:r>
              <a:rPr lang="en-US" sz="2800" b="1" dirty="0" smtClean="0">
                <a:latin typeface="Courier New"/>
                <a:ea typeface="Times New Roman"/>
              </a:rPr>
              <a:t>])</a:t>
            </a:r>
            <a:endParaRPr lang="ru-RU" sz="2800" b="1" dirty="0">
              <a:latin typeface="Courier New"/>
              <a:ea typeface="Times New Roman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885825" y="3671888"/>
          <a:ext cx="5216526" cy="1316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218">
                  <a:extLst>
                    <a:ext uri="{9D8B030D-6E8A-4147-A177-3AD203B41FA5}"/>
                  </a:extLst>
                </a:gridCol>
                <a:gridCol w="745218">
                  <a:extLst>
                    <a:ext uri="{9D8B030D-6E8A-4147-A177-3AD203B41FA5}"/>
                  </a:extLst>
                </a:gridCol>
                <a:gridCol w="745218">
                  <a:extLst>
                    <a:ext uri="{9D8B030D-6E8A-4147-A177-3AD203B41FA5}"/>
                  </a:extLst>
                </a:gridCol>
                <a:gridCol w="745218">
                  <a:extLst>
                    <a:ext uri="{9D8B030D-6E8A-4147-A177-3AD203B41FA5}"/>
                  </a:extLst>
                </a:gridCol>
                <a:gridCol w="745218">
                  <a:extLst>
                    <a:ext uri="{9D8B030D-6E8A-4147-A177-3AD203B41FA5}"/>
                  </a:extLst>
                </a:gridCol>
                <a:gridCol w="745218">
                  <a:extLst>
                    <a:ext uri="{9D8B030D-6E8A-4147-A177-3AD203B41FA5}"/>
                  </a:extLst>
                </a:gridCol>
                <a:gridCol w="745218">
                  <a:extLst>
                    <a:ext uri="{9D8B030D-6E8A-4147-A177-3AD203B41FA5}"/>
                  </a:extLst>
                </a:gridCol>
              </a:tblGrid>
              <a:tr h="365815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57920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Courier New" pitchFamily="49" charset="0"/>
                          <a:cs typeface="Courier New" pitchFamily="49" charset="0"/>
                        </a:rPr>
                        <a:t>П</a:t>
                      </a:r>
                      <a:endParaRPr lang="ru-RU" sz="32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 smtClean="0">
                          <a:latin typeface="Courier New" pitchFamily="49" charset="0"/>
                          <a:cs typeface="Courier New" pitchFamily="49" charset="0"/>
                        </a:rPr>
                        <a:t>р</a:t>
                      </a:r>
                      <a:endParaRPr lang="ru-RU" sz="32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Courier New" pitchFamily="49" charset="0"/>
                          <a:cs typeface="Courier New" pitchFamily="49" charset="0"/>
                        </a:rPr>
                        <a:t>и</a:t>
                      </a:r>
                      <a:endParaRPr lang="ru-RU" sz="32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Courier New" pitchFamily="49" charset="0"/>
                          <a:cs typeface="Courier New" pitchFamily="49" charset="0"/>
                        </a:rPr>
                        <a:t>в</a:t>
                      </a:r>
                      <a:endParaRPr lang="ru-RU" sz="32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Courier New" pitchFamily="49" charset="0"/>
                          <a:cs typeface="Courier New" pitchFamily="49" charset="0"/>
                        </a:rPr>
                        <a:t>е</a:t>
                      </a:r>
                      <a:endParaRPr lang="ru-RU" sz="32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Courier New" pitchFamily="49" charset="0"/>
                          <a:cs typeface="Courier New" pitchFamily="49" charset="0"/>
                        </a:rPr>
                        <a:t>т</a:t>
                      </a:r>
                      <a:endParaRPr lang="ru-RU" sz="32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Courier New" pitchFamily="49" charset="0"/>
                          <a:cs typeface="Courier New" pitchFamily="49" charset="0"/>
                        </a:rPr>
                        <a:t>!</a:t>
                      </a:r>
                      <a:endParaRPr lang="ru-RU" sz="32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 marT="45727" marB="45727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3408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ru-RU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3600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ru-RU" sz="20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3600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ru-RU" sz="20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3600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ru-RU" sz="20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3600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ourier New" pitchFamily="49" charset="0"/>
                          <a:cs typeface="Courier New" pitchFamily="49" charset="0"/>
                        </a:rPr>
                        <a:t>s[4]</a:t>
                      </a:r>
                      <a:endParaRPr lang="ru-RU" sz="20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3600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ourier New" pitchFamily="49" charset="0"/>
                          <a:cs typeface="Courier New" pitchFamily="49" charset="0"/>
                        </a:rPr>
                        <a:t>s[5]</a:t>
                      </a:r>
                      <a:endParaRPr lang="ru-RU" sz="20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3600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ourier New" pitchFamily="49" charset="0"/>
                          <a:cs typeface="Courier New" pitchFamily="49" charset="0"/>
                        </a:rPr>
                        <a:t>s[6]</a:t>
                      </a:r>
                      <a:endParaRPr lang="ru-RU" sz="20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3600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5" name="Полилиния 24"/>
          <p:cNvSpPr>
            <a:spLocks noChangeArrowheads="1"/>
          </p:cNvSpPr>
          <p:nvPr/>
        </p:nvSpPr>
        <p:spPr bwMode="auto">
          <a:xfrm>
            <a:off x="3381375" y="3338513"/>
            <a:ext cx="1349375" cy="776287"/>
          </a:xfrm>
          <a:custGeom>
            <a:avLst/>
            <a:gdLst>
              <a:gd name="T0" fmla="*/ 2147483647 w 723014"/>
              <a:gd name="T1" fmla="*/ 491423 h 797442"/>
              <a:gd name="T2" fmla="*/ 0 w 723014"/>
              <a:gd name="T3" fmla="*/ 0 h 797442"/>
              <a:gd name="T4" fmla="*/ 0 60000 65536"/>
              <a:gd name="T5" fmla="*/ 0 60000 65536"/>
              <a:gd name="T6" fmla="*/ 0 w 723014"/>
              <a:gd name="T7" fmla="*/ 0 h 797442"/>
              <a:gd name="T8" fmla="*/ 723014 w 723014"/>
              <a:gd name="T9" fmla="*/ 797442 h 7974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3014" h="797442">
                <a:moveTo>
                  <a:pt x="723014" y="797442"/>
                </a:moveTo>
                <a:cubicBezTo>
                  <a:pt x="652130" y="180753"/>
                  <a:pt x="241005" y="265814"/>
                  <a:pt x="0" y="0"/>
                </a:cubicBezTo>
              </a:path>
            </a:pathLst>
          </a:custGeom>
          <a:noFill/>
          <a:ln w="38100" algn="ctr">
            <a:solidFill>
              <a:srgbClr val="C00000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4367213" y="1090613"/>
            <a:ext cx="4403725" cy="1463675"/>
            <a:chOff x="2325" y="3072"/>
            <a:chExt cx="2773" cy="922"/>
          </a:xfrm>
        </p:grpSpPr>
        <p:sp>
          <p:nvSpPr>
            <p:cNvPr id="27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2465" cy="8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Строка – это </a:t>
              </a:r>
            </a:p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последовательность </a:t>
              </a:r>
            </a:p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символов!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218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4995863" y="2932113"/>
            <a:ext cx="3489325" cy="523875"/>
          </a:xfrm>
          <a:prstGeom prst="rect">
            <a:avLst/>
          </a:prstGeom>
          <a:noFill/>
          <a:ln>
            <a:noFill/>
            <a:headEnd type="none" w="med" len="med"/>
            <a:tailEnd type="none" w="lg" len="lg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179388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(s</a:t>
            </a:r>
            <a:r>
              <a:rPr lang="en-US" sz="2800" b="1" dirty="0">
                <a:latin typeface="Courier New"/>
                <a:ea typeface="Times New Roman"/>
              </a:rPr>
              <a:t>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-2</a:t>
            </a:r>
            <a:r>
              <a:rPr lang="en-US" sz="2800" b="1" dirty="0" smtClean="0">
                <a:latin typeface="Courier New"/>
                <a:ea typeface="Times New Roman"/>
              </a:rPr>
              <a:t>])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6169025" y="3503613"/>
            <a:ext cx="2547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s[</a:t>
            </a:r>
            <a:r>
              <a:rPr lang="en-US" altLang="ru-RU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len</a:t>
            </a:r>
            <a:r>
              <a:rPr lang="ru-RU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</a:t>
            </a:r>
            <a:r>
              <a:rPr lang="ru-RU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)</a:t>
            </a:r>
            <a:r>
              <a:rPr lang="ru-RU" altLang="ru-RU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-2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</a:t>
            </a:r>
            <a:endParaRPr lang="ru-RU" altLang="ru-RU" dirty="0"/>
          </a:p>
        </p:txBody>
      </p:sp>
      <p:sp>
        <p:nvSpPr>
          <p:cNvPr id="31" name="Полилиния 30"/>
          <p:cNvSpPr>
            <a:spLocks noChangeArrowheads="1"/>
          </p:cNvSpPr>
          <p:nvPr/>
        </p:nvSpPr>
        <p:spPr bwMode="auto">
          <a:xfrm flipH="1">
            <a:off x="5156200" y="3370263"/>
            <a:ext cx="1744663" cy="744537"/>
          </a:xfrm>
          <a:custGeom>
            <a:avLst/>
            <a:gdLst>
              <a:gd name="T0" fmla="*/ 2147483647 w 723014"/>
              <a:gd name="T1" fmla="*/ 231694 h 797442"/>
              <a:gd name="T2" fmla="*/ 0 w 723014"/>
              <a:gd name="T3" fmla="*/ 0 h 797442"/>
              <a:gd name="T4" fmla="*/ 0 60000 65536"/>
              <a:gd name="T5" fmla="*/ 0 60000 65536"/>
              <a:gd name="T6" fmla="*/ 0 w 723014"/>
              <a:gd name="T7" fmla="*/ 0 h 797442"/>
              <a:gd name="T8" fmla="*/ 723014 w 723014"/>
              <a:gd name="T9" fmla="*/ 797442 h 7974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3014" h="797442">
                <a:moveTo>
                  <a:pt x="723014" y="797442"/>
                </a:moveTo>
                <a:cubicBezTo>
                  <a:pt x="652130" y="180753"/>
                  <a:pt x="241005" y="265814"/>
                  <a:pt x="0" y="0"/>
                </a:cubicBezTo>
              </a:path>
            </a:pathLst>
          </a:custGeom>
          <a:noFill/>
          <a:ln w="38100" algn="ctr">
            <a:solidFill>
              <a:srgbClr val="C00000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  <p:bldP spid="16" grpId="0"/>
      <p:bldP spid="23" grpId="0"/>
      <p:bldP spid="25" grpId="0" animBg="1"/>
      <p:bldP spid="29" grpId="0"/>
      <p:bldP spid="30" grpId="0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Прямоугольник 6"/>
          <p:cNvSpPr>
            <a:spLocks noChangeArrowheads="1"/>
          </p:cNvSpPr>
          <p:nvPr/>
        </p:nvSpPr>
        <p:spPr bwMode="auto">
          <a:xfrm>
            <a:off x="381000" y="1227151"/>
            <a:ext cx="3328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Ввод с клавиатуры</a:t>
            </a:r>
            <a:r>
              <a:rPr lang="ru-RU" altLang="ru-RU" sz="2400" b="1"/>
              <a:t>: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00088" y="1673239"/>
            <a:ext cx="6019800" cy="5238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1793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ru-RU" sz="2800" b="1" dirty="0"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Введите имя</a:t>
            </a:r>
            <a:r>
              <a:rPr lang="ru-RU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: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 "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381000" y="2274901"/>
            <a:ext cx="4562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Изменение строки</a:t>
            </a:r>
            <a:r>
              <a:rPr lang="ru-RU" altLang="ru-RU" sz="2400" b="1"/>
              <a:t>: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700088" y="2757501"/>
            <a:ext cx="2212975" cy="4921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s[</a:t>
            </a:r>
            <a:r>
              <a:rPr lang="en-US" sz="2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600" b="1" dirty="0"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600" b="1" dirty="0">
                <a:latin typeface="+mn-lt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"a"</a:t>
            </a:r>
            <a:endParaRPr lang="ru-RU" sz="26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1189038" y="3573476"/>
            <a:ext cx="7072312" cy="663575"/>
            <a:chOff x="2325" y="3072"/>
            <a:chExt cx="4454" cy="418"/>
          </a:xfrm>
        </p:grpSpPr>
        <p:sp>
          <p:nvSpPr>
            <p:cNvPr id="25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4146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Строка – это неизменяемый объект!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3197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27" name="Плюс 26"/>
          <p:cNvSpPr/>
          <p:nvPr/>
        </p:nvSpPr>
        <p:spPr bwMode="auto">
          <a:xfrm rot="2700000">
            <a:off x="1423988" y="2598751"/>
            <a:ext cx="819150" cy="819150"/>
          </a:xfrm>
          <a:prstGeom prst="mathPlus">
            <a:avLst>
              <a:gd name="adj1" fmla="val 7936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381000" y="4548854"/>
            <a:ext cx="74057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ru-RU" sz="2800" b="1" dirty="0">
                <a:solidFill>
                  <a:srgbClr val="333399"/>
                </a:solidFill>
              </a:rPr>
              <a:t>... </a:t>
            </a:r>
            <a:r>
              <a:rPr lang="ru-RU" altLang="ru-RU" sz="2800" b="1" dirty="0">
                <a:solidFill>
                  <a:srgbClr val="333399"/>
                </a:solidFill>
              </a:rPr>
              <a:t>но можно составить новую строку</a:t>
            </a:r>
            <a:r>
              <a:rPr lang="ru-RU" altLang="ru-RU" sz="2800" b="1" dirty="0"/>
              <a:t>:</a:t>
            </a: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742950" y="5201679"/>
            <a:ext cx="4114802" cy="5847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indent="90488"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s1 = s +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"a"</a:t>
            </a:r>
            <a:endParaRPr lang="ru-RU" sz="3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39754" y="142852"/>
            <a:ext cx="8375650" cy="630261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6000" b="1" i="0" u="none" strike="noStrike" kern="1200" cap="none" spc="0" normalizeH="0" baseline="0" noProof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Символьные строки</a:t>
            </a:r>
            <a:endParaRPr kumimoji="0" lang="ru-RU" altLang="ru-RU" sz="6000" b="1" i="0" u="none" strike="noStrike" kern="1200" cap="none" spc="0" normalizeH="0" baseline="0" noProof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0034" y="2571744"/>
            <a:ext cx="7169150" cy="31083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en-US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"Введите строку:"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)</a:t>
            </a: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  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строка-результат</a:t>
            </a:r>
          </a:p>
          <a:p>
            <a:pPr marL="179388" indent="-93663" algn="just" eaLnBrk="1" hangingPunct="1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c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s: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 if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c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а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: </a:t>
            </a: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  c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б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s1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s1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c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(s1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94213" name="Прямоугольник 4"/>
          <p:cNvSpPr>
            <a:spLocks noChangeArrowheads="1"/>
          </p:cNvSpPr>
          <p:nvPr/>
        </p:nvSpPr>
        <p:spPr bwMode="auto">
          <a:xfrm>
            <a:off x="285720" y="1038212"/>
            <a:ext cx="8750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7188" indent="-357188" eaLnBrk="1" hangingPunct="1">
              <a:spcBef>
                <a:spcPct val="50000"/>
              </a:spcBef>
            </a:pPr>
            <a:r>
              <a:rPr lang="ru-RU" altLang="ru-RU" sz="2800" b="1" i="1" dirty="0">
                <a:solidFill>
                  <a:srgbClr val="0070C0"/>
                </a:solidFill>
              </a:rPr>
              <a:t>Задача</a:t>
            </a:r>
            <a:r>
              <a:rPr lang="ru-RU" altLang="ru-RU" sz="2800" b="1" dirty="0">
                <a:solidFill>
                  <a:srgbClr val="0070C0"/>
                </a:solidFill>
              </a:rPr>
              <a:t>: </a:t>
            </a:r>
            <a:r>
              <a:rPr lang="ru-RU" altLang="ru-RU" sz="2800" dirty="0"/>
              <a:t>заменить в строке все буквы </a:t>
            </a:r>
            <a:r>
              <a:rPr lang="en-US" altLang="ru-RU" sz="2800" b="1" dirty="0">
                <a:solidFill>
                  <a:schemeClr val="accent2"/>
                </a:solidFill>
              </a:rPr>
              <a:t>"</a:t>
            </a:r>
            <a:r>
              <a:rPr lang="ru-RU" altLang="ru-RU" sz="2800" b="1" dirty="0">
                <a:solidFill>
                  <a:schemeClr val="accent2"/>
                </a:solidFill>
              </a:rPr>
              <a:t>а</a:t>
            </a:r>
            <a:r>
              <a:rPr lang="en-US" altLang="ru-RU" sz="2800" b="1" dirty="0">
                <a:solidFill>
                  <a:schemeClr val="accent2"/>
                </a:solidFill>
              </a:rPr>
              <a:t>"</a:t>
            </a:r>
            <a:r>
              <a:rPr lang="en-US" altLang="ru-RU" sz="2800" dirty="0">
                <a:solidFill>
                  <a:schemeClr val="accent2"/>
                </a:solidFill>
              </a:rPr>
              <a:t> </a:t>
            </a:r>
            <a:r>
              <a:rPr lang="ru-RU" altLang="ru-RU" sz="2800" dirty="0"/>
              <a:t>на буквы </a:t>
            </a:r>
            <a:r>
              <a:rPr lang="en-US" altLang="ru-RU" sz="2800" b="1" dirty="0">
                <a:solidFill>
                  <a:schemeClr val="accent2"/>
                </a:solidFill>
              </a:rPr>
              <a:t>"</a:t>
            </a:r>
            <a:r>
              <a:rPr lang="ru-RU" altLang="ru-RU" sz="2800" b="1" dirty="0">
                <a:solidFill>
                  <a:schemeClr val="accent2"/>
                </a:solidFill>
              </a:rPr>
              <a:t>б</a:t>
            </a:r>
            <a:r>
              <a:rPr lang="en-US" altLang="ru-RU" sz="2800" b="1" dirty="0">
                <a:solidFill>
                  <a:schemeClr val="accent2"/>
                </a:solidFill>
              </a:rPr>
              <a:t>"</a:t>
            </a:r>
            <a:r>
              <a:rPr lang="ru-RU" altLang="ru-RU" sz="2800" dirty="0">
                <a:solidFill>
                  <a:schemeClr val="accent2"/>
                </a:solidFill>
              </a:rPr>
              <a:t>. </a:t>
            </a:r>
          </a:p>
        </p:txBody>
      </p:sp>
      <p:sp>
        <p:nvSpPr>
          <p:cNvPr id="6" name="AutoShape 59"/>
          <p:cNvSpPr>
            <a:spLocks noChangeArrowheads="1"/>
          </p:cNvSpPr>
          <p:nvPr/>
        </p:nvSpPr>
        <p:spPr bwMode="auto">
          <a:xfrm>
            <a:off x="4121150" y="3565541"/>
            <a:ext cx="3035300" cy="841375"/>
          </a:xfrm>
          <a:prstGeom prst="wedgeRoundRectCallout">
            <a:avLst>
              <a:gd name="adj1" fmla="val -86588"/>
              <a:gd name="adj2" fmla="val -34708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перебрать все символы в строке</a:t>
            </a:r>
            <a:endParaRPr lang="ru-RU" sz="2000" i="1" dirty="0">
              <a:latin typeface="Arial" panose="020B0604020202020204" pitchFamily="34" charset="0"/>
            </a:endParaRPr>
          </a:p>
        </p:txBody>
      </p:sp>
      <p:sp>
        <p:nvSpPr>
          <p:cNvPr id="7" name="AutoShape 59"/>
          <p:cNvSpPr>
            <a:spLocks noChangeArrowheads="1"/>
          </p:cNvSpPr>
          <p:nvPr/>
        </p:nvSpPr>
        <p:spPr bwMode="auto">
          <a:xfrm>
            <a:off x="4121150" y="4873641"/>
            <a:ext cx="3035300" cy="841375"/>
          </a:xfrm>
          <a:prstGeom prst="wedgeRoundRectCallout">
            <a:avLst>
              <a:gd name="adj1" fmla="val -86588"/>
              <a:gd name="adj2" fmla="val -34708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добавить символ к строке-результату</a:t>
            </a:r>
            <a:endParaRPr lang="ru-RU" sz="2000" i="1" dirty="0">
              <a:latin typeface="Arial" panose="020B0604020202020204" pitchFamily="34" charset="0"/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479425" y="1724041"/>
            <a:ext cx="6319838" cy="663575"/>
            <a:chOff x="2325" y="3072"/>
            <a:chExt cx="3980" cy="418"/>
          </a:xfrm>
        </p:grpSpPr>
        <p:sp>
          <p:nvSpPr>
            <p:cNvPr id="9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3672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4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Строка – это неизменяемый объект!</a:t>
              </a:r>
              <a:endParaRPr lang="ru-RU" sz="1600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218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339754" y="142852"/>
            <a:ext cx="8375650" cy="630261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6000" b="1" i="0" u="none" strike="noStrike" kern="1200" cap="none" spc="0" normalizeH="0" baseline="0" noProof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Символьные строки</a:t>
            </a:r>
            <a:endParaRPr kumimoji="0" lang="ru-RU" altLang="ru-RU" sz="6000" b="1" i="0" u="none" strike="noStrike" kern="1200" cap="none" spc="0" normalizeH="0" baseline="0" noProof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Вопросы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86842" cy="5500726"/>
          </a:xfrm>
        </p:spPr>
        <p:txBody>
          <a:bodyPr>
            <a:noAutofit/>
          </a:bodyPr>
          <a:lstStyle/>
          <a:p>
            <a:pPr marL="0" indent="358775">
              <a:buNone/>
            </a:pPr>
            <a:r>
              <a:rPr lang="ru-RU" sz="2800" b="1" i="1" dirty="0" smtClean="0">
                <a:solidFill>
                  <a:schemeClr val="accent1"/>
                </a:solidFill>
              </a:rPr>
              <a:t>Что покажет приведенный ниже фрагмент кода?</a:t>
            </a:r>
          </a:p>
          <a:p>
            <a:pPr marL="0" indent="358775">
              <a:buNone/>
            </a:pPr>
            <a:r>
              <a:rPr lang="ru-RU" sz="2800" b="1" dirty="0" smtClean="0">
                <a:solidFill>
                  <a:schemeClr val="accent2"/>
                </a:solidFill>
              </a:rPr>
              <a:t>1.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 = ‘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abcdefg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’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print(s[0] + s[2] + s[4] + s[6])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r>
              <a:rPr lang="ru-RU" sz="2800" b="1" dirty="0" smtClean="0"/>
              <a:t> </a:t>
            </a:r>
          </a:p>
          <a:p>
            <a:pPr marL="0" indent="358775">
              <a:buNone/>
            </a:pPr>
            <a:r>
              <a:rPr lang="ru-RU" sz="2800" b="1" dirty="0" smtClean="0">
                <a:solidFill>
                  <a:schemeClr val="accent2"/>
                </a:solidFill>
              </a:rPr>
              <a:t>2.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 = ‘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abcdefg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’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print(s[0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]*3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 s[-1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]*3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 s[3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]*2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 s[3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]*2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r>
              <a:rPr lang="ru-RU" sz="2800" b="1" dirty="0" smtClean="0"/>
              <a:t> </a:t>
            </a:r>
          </a:p>
          <a:p>
            <a:pPr marL="0" indent="358775">
              <a:buNone/>
            </a:pPr>
            <a:r>
              <a:rPr lang="ru-RU" sz="2800" b="1" dirty="0" smtClean="0">
                <a:solidFill>
                  <a:schemeClr val="accent2"/>
                </a:solidFill>
              </a:rPr>
              <a:t>3.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 = ‘01234567891011121314151617’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in range(0,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(s), 5):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8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(s[i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], </a:t>
            </a:r>
            <a:r>
              <a:rPr lang="ru-RU" sz="28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“”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Вопросы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86842" cy="57864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2"/>
                </a:solidFill>
              </a:rPr>
              <a:t>4. </a:t>
            </a:r>
            <a:r>
              <a:rPr lang="ru-RU" sz="2800" b="1" i="1" dirty="0" smtClean="0">
                <a:solidFill>
                  <a:schemeClr val="accent1"/>
                </a:solidFill>
              </a:rPr>
              <a:t>Укажите, что выводит данная программа: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а)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input()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c in range(0,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(s), 2):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б)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input()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in range(1,len(s)+1):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[-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2"/>
                </a:solidFill>
              </a:rPr>
              <a:t>5. </a:t>
            </a:r>
            <a:r>
              <a:rPr lang="ru-RU" sz="2800" b="1" i="1" dirty="0" smtClean="0">
                <a:solidFill>
                  <a:schemeClr val="accent1"/>
                </a:solidFill>
              </a:rPr>
              <a:t>Что будет выведено на экран после выполнения этой программы?</a:t>
            </a:r>
          </a:p>
          <a:p>
            <a:pPr>
              <a:buNone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= "56789012"</a:t>
            </a:r>
          </a:p>
          <a:p>
            <a:pPr>
              <a:buNone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("342")</a:t>
            </a:r>
          </a:p>
          <a:p>
            <a:pPr>
              <a:buNone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2071678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320</Words>
  <Application>Microsoft Office PowerPoint</Application>
  <PresentationFormat>Экран (4:3)</PresentationFormat>
  <Paragraphs>82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Courier New</vt:lpstr>
      <vt:lpstr>Symbol</vt:lpstr>
      <vt:lpstr>Times New Roman</vt:lpstr>
      <vt:lpstr>Тема Office</vt:lpstr>
      <vt:lpstr>Символьные строки</vt:lpstr>
      <vt:lpstr>Символьные строки</vt:lpstr>
      <vt:lpstr>Презентация PowerPoint</vt:lpstr>
      <vt:lpstr>Презентация PowerPoint</vt:lpstr>
      <vt:lpstr>Вопросы</vt:lpstr>
      <vt:lpstr>Вопросы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Символьные строки</dc:title>
  <dc:creator>. я</dc:creator>
  <cp:lastModifiedBy>user</cp:lastModifiedBy>
  <cp:revision>15</cp:revision>
  <dcterms:created xsi:type="dcterms:W3CDTF">2022-03-23T10:04:56Z</dcterms:created>
  <dcterms:modified xsi:type="dcterms:W3CDTF">2023-04-14T06:12:04Z</dcterms:modified>
</cp:coreProperties>
</file>