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3" r:id="rId3"/>
    <p:sldId id="274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6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3950-4844-4543-A50C-A7C715AE1BD0}" type="datetimeFigureOut">
              <a:rPr lang="ru-RU" smtClean="0"/>
              <a:pPr/>
              <a:t>15.03.2022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958DA-7313-4DAF-B779-E9B8B29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3950-4844-4543-A50C-A7C715AE1BD0}" type="datetimeFigureOut">
              <a:rPr lang="ru-RU" smtClean="0"/>
              <a:pPr/>
              <a:t>15.03.2022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958DA-7313-4DAF-B779-E9B8B29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3950-4844-4543-A50C-A7C715AE1BD0}" type="datetimeFigureOut">
              <a:rPr lang="ru-RU" smtClean="0"/>
              <a:pPr/>
              <a:t>15.03.2022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958DA-7313-4DAF-B779-E9B8B29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3950-4844-4543-A50C-A7C715AE1BD0}" type="datetimeFigureOut">
              <a:rPr lang="ru-RU" smtClean="0"/>
              <a:pPr/>
              <a:t>15.03.2022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958DA-7313-4DAF-B779-E9B8B29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3950-4844-4543-A50C-A7C715AE1BD0}" type="datetimeFigureOut">
              <a:rPr lang="ru-RU" smtClean="0"/>
              <a:pPr/>
              <a:t>15.03.2022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958DA-7313-4DAF-B779-E9B8B29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3950-4844-4543-A50C-A7C715AE1BD0}" type="datetimeFigureOut">
              <a:rPr lang="ru-RU" smtClean="0"/>
              <a:pPr/>
              <a:t>15.03.2022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958DA-7313-4DAF-B779-E9B8B29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3950-4844-4543-A50C-A7C715AE1BD0}" type="datetimeFigureOut">
              <a:rPr lang="ru-RU" smtClean="0"/>
              <a:pPr/>
              <a:t>15.03.2022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958DA-7313-4DAF-B779-E9B8B29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3950-4844-4543-A50C-A7C715AE1BD0}" type="datetimeFigureOut">
              <a:rPr lang="ru-RU" smtClean="0"/>
              <a:pPr/>
              <a:t>15.03.2022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958DA-7313-4DAF-B779-E9B8B29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3950-4844-4543-A50C-A7C715AE1BD0}" type="datetimeFigureOut">
              <a:rPr lang="ru-RU" smtClean="0"/>
              <a:pPr/>
              <a:t>15.03.2022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958DA-7313-4DAF-B779-E9B8B29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3950-4844-4543-A50C-A7C715AE1BD0}" type="datetimeFigureOut">
              <a:rPr lang="ru-RU" smtClean="0"/>
              <a:pPr/>
              <a:t>15.03.2022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958DA-7313-4DAF-B779-E9B8B29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3950-4844-4543-A50C-A7C715AE1BD0}" type="datetimeFigureOut">
              <a:rPr lang="ru-RU" smtClean="0"/>
              <a:pPr/>
              <a:t>15.03.2022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958DA-7313-4DAF-B779-E9B8B29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43950-4844-4543-A50C-A7C715AE1BD0}" type="datetimeFigureOut">
              <a:rPr lang="ru-RU" smtClean="0"/>
              <a:pPr/>
              <a:t>15.03.2022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958DA-7313-4DAF-B779-E9B8B29FE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0038" y="1142984"/>
            <a:ext cx="8653462" cy="1829737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Быстрая сортировка массива</a:t>
            </a:r>
          </a:p>
        </p:txBody>
      </p:sp>
      <p:pic>
        <p:nvPicPr>
          <p:cNvPr id="53254" name="Picture 6" descr="https://www.techmindz.com/wp-content/uploads/2020/08/python-bann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9257" y="3234813"/>
            <a:ext cx="5698576" cy="31150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639763" y="1681169"/>
            <a:ext cx="6186487" cy="2676525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N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=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/>
                <a:ea typeface="Times New Roman"/>
              </a:rPr>
              <a:t>7</a:t>
            </a:r>
            <a:endParaRPr lang="ru-RU" sz="2400" b="1" dirty="0">
              <a:solidFill>
                <a:srgbClr val="0070C0"/>
              </a:solidFill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A</a:t>
            </a:r>
            <a:r>
              <a:rPr lang="ru-RU" sz="2400" b="1" dirty="0">
                <a:latin typeface="Courier New"/>
                <a:ea typeface="Times New Roman"/>
              </a:rPr>
              <a:t> = </a:t>
            </a:r>
            <a:r>
              <a:rPr lang="en-US" sz="2400" b="1" dirty="0">
                <a:latin typeface="Courier New"/>
                <a:ea typeface="Times New Roman"/>
              </a:rPr>
              <a:t>[</a:t>
            </a:r>
            <a:r>
              <a:rPr lang="en-US" sz="2400" b="1" dirty="0">
                <a:solidFill>
                  <a:srgbClr val="0070C0"/>
                </a:solidFill>
                <a:latin typeface="Courier New"/>
                <a:ea typeface="Times New Roman"/>
              </a:rPr>
              <a:t>0</a:t>
            </a:r>
            <a:r>
              <a:rPr lang="en-US" sz="2400" b="1" dirty="0">
                <a:latin typeface="Courier New"/>
                <a:ea typeface="Times New Roman"/>
              </a:rPr>
              <a:t>]*N</a:t>
            </a:r>
            <a:endParaRPr lang="ru-RU" sz="2400" b="1" dirty="0">
              <a:latin typeface="Courier New"/>
              <a:ea typeface="Times New Roman"/>
            </a:endParaRPr>
          </a:p>
          <a:p>
            <a:pPr indent="90488">
              <a:defRPr/>
            </a:pP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# </a:t>
            </a:r>
            <a:r>
              <a:rPr lang="ru-RU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заполнить массив </a:t>
            </a:r>
          </a:p>
          <a:p>
            <a:pPr indent="90488">
              <a:defRPr/>
            </a:pPr>
            <a:endParaRPr lang="ru-RU" sz="2400" b="1" dirty="0">
              <a:solidFill>
                <a:srgbClr val="008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>
              <a:defRPr/>
            </a:pPr>
            <a:endParaRPr lang="ru-RU" sz="2400" b="1" dirty="0">
              <a:solidFill>
                <a:srgbClr val="008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>
              <a:defRPr/>
            </a:pP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qSort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A,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 N-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 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# </a:t>
            </a:r>
            <a:r>
              <a:rPr lang="ru-RU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сортировка </a:t>
            </a:r>
            <a:endParaRPr lang="en-US" sz="2400" b="1" dirty="0">
              <a:solidFill>
                <a:schemeClr val="accent2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>
              <a:defRPr/>
            </a:pP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# </a:t>
            </a:r>
            <a:r>
              <a:rPr lang="ru-RU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вывести результат </a:t>
            </a:r>
          </a:p>
        </p:txBody>
      </p:sp>
      <p:sp>
        <p:nvSpPr>
          <p:cNvPr id="74757" name="Прямоугольник 4"/>
          <p:cNvSpPr>
            <a:spLocks noChangeArrowheads="1"/>
          </p:cNvSpPr>
          <p:nvPr/>
        </p:nvSpPr>
        <p:spPr bwMode="auto">
          <a:xfrm>
            <a:off x="382588" y="1173169"/>
            <a:ext cx="32143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 b="1" dirty="0">
                <a:solidFill>
                  <a:srgbClr val="0070C0"/>
                </a:solidFill>
              </a:rPr>
              <a:t>Основная программа</a:t>
            </a:r>
            <a:r>
              <a:rPr lang="ru-RU" altLang="ru-RU" sz="2400" dirty="0">
                <a:solidFill>
                  <a:srgbClr val="0070C0"/>
                </a:solidFill>
              </a:rPr>
              <a:t>: </a:t>
            </a:r>
          </a:p>
        </p:txBody>
      </p:sp>
      <p:sp>
        <p:nvSpPr>
          <p:cNvPr id="6" name="AutoShape 59"/>
          <p:cNvSpPr>
            <a:spLocks noChangeArrowheads="1"/>
          </p:cNvSpPr>
          <p:nvPr/>
        </p:nvSpPr>
        <p:spPr bwMode="auto">
          <a:xfrm>
            <a:off x="860425" y="2846394"/>
            <a:ext cx="1498600" cy="460375"/>
          </a:xfrm>
          <a:prstGeom prst="wedgeRoundRectCallout">
            <a:avLst>
              <a:gd name="adj1" fmla="val 32262"/>
              <a:gd name="adj2" fmla="val 114664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Arial" panose="020B0604020202020204" pitchFamily="34" charset="0"/>
              </a:rPr>
              <a:t>массив</a:t>
            </a:r>
            <a:endParaRPr lang="ru-RU" sz="2000" dirty="0">
              <a:latin typeface="Arial" panose="020B0604020202020204" pitchFamily="34" charset="0"/>
            </a:endParaRPr>
          </a:p>
        </p:txBody>
      </p:sp>
      <p:sp>
        <p:nvSpPr>
          <p:cNvPr id="7" name="AutoShape 59"/>
          <p:cNvSpPr>
            <a:spLocks noChangeArrowheads="1"/>
          </p:cNvSpPr>
          <p:nvPr/>
        </p:nvSpPr>
        <p:spPr bwMode="auto">
          <a:xfrm>
            <a:off x="2497138" y="2846394"/>
            <a:ext cx="1331912" cy="460375"/>
          </a:xfrm>
          <a:prstGeom prst="wedgeRoundRectCallout">
            <a:avLst>
              <a:gd name="adj1" fmla="val -34966"/>
              <a:gd name="adj2" fmla="val 105967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Arial" panose="020B0604020202020204" pitchFamily="34" charset="0"/>
              </a:rPr>
              <a:t>начало</a:t>
            </a:r>
            <a:endParaRPr lang="ru-RU" sz="2000" dirty="0">
              <a:latin typeface="Arial" panose="020B0604020202020204" pitchFamily="34" charset="0"/>
            </a:endParaRPr>
          </a:p>
        </p:txBody>
      </p:sp>
      <p:sp>
        <p:nvSpPr>
          <p:cNvPr id="8" name="AutoShape 59"/>
          <p:cNvSpPr>
            <a:spLocks noChangeArrowheads="1"/>
          </p:cNvSpPr>
          <p:nvPr/>
        </p:nvSpPr>
        <p:spPr bwMode="auto">
          <a:xfrm>
            <a:off x="3960813" y="2846394"/>
            <a:ext cx="1203325" cy="460375"/>
          </a:xfrm>
          <a:prstGeom prst="wedgeRoundRectCallout">
            <a:avLst>
              <a:gd name="adj1" fmla="val -72857"/>
              <a:gd name="adj2" fmla="val 109992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Arial" panose="020B0604020202020204" pitchFamily="34" charset="0"/>
              </a:rPr>
              <a:t>конец</a:t>
            </a:r>
            <a:endParaRPr lang="ru-RU" sz="2000" dirty="0">
              <a:latin typeface="Arial" panose="020B0604020202020204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0" y="142852"/>
            <a:ext cx="9001156" cy="6302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5400" b="1" i="0" u="none" strike="noStrike" kern="1200" cap="none" spc="50" normalizeH="0" baseline="0" noProof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Быстрая сортировка</a:t>
            </a:r>
            <a:endParaRPr kumimoji="0" lang="ru-RU" altLang="ru-RU" sz="5400" b="1" i="0" u="none" strike="noStrike" kern="1200" cap="none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99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7" grpId="0" build="p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03238" y="1598613"/>
            <a:ext cx="8194675" cy="4600575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333399"/>
                </a:solidFill>
                <a:latin typeface="Courier New"/>
                <a:ea typeface="Times New Roman"/>
              </a:rPr>
              <a:t>def</a:t>
            </a:r>
            <a:r>
              <a:rPr lang="en-US" sz="2400" b="1" dirty="0">
                <a:latin typeface="Courier New"/>
                <a:ea typeface="Times New Roman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/>
                <a:ea typeface="Times New Roman"/>
              </a:rPr>
              <a:t>qSort</a:t>
            </a:r>
            <a:r>
              <a:rPr lang="en-US" sz="2400" b="1" dirty="0">
                <a:solidFill>
                  <a:srgbClr val="0070C0"/>
                </a:solidFill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( A, </a:t>
            </a:r>
            <a:r>
              <a:rPr lang="en-US" sz="2400" b="1" dirty="0" err="1">
                <a:latin typeface="Courier New"/>
                <a:ea typeface="Times New Roman"/>
              </a:rPr>
              <a:t>nStart</a:t>
            </a:r>
            <a:r>
              <a:rPr lang="en-US" sz="2400" b="1" dirty="0">
                <a:latin typeface="Courier New"/>
                <a:ea typeface="Times New Roman"/>
              </a:rPr>
              <a:t>, </a:t>
            </a:r>
            <a:r>
              <a:rPr lang="en-US" sz="2400" b="1" dirty="0" err="1">
                <a:latin typeface="Courier New"/>
                <a:ea typeface="Times New Roman"/>
              </a:rPr>
              <a:t>nEnd</a:t>
            </a:r>
            <a:r>
              <a:rPr lang="en-US" sz="2400" b="1" dirty="0">
                <a:latin typeface="Courier New"/>
                <a:ea typeface="Times New Roman"/>
              </a:rPr>
              <a:t> ):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</a:t>
            </a:r>
            <a:r>
              <a:rPr lang="en-US" sz="2400" b="1" dirty="0">
                <a:solidFill>
                  <a:srgbClr val="333399"/>
                </a:solidFill>
                <a:latin typeface="Courier New"/>
                <a:ea typeface="Times New Roman"/>
              </a:rPr>
              <a:t>if</a:t>
            </a:r>
            <a:r>
              <a:rPr lang="en-US" sz="2400" b="1" dirty="0">
                <a:latin typeface="Courier New"/>
                <a:ea typeface="Times New Roman"/>
              </a:rPr>
              <a:t> </a:t>
            </a:r>
            <a:r>
              <a:rPr lang="en-US" sz="2400" b="1" dirty="0" err="1">
                <a:latin typeface="Courier New"/>
                <a:ea typeface="Times New Roman"/>
              </a:rPr>
              <a:t>nStart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&gt;=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 err="1">
                <a:latin typeface="Courier New"/>
                <a:ea typeface="Times New Roman"/>
              </a:rPr>
              <a:t>nEnd</a:t>
            </a:r>
            <a:r>
              <a:rPr lang="en-US" sz="2400" b="1" dirty="0">
                <a:latin typeface="Courier New"/>
                <a:ea typeface="Times New Roman"/>
              </a:rPr>
              <a:t>: </a:t>
            </a:r>
            <a:r>
              <a:rPr lang="en-US" sz="2400" b="1" dirty="0">
                <a:solidFill>
                  <a:srgbClr val="333399"/>
                </a:solidFill>
                <a:latin typeface="Courier New"/>
                <a:ea typeface="Times New Roman"/>
              </a:rPr>
              <a:t>return</a:t>
            </a:r>
            <a:endParaRPr lang="ru-RU" sz="2400" b="1" dirty="0">
              <a:solidFill>
                <a:srgbClr val="333399"/>
              </a:solidFill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L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=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 err="1">
                <a:latin typeface="Courier New"/>
                <a:ea typeface="Times New Roman"/>
              </a:rPr>
              <a:t>nStart</a:t>
            </a:r>
            <a:r>
              <a:rPr lang="en-US" sz="2400" b="1" dirty="0">
                <a:latin typeface="Courier New"/>
                <a:ea typeface="Times New Roman"/>
              </a:rPr>
              <a:t>; R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=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 err="1">
                <a:latin typeface="Courier New"/>
                <a:ea typeface="Times New Roman"/>
              </a:rPr>
              <a:t>nEnd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X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=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A[(L+R)//</a:t>
            </a:r>
            <a:r>
              <a:rPr lang="en-US" sz="2400" b="1" dirty="0">
                <a:solidFill>
                  <a:schemeClr val="accent2"/>
                </a:solidFill>
                <a:latin typeface="Courier New"/>
                <a:ea typeface="Times New Roman"/>
              </a:rPr>
              <a:t>2</a:t>
            </a:r>
            <a:r>
              <a:rPr lang="en-US" sz="2400" b="1" dirty="0">
                <a:latin typeface="Courier New"/>
                <a:ea typeface="Times New Roman"/>
              </a:rPr>
              <a:t>]       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</a:t>
            </a:r>
            <a:r>
              <a:rPr lang="en-US" sz="2400" b="1" dirty="0">
                <a:solidFill>
                  <a:srgbClr val="333399"/>
                </a:solidFill>
                <a:latin typeface="Courier New"/>
                <a:ea typeface="Times New Roman"/>
              </a:rPr>
              <a:t>while</a:t>
            </a:r>
            <a:r>
              <a:rPr lang="en-US" sz="2400" b="1" dirty="0">
                <a:latin typeface="Courier New"/>
                <a:ea typeface="Times New Roman"/>
              </a:rPr>
              <a:t> L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&lt;=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R: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400" b="1" dirty="0">
                <a:latin typeface="Courier New"/>
                <a:ea typeface="Times New Roman"/>
              </a:rPr>
              <a:t>    </a:t>
            </a:r>
            <a:r>
              <a:rPr lang="en-US" sz="2400" b="1" dirty="0">
                <a:solidFill>
                  <a:srgbClr val="333399"/>
                </a:solidFill>
                <a:latin typeface="Courier New"/>
                <a:ea typeface="Times New Roman"/>
              </a:rPr>
              <a:t>while</a:t>
            </a:r>
            <a:r>
              <a:rPr lang="en-US" sz="2400" b="1" dirty="0">
                <a:latin typeface="Courier New"/>
                <a:ea typeface="Times New Roman"/>
              </a:rPr>
              <a:t> A</a:t>
            </a:r>
            <a:r>
              <a:rPr lang="ru-RU" sz="2400" b="1" dirty="0">
                <a:latin typeface="Courier New"/>
                <a:ea typeface="Times New Roman"/>
              </a:rPr>
              <a:t>[</a:t>
            </a:r>
            <a:r>
              <a:rPr lang="en-US" sz="2400" b="1" dirty="0">
                <a:latin typeface="Courier New"/>
                <a:ea typeface="Times New Roman"/>
              </a:rPr>
              <a:t>L</a:t>
            </a:r>
            <a:r>
              <a:rPr lang="ru-RU" sz="2400" b="1" dirty="0">
                <a:latin typeface="Courier New"/>
                <a:ea typeface="Times New Roman"/>
              </a:rPr>
              <a:t>]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&lt;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X</a:t>
            </a:r>
            <a:r>
              <a:rPr lang="ru-RU" sz="2400" b="1" dirty="0">
                <a:latin typeface="Courier New"/>
                <a:ea typeface="Times New Roman"/>
              </a:rPr>
              <a:t>: </a:t>
            </a:r>
            <a:r>
              <a:rPr lang="en-US" sz="2400" b="1" dirty="0">
                <a:latin typeface="Courier New"/>
                <a:ea typeface="Times New Roman"/>
              </a:rPr>
              <a:t>L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+=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1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400" b="1" dirty="0">
                <a:latin typeface="Courier New"/>
                <a:ea typeface="Times New Roman"/>
              </a:rPr>
              <a:t>    </a:t>
            </a:r>
            <a:r>
              <a:rPr lang="en-US" sz="2400" b="1" dirty="0">
                <a:solidFill>
                  <a:srgbClr val="333399"/>
                </a:solidFill>
                <a:latin typeface="Courier New"/>
                <a:ea typeface="Times New Roman"/>
              </a:rPr>
              <a:t>while</a:t>
            </a:r>
            <a:r>
              <a:rPr lang="en-US" sz="2400" b="1" dirty="0">
                <a:latin typeface="Courier New"/>
                <a:ea typeface="Times New Roman"/>
              </a:rPr>
              <a:t> A[R]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&gt;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X: R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-=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solidFill>
                  <a:srgbClr val="00B0F0"/>
                </a:solidFill>
                <a:latin typeface="Courier New"/>
                <a:ea typeface="Times New Roman"/>
              </a:rPr>
              <a:t>1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  </a:t>
            </a:r>
            <a:r>
              <a:rPr lang="en-US" sz="2400" b="1" dirty="0">
                <a:solidFill>
                  <a:srgbClr val="333399"/>
                </a:solidFill>
                <a:latin typeface="Courier New"/>
                <a:ea typeface="Times New Roman"/>
              </a:rPr>
              <a:t>if</a:t>
            </a:r>
            <a:r>
              <a:rPr lang="en-US" sz="2400" b="1" dirty="0">
                <a:latin typeface="Courier New"/>
                <a:ea typeface="Times New Roman"/>
              </a:rPr>
              <a:t> L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&lt;=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R: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    A[L],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A[R]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=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A[R],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A[L]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    L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+=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Courier New"/>
                <a:ea typeface="Times New Roman"/>
              </a:rPr>
              <a:t>1</a:t>
            </a:r>
            <a:r>
              <a:rPr lang="en-US" sz="2400" b="1" dirty="0">
                <a:latin typeface="Courier New"/>
                <a:ea typeface="Times New Roman"/>
              </a:rPr>
              <a:t>; R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-=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Courier New"/>
                <a:ea typeface="Times New Roman"/>
              </a:rPr>
              <a:t>1</a:t>
            </a:r>
            <a:endParaRPr lang="ru-RU" sz="2400" b="1" dirty="0">
              <a:solidFill>
                <a:schemeClr val="accent2"/>
              </a:solidFill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</a:t>
            </a:r>
            <a:r>
              <a:rPr lang="en-US" sz="2400" b="1" dirty="0" err="1">
                <a:latin typeface="Courier New"/>
                <a:ea typeface="Times New Roman"/>
              </a:rPr>
              <a:t>qSort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( A, </a:t>
            </a:r>
            <a:r>
              <a:rPr lang="en-US" sz="2400" b="1" dirty="0" err="1">
                <a:latin typeface="Courier New"/>
                <a:ea typeface="Times New Roman"/>
              </a:rPr>
              <a:t>nStart</a:t>
            </a:r>
            <a:r>
              <a:rPr lang="en-US" sz="2400" b="1" dirty="0">
                <a:latin typeface="Courier New"/>
                <a:ea typeface="Times New Roman"/>
              </a:rPr>
              <a:t>, R )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</a:t>
            </a:r>
            <a:r>
              <a:rPr lang="ru-RU" sz="2400" b="1" dirty="0" err="1">
                <a:latin typeface="Courier New"/>
                <a:ea typeface="Times New Roman"/>
              </a:rPr>
              <a:t>qSort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( A, L, </a:t>
            </a:r>
            <a:r>
              <a:rPr lang="ru-RU" sz="2400" b="1" dirty="0" err="1">
                <a:latin typeface="Courier New"/>
                <a:ea typeface="Times New Roman"/>
              </a:rPr>
              <a:t>nEnd</a:t>
            </a:r>
            <a:r>
              <a:rPr lang="ru-RU" sz="2400" b="1" dirty="0">
                <a:latin typeface="Courier New"/>
                <a:ea typeface="Times New Roman"/>
              </a:rPr>
              <a:t> )</a:t>
            </a: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863600" y="5349875"/>
            <a:ext cx="4292600" cy="830263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9388" indent="-93663" algn="just" eaLnBrk="1" hangingPunct="1"/>
            <a:r>
              <a:rPr lang="en-US" altLang="ru-RU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qSort</a:t>
            </a:r>
            <a:r>
              <a:rPr lang="en-US" altLang="ru-RU" sz="2400" b="1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( A, </a:t>
            </a:r>
            <a:r>
              <a:rPr lang="en-US" altLang="ru-RU" sz="2400" b="1" dirty="0" err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nStart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, R )</a:t>
            </a:r>
            <a:endParaRPr lang="ru-RU" altLang="ru-RU" sz="2400" b="1" dirty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/>
            <a:r>
              <a:rPr lang="ru-RU" altLang="ru-RU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qSort</a:t>
            </a:r>
            <a:r>
              <a:rPr lang="ru-RU" altLang="ru-RU" sz="2400" b="1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altLang="ru-RU" sz="24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( A, L, </a:t>
            </a:r>
            <a:r>
              <a:rPr lang="ru-RU" altLang="ru-RU" sz="2400" b="1" dirty="0" err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nEnd</a:t>
            </a:r>
            <a:r>
              <a:rPr lang="ru-RU" altLang="ru-RU" sz="24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)</a:t>
            </a:r>
          </a:p>
        </p:txBody>
      </p:sp>
      <p:sp>
        <p:nvSpPr>
          <p:cNvPr id="8" name="AutoShape 59"/>
          <p:cNvSpPr>
            <a:spLocks noChangeArrowheads="1"/>
          </p:cNvSpPr>
          <p:nvPr/>
        </p:nvSpPr>
        <p:spPr bwMode="auto">
          <a:xfrm>
            <a:off x="5805488" y="5343525"/>
            <a:ext cx="2189162" cy="860425"/>
          </a:xfrm>
          <a:prstGeom prst="wedgeRoundRectCallout">
            <a:avLst>
              <a:gd name="adj1" fmla="val -87997"/>
              <a:gd name="adj2" fmla="val 8765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Arial" panose="020B0604020202020204" pitchFamily="34" charset="0"/>
              </a:rPr>
              <a:t>рекурсивные вызовы</a:t>
            </a:r>
            <a:endParaRPr lang="ru-RU" sz="2000" dirty="0">
              <a:latin typeface="Arial" panose="020B0604020202020204" pitchFamily="34" charset="0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220788" y="3451225"/>
            <a:ext cx="3937000" cy="831850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9388" indent="-93663" algn="just" eaLnBrk="1" hangingPunct="1"/>
            <a:r>
              <a:rPr lang="en-US" altLang="ru-RU" sz="2400" b="1" dirty="0">
                <a:solidFill>
                  <a:srgbClr val="333399"/>
                </a:solidFill>
                <a:latin typeface="Courier New" pitchFamily="49" charset="0"/>
                <a:cs typeface="Times New Roman" pitchFamily="18" charset="0"/>
              </a:rPr>
              <a:t>while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A</a:t>
            </a:r>
            <a:r>
              <a:rPr lang="ru-RU" altLang="ru-RU" sz="24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L</a:t>
            </a:r>
            <a:r>
              <a:rPr lang="ru-RU" altLang="ru-RU" sz="24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]</a:t>
            </a:r>
            <a:r>
              <a:rPr lang="ru-RU" altLang="ru-RU" sz="2400" b="1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ru-RU" altLang="ru-RU" sz="24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&lt;</a:t>
            </a:r>
            <a:r>
              <a:rPr lang="ru-RU" altLang="ru-RU" sz="2400" b="1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X</a:t>
            </a:r>
            <a:r>
              <a:rPr lang="ru-RU" altLang="ru-RU" sz="24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: 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L</a:t>
            </a:r>
            <a:r>
              <a:rPr lang="en-US" altLang="ru-RU" sz="2400" b="1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altLang="ru-RU" sz="24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+=</a:t>
            </a:r>
            <a:r>
              <a:rPr lang="ru-RU" altLang="ru-RU" sz="2400" b="1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altLang="ru-RU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1</a:t>
            </a:r>
          </a:p>
          <a:p>
            <a:pPr marL="179388" indent="-93663" algn="just" eaLnBrk="1" hangingPunct="1"/>
            <a:r>
              <a:rPr lang="en-US" altLang="ru-RU" sz="2400" b="1" dirty="0">
                <a:solidFill>
                  <a:srgbClr val="333399"/>
                </a:solidFill>
                <a:latin typeface="Courier New" pitchFamily="49" charset="0"/>
                <a:cs typeface="Times New Roman" pitchFamily="18" charset="0"/>
              </a:rPr>
              <a:t>while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A[R]</a:t>
            </a:r>
            <a:r>
              <a:rPr lang="en-US" altLang="ru-RU" sz="2400" b="1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&gt;</a:t>
            </a:r>
            <a:r>
              <a:rPr lang="en-US" altLang="ru-RU" sz="2400" b="1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X: R</a:t>
            </a:r>
            <a:r>
              <a:rPr lang="en-US" altLang="ru-RU" sz="2400" b="1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-=</a:t>
            </a:r>
            <a:r>
              <a:rPr lang="en-US" altLang="ru-RU" sz="2400" b="1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1</a:t>
            </a:r>
            <a:endParaRPr lang="ru-RU" altLang="ru-RU" dirty="0">
              <a:solidFill>
                <a:schemeClr val="accent2"/>
              </a:solidFill>
            </a:endParaRPr>
          </a:p>
        </p:txBody>
      </p:sp>
      <p:sp>
        <p:nvSpPr>
          <p:cNvPr id="11" name="AutoShape 59"/>
          <p:cNvSpPr>
            <a:spLocks noChangeArrowheads="1"/>
          </p:cNvSpPr>
          <p:nvPr/>
        </p:nvSpPr>
        <p:spPr bwMode="auto">
          <a:xfrm>
            <a:off x="5969000" y="3286125"/>
            <a:ext cx="2189163" cy="860425"/>
          </a:xfrm>
          <a:prstGeom prst="wedgeRoundRectCallout">
            <a:avLst>
              <a:gd name="adj1" fmla="val -87997"/>
              <a:gd name="adj2" fmla="val 8765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Arial" panose="020B0604020202020204" pitchFamily="34" charset="0"/>
              </a:rPr>
              <a:t>разделение на 2 части</a:t>
            </a:r>
            <a:endParaRPr lang="ru-RU" sz="2000" dirty="0">
              <a:latin typeface="Arial" panose="020B0604020202020204" pitchFamily="34" charset="0"/>
            </a:endParaRPr>
          </a:p>
        </p:txBody>
      </p:sp>
      <p:sp>
        <p:nvSpPr>
          <p:cNvPr id="12" name="AutoShape 59"/>
          <p:cNvSpPr>
            <a:spLocks noChangeArrowheads="1"/>
          </p:cNvSpPr>
          <p:nvPr/>
        </p:nvSpPr>
        <p:spPr bwMode="auto">
          <a:xfrm>
            <a:off x="1270000" y="949325"/>
            <a:ext cx="1498600" cy="460375"/>
          </a:xfrm>
          <a:prstGeom prst="wedgeRoundRectCallout">
            <a:avLst>
              <a:gd name="adj1" fmla="val 45901"/>
              <a:gd name="adj2" fmla="val 105317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Arial" panose="020B0604020202020204" pitchFamily="34" charset="0"/>
              </a:rPr>
              <a:t>массив</a:t>
            </a:r>
            <a:endParaRPr lang="ru-RU" sz="2000" dirty="0">
              <a:latin typeface="Arial" panose="020B0604020202020204" pitchFamily="34" charset="0"/>
            </a:endParaRPr>
          </a:p>
        </p:txBody>
      </p:sp>
      <p:sp>
        <p:nvSpPr>
          <p:cNvPr id="13" name="AutoShape 59"/>
          <p:cNvSpPr>
            <a:spLocks noChangeArrowheads="1"/>
          </p:cNvSpPr>
          <p:nvPr/>
        </p:nvSpPr>
        <p:spPr bwMode="auto">
          <a:xfrm>
            <a:off x="3035300" y="949325"/>
            <a:ext cx="1498600" cy="460375"/>
          </a:xfrm>
          <a:prstGeom prst="wedgeRoundRectCallout">
            <a:avLst>
              <a:gd name="adj1" fmla="val -4099"/>
              <a:gd name="adj2" fmla="val 94283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Arial" panose="020B0604020202020204" pitchFamily="34" charset="0"/>
              </a:rPr>
              <a:t>начало</a:t>
            </a:r>
            <a:endParaRPr lang="ru-RU" sz="2000" dirty="0">
              <a:latin typeface="Arial" panose="020B0604020202020204" pitchFamily="34" charset="0"/>
            </a:endParaRPr>
          </a:p>
        </p:txBody>
      </p:sp>
      <p:sp>
        <p:nvSpPr>
          <p:cNvPr id="14" name="AutoShape 59"/>
          <p:cNvSpPr>
            <a:spLocks noChangeArrowheads="1"/>
          </p:cNvSpPr>
          <p:nvPr/>
        </p:nvSpPr>
        <p:spPr bwMode="auto">
          <a:xfrm>
            <a:off x="4724400" y="949325"/>
            <a:ext cx="1498600" cy="460375"/>
          </a:xfrm>
          <a:prstGeom prst="wedgeRoundRectCallout">
            <a:avLst>
              <a:gd name="adj1" fmla="val -23591"/>
              <a:gd name="adj2" fmla="val 105318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Arial" panose="020B0604020202020204" pitchFamily="34" charset="0"/>
              </a:rPr>
              <a:t>конец</a:t>
            </a:r>
            <a:endParaRPr lang="ru-RU" sz="2000" dirty="0">
              <a:latin typeface="Arial" panose="020B0604020202020204" pitchFamily="34" charset="0"/>
            </a:endParaRPr>
          </a:p>
        </p:txBody>
      </p:sp>
      <p:sp>
        <p:nvSpPr>
          <p:cNvPr id="15" name="AutoShape 59"/>
          <p:cNvSpPr>
            <a:spLocks noChangeArrowheads="1"/>
          </p:cNvSpPr>
          <p:nvPr/>
        </p:nvSpPr>
        <p:spPr bwMode="auto">
          <a:xfrm>
            <a:off x="5981700" y="4560888"/>
            <a:ext cx="2806700" cy="395287"/>
          </a:xfrm>
          <a:prstGeom prst="wedgeRoundRectCallout">
            <a:avLst>
              <a:gd name="adj1" fmla="val -66541"/>
              <a:gd name="adj2" fmla="val 22408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Arial" panose="020B0604020202020204" pitchFamily="34" charset="0"/>
              </a:rPr>
              <a:t>меняем местами</a:t>
            </a:r>
            <a:endParaRPr lang="ru-RU" sz="2000" dirty="0">
              <a:latin typeface="Arial" panose="020B0604020202020204" pitchFamily="34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0" y="142852"/>
            <a:ext cx="9001156" cy="6302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5400" b="1" i="0" u="none" strike="noStrike" kern="1200" cap="none" spc="50" normalizeH="0" baseline="0" noProof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Быстрая сортировка</a:t>
            </a:r>
            <a:endParaRPr kumimoji="0" lang="ru-RU" altLang="ru-RU" sz="5400" b="1" i="0" u="none" strike="noStrike" kern="1200" cap="none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9" grpId="0" animBg="1"/>
      <p:bldP spid="8" grpId="0" animBg="1"/>
      <p:bldP spid="10" grpId="0" animBg="1"/>
      <p:bldP spid="10" grpId="1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Прямоугольник 7"/>
          <p:cNvSpPr>
            <a:spLocks noChangeArrowheads="1"/>
          </p:cNvSpPr>
          <p:nvPr/>
        </p:nvSpPr>
        <p:spPr bwMode="auto">
          <a:xfrm>
            <a:off x="627080" y="1133493"/>
            <a:ext cx="58920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 b="1" dirty="0">
                <a:solidFill>
                  <a:srgbClr val="0070C0"/>
                </a:solidFill>
              </a:rPr>
              <a:t>Случайный выбор элемента-разделителя</a:t>
            </a:r>
            <a:r>
              <a:rPr lang="ru-RU" altLang="ru-RU" sz="2400" dirty="0">
                <a:solidFill>
                  <a:srgbClr val="0070C0"/>
                </a:solidFill>
              </a:rPr>
              <a:t>: </a:t>
            </a: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849330" y="1611331"/>
            <a:ext cx="6151562" cy="1938337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3663" algn="just" eaLnBrk="1" hangingPunct="1">
              <a:defRPr/>
            </a:pPr>
            <a:r>
              <a:rPr lang="en-US" sz="2400" b="1" dirty="0">
                <a:solidFill>
                  <a:schemeClr val="tx2"/>
                </a:solidFill>
                <a:latin typeface="Courier New" pitchFamily="49" charset="0"/>
                <a:cs typeface="Times New Roman" pitchFamily="18" charset="0"/>
              </a:rPr>
              <a:t>from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random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Courier New" pitchFamily="49" charset="0"/>
                <a:cs typeface="Times New Roman" pitchFamily="18" charset="0"/>
              </a:rPr>
              <a:t>import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randint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400" b="1" dirty="0">
                <a:solidFill>
                  <a:schemeClr val="tx2"/>
                </a:solidFill>
                <a:latin typeface="Courier New" pitchFamily="49" charset="0"/>
                <a:cs typeface="Times New Roman" pitchFamily="18" charset="0"/>
              </a:rPr>
              <a:t>def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qSort</a:t>
            </a:r>
            <a:r>
              <a:rPr lang="en-US" sz="2400" b="1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 A,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nStart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nEnd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):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 ...</a:t>
            </a:r>
          </a:p>
          <a:p>
            <a:pPr marL="179388" indent="-93663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X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A[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randint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(L,R)]       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...</a:t>
            </a:r>
          </a:p>
        </p:txBody>
      </p:sp>
      <p:sp>
        <p:nvSpPr>
          <p:cNvPr id="76806" name="Прямоугольник 14"/>
          <p:cNvSpPr>
            <a:spLocks noChangeArrowheads="1"/>
          </p:cNvSpPr>
          <p:nvPr/>
        </p:nvSpPr>
        <p:spPr bwMode="auto">
          <a:xfrm>
            <a:off x="1298592" y="2716231"/>
            <a:ext cx="3619500" cy="461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X</a:t>
            </a:r>
            <a:r>
              <a:rPr lang="en-US" altLang="ru-RU" sz="2400" b="1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altLang="ru-RU" sz="2400" b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A[</a:t>
            </a:r>
            <a:r>
              <a:rPr lang="en-US" altLang="ru-RU" sz="2400" b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randint</a:t>
            </a:r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(L,R)] </a:t>
            </a:r>
            <a:endParaRPr lang="ru-RU" altLang="ru-RU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627080" y="3609993"/>
            <a:ext cx="13340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 b="1" dirty="0">
                <a:solidFill>
                  <a:srgbClr val="0070C0"/>
                </a:solidFill>
              </a:rPr>
              <a:t>или так</a:t>
            </a:r>
            <a:r>
              <a:rPr lang="ru-RU" altLang="ru-RU" sz="2400" dirty="0">
                <a:solidFill>
                  <a:srgbClr val="0070C0"/>
                </a:solidFill>
              </a:rPr>
              <a:t>: </a:t>
            </a: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849330" y="4062431"/>
            <a:ext cx="6151562" cy="1938337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3663" algn="just" eaLnBrk="1" hangingPunct="1">
              <a:defRPr/>
            </a:pPr>
            <a:r>
              <a:rPr lang="en-US" sz="2400" b="1" dirty="0">
                <a:solidFill>
                  <a:schemeClr val="tx2"/>
                </a:solidFill>
                <a:latin typeface="Courier New" pitchFamily="49" charset="0"/>
                <a:cs typeface="Times New Roman" pitchFamily="18" charset="0"/>
              </a:rPr>
              <a:t>from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random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Courier New" pitchFamily="49" charset="0"/>
                <a:cs typeface="Times New Roman" pitchFamily="18" charset="0"/>
              </a:rPr>
              <a:t>import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choice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400" b="1" dirty="0">
                <a:solidFill>
                  <a:schemeClr val="tx2"/>
                </a:solidFill>
                <a:latin typeface="Courier New" pitchFamily="49" charset="0"/>
                <a:cs typeface="Times New Roman" pitchFamily="18" charset="0"/>
              </a:rPr>
              <a:t>def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qSort</a:t>
            </a:r>
            <a:r>
              <a:rPr lang="en-US" sz="2400" b="1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 A,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nStart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nEnd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):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 ...</a:t>
            </a:r>
          </a:p>
          <a:p>
            <a:pPr marL="179388" indent="-93663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X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choice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 A[L:R+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] )       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...</a:t>
            </a: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298592" y="5167331"/>
            <a:ext cx="4216400" cy="461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ru-RU" sz="2400" b="1" dirty="0">
                <a:latin typeface="Courier New" pitchFamily="49" charset="0"/>
                <a:cs typeface="Times New Roman" pitchFamily="18" charset="0"/>
              </a:rPr>
              <a:t>X</a:t>
            </a:r>
            <a:r>
              <a:rPr lang="en-US" altLang="ru-RU" sz="2400" b="1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altLang="ru-RU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alt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choice</a:t>
            </a:r>
            <a:r>
              <a:rPr lang="en-US" alt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400" b="1" dirty="0">
                <a:latin typeface="Courier New" pitchFamily="49" charset="0"/>
                <a:cs typeface="Times New Roman" pitchFamily="18" charset="0"/>
              </a:rPr>
              <a:t>( A[L:R+</a:t>
            </a:r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altLang="ru-RU" sz="2400" b="1" dirty="0">
                <a:latin typeface="Courier New" pitchFamily="49" charset="0"/>
                <a:cs typeface="Times New Roman" pitchFamily="18" charset="0"/>
              </a:rPr>
              <a:t>] )</a:t>
            </a:r>
            <a:endParaRPr lang="ru-RU" altLang="ru-RU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0" y="142852"/>
            <a:ext cx="9001156" cy="6302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5400" b="1" i="0" u="none" strike="noStrike" kern="1200" cap="none" spc="50" normalizeH="0" baseline="0" noProof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Быстрая сортировка</a:t>
            </a:r>
            <a:endParaRPr kumimoji="0" lang="ru-RU" altLang="ru-RU" sz="5400" b="1" i="0" u="none" strike="noStrike" kern="1200" cap="none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858280" cy="773113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altLang="ru-RU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Сортировка в </a:t>
            </a:r>
            <a:r>
              <a:rPr lang="en-US" altLang="ru-RU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Python</a:t>
            </a:r>
            <a:endParaRPr lang="ru-RU" altLang="ru-RU" sz="48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54050" y="1300163"/>
            <a:ext cx="4078288" cy="461962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indent="90488">
              <a:defRPr/>
            </a:pP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B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sorted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 A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endParaRPr lang="ru-RU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7" name="AutoShape 59"/>
          <p:cNvSpPr>
            <a:spLocks noChangeArrowheads="1"/>
          </p:cNvSpPr>
          <p:nvPr/>
        </p:nvSpPr>
        <p:spPr bwMode="auto">
          <a:xfrm>
            <a:off x="5237163" y="1147763"/>
            <a:ext cx="1930400" cy="841375"/>
          </a:xfrm>
          <a:prstGeom prst="wedgeRoundRectCallout">
            <a:avLst>
              <a:gd name="adj1" fmla="val -103407"/>
              <a:gd name="adj2" fmla="val -5642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Arial" panose="020B0604020202020204" pitchFamily="34" charset="0"/>
              </a:rPr>
              <a:t>алгоритм </a:t>
            </a:r>
            <a:r>
              <a:rPr lang="en-US" sz="2400" i="1" dirty="0" err="1">
                <a:latin typeface="Arial" panose="020B0604020202020204" pitchFamily="34" charset="0"/>
              </a:rPr>
              <a:t>Timsort</a:t>
            </a:r>
            <a:endParaRPr lang="ru-RU" sz="2000" i="1" dirty="0">
              <a:latin typeface="Arial" panose="020B0604020202020204" pitchFamily="34" charset="0"/>
            </a:endParaRPr>
          </a:p>
        </p:txBody>
      </p:sp>
      <p:sp>
        <p:nvSpPr>
          <p:cNvPr id="77830" name="Прямоугольник 4"/>
          <p:cNvSpPr>
            <a:spLocks noChangeArrowheads="1"/>
          </p:cNvSpPr>
          <p:nvPr/>
        </p:nvSpPr>
        <p:spPr bwMode="auto">
          <a:xfrm>
            <a:off x="382588" y="803275"/>
            <a:ext cx="25026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 b="1">
                <a:solidFill>
                  <a:srgbClr val="0070C0"/>
                </a:solidFill>
              </a:rPr>
              <a:t>По возрастанию</a:t>
            </a:r>
            <a:r>
              <a:rPr lang="ru-RU" altLang="ru-RU" sz="2400">
                <a:solidFill>
                  <a:srgbClr val="0070C0"/>
                </a:solidFill>
              </a:rPr>
              <a:t>: 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654050" y="2301875"/>
            <a:ext cx="6864350" cy="461963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indent="90488">
              <a:defRPr/>
            </a:pP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B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sorted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 A, reverse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True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endParaRPr lang="ru-RU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10" name="Прямоугольник 4"/>
          <p:cNvSpPr>
            <a:spLocks noChangeArrowheads="1"/>
          </p:cNvSpPr>
          <p:nvPr/>
        </p:nvSpPr>
        <p:spPr bwMode="auto">
          <a:xfrm>
            <a:off x="382588" y="1804988"/>
            <a:ext cx="21691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 b="1">
                <a:solidFill>
                  <a:srgbClr val="0070C0"/>
                </a:solidFill>
              </a:rPr>
              <a:t>По убыванию</a:t>
            </a:r>
            <a:r>
              <a:rPr lang="ru-RU" altLang="ru-RU" sz="2400">
                <a:solidFill>
                  <a:srgbClr val="0070C0"/>
                </a:solidFill>
              </a:rPr>
              <a:t>: </a:t>
            </a: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3265488" y="2300288"/>
            <a:ext cx="2520958" cy="46037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reverse</a:t>
            </a:r>
            <a:r>
              <a:rPr lang="en-US" altLang="ru-RU" sz="2400" b="1" dirty="0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 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en-US" altLang="ru-RU" sz="2400" b="1" dirty="0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 </a:t>
            </a:r>
            <a:r>
              <a:rPr lang="en-US" altLang="ru-RU" sz="2400" b="1" dirty="0">
                <a:solidFill>
                  <a:schemeClr val="tx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True</a:t>
            </a:r>
            <a:r>
              <a:rPr lang="en-US" altLang="ru-RU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endParaRPr lang="ru-RU" altLang="ru-RU" dirty="0"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12" name="Прямоугольник 4"/>
          <p:cNvSpPr>
            <a:spLocks noChangeArrowheads="1"/>
          </p:cNvSpPr>
          <p:nvPr/>
        </p:nvSpPr>
        <p:spPr bwMode="auto">
          <a:xfrm>
            <a:off x="382588" y="2863850"/>
            <a:ext cx="31522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 b="1">
                <a:solidFill>
                  <a:srgbClr val="0070C0"/>
                </a:solidFill>
              </a:rPr>
              <a:t>По последней цифре</a:t>
            </a:r>
            <a:r>
              <a:rPr lang="ru-RU" altLang="ru-RU" sz="2400">
                <a:solidFill>
                  <a:srgbClr val="0070C0"/>
                </a:solidFill>
              </a:rPr>
              <a:t>: </a:t>
            </a: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654050" y="3362325"/>
            <a:ext cx="7750175" cy="120015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ru-RU" sz="2400" b="1" dirty="0" err="1">
                <a:solidFill>
                  <a:schemeClr val="tx2"/>
                </a:solidFill>
                <a:latin typeface="Courier New"/>
                <a:ea typeface="Times New Roman"/>
              </a:rPr>
              <a:t>def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ru-RU" sz="2400" b="1" dirty="0" err="1">
                <a:latin typeface="Courier New"/>
                <a:ea typeface="Times New Roman"/>
              </a:rPr>
              <a:t>lastDigit</a:t>
            </a:r>
            <a:r>
              <a:rPr lang="ru-RU" sz="2400" b="1" dirty="0">
                <a:latin typeface="Courier New"/>
                <a:ea typeface="Times New Roman"/>
              </a:rPr>
              <a:t> ( </a:t>
            </a:r>
            <a:r>
              <a:rPr lang="ru-RU" sz="2400" b="1" dirty="0" err="1">
                <a:latin typeface="Courier New"/>
                <a:ea typeface="Times New Roman"/>
              </a:rPr>
              <a:t>n</a:t>
            </a:r>
            <a:r>
              <a:rPr lang="ru-RU" sz="2400" b="1" dirty="0">
                <a:latin typeface="Courier New"/>
                <a:ea typeface="Times New Roman"/>
              </a:rPr>
              <a:t> ):</a:t>
            </a:r>
          </a:p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ru-RU" sz="2400" b="1" dirty="0">
                <a:latin typeface="Courier New"/>
                <a:ea typeface="Times New Roman"/>
              </a:rPr>
              <a:t>  </a:t>
            </a:r>
            <a:r>
              <a:rPr lang="ru-RU" sz="2400" b="1" dirty="0" err="1">
                <a:solidFill>
                  <a:schemeClr val="tx2"/>
                </a:solidFill>
                <a:latin typeface="Courier New"/>
                <a:ea typeface="Times New Roman"/>
              </a:rPr>
              <a:t>return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ru-RU" sz="2400" b="1" dirty="0" err="1">
                <a:latin typeface="Courier New"/>
                <a:ea typeface="Times New Roman"/>
              </a:rPr>
              <a:t>n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%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solidFill>
                  <a:schemeClr val="accent2"/>
                </a:solidFill>
                <a:latin typeface="Courier New"/>
                <a:ea typeface="Times New Roman"/>
              </a:rPr>
              <a:t>10</a:t>
            </a:r>
          </a:p>
          <a:p>
            <a:pPr indent="90488">
              <a:defRPr/>
            </a:pP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B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sorted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 A, key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lastDigit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endParaRPr lang="ru-RU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3265488" y="4084638"/>
            <a:ext cx="2830512" cy="461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key</a:t>
            </a:r>
            <a:r>
              <a:rPr lang="en-US" altLang="ru-RU" sz="2400" b="1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 </a:t>
            </a:r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en-US" altLang="ru-RU" sz="2400" b="1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 </a:t>
            </a:r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lastDigit</a:t>
            </a:r>
            <a:r>
              <a:rPr lang="en-US" altLang="ru-RU" sz="2400" b="1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endParaRPr lang="ru-RU" altLang="ru-RU"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382588" y="4562475"/>
            <a:ext cx="13340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 b="1">
                <a:solidFill>
                  <a:srgbClr val="0070C0"/>
                </a:solidFill>
              </a:rPr>
              <a:t>или так</a:t>
            </a:r>
            <a:r>
              <a:rPr lang="ru-RU" altLang="ru-RU" sz="2400">
                <a:solidFill>
                  <a:srgbClr val="0070C0"/>
                </a:solidFill>
              </a:rPr>
              <a:t>: </a:t>
            </a: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654050" y="5030788"/>
            <a:ext cx="7778750" cy="461962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indent="90488">
              <a:defRPr/>
            </a:pP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B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sorted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 A, 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key</a:t>
            </a:r>
            <a:r>
              <a:rPr lang="en-US" sz="24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=</a:t>
            </a:r>
            <a:r>
              <a:rPr lang="en-US" sz="24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99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lambda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 x: x</a:t>
            </a:r>
            <a:r>
              <a:rPr lang="en-US" sz="24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%</a:t>
            </a:r>
            <a:r>
              <a:rPr lang="en-US" sz="24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10</a:t>
            </a:r>
            <a:r>
              <a:rPr lang="en-US" sz="2400" dirty="0">
                <a:latin typeface="Calibri"/>
                <a:ea typeface="Times New Roman"/>
                <a:cs typeface="Times New Roman"/>
              </a:rPr>
              <a:t> 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endParaRPr lang="ru-RU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4179888" y="5027613"/>
            <a:ext cx="2917825" cy="461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ru-RU" sz="2400" b="1" dirty="0">
                <a:solidFill>
                  <a:srgbClr val="000099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lambda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x: x</a:t>
            </a:r>
            <a:r>
              <a:rPr lang="en-US" altLang="ru-RU" sz="2400" b="1" dirty="0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 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%</a:t>
            </a:r>
            <a:r>
              <a:rPr lang="en-US" altLang="ru-RU" sz="2400" b="1" dirty="0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 </a:t>
            </a:r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10</a:t>
            </a:r>
            <a:endParaRPr lang="ru-RU" altLang="ru-RU" dirty="0">
              <a:solidFill>
                <a:schemeClr val="accent2"/>
              </a:solidFill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18" name="AutoShape 59"/>
          <p:cNvSpPr>
            <a:spLocks noChangeArrowheads="1"/>
          </p:cNvSpPr>
          <p:nvPr/>
        </p:nvSpPr>
        <p:spPr bwMode="auto">
          <a:xfrm>
            <a:off x="898525" y="5602288"/>
            <a:ext cx="3455988" cy="841375"/>
          </a:xfrm>
          <a:prstGeom prst="wedgeRoundRectCallout">
            <a:avLst>
              <a:gd name="adj1" fmla="val 76498"/>
              <a:gd name="adj2" fmla="val -71195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Arial" panose="020B0604020202020204" pitchFamily="34" charset="0"/>
              </a:rPr>
              <a:t>«лямбда»-функция 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Arial" panose="020B0604020202020204" pitchFamily="34" charset="0"/>
              </a:rPr>
              <a:t>(функция без имени)</a:t>
            </a:r>
            <a:endParaRPr lang="ru-RU" sz="2000" i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/>
      <p:bldP spid="11" grpId="0" animBg="1"/>
      <p:bldP spid="12" grpId="0"/>
      <p:bldP spid="13" grpId="0" build="p"/>
      <p:bldP spid="14" grpId="0" animBg="1"/>
      <p:bldP spid="15" grpId="0"/>
      <p:bldP spid="16" grpId="0" build="p"/>
      <p:bldP spid="17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alt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Сортировка в </a:t>
            </a:r>
            <a:r>
              <a:rPr lang="en-US" alt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Python</a:t>
            </a:r>
            <a:r>
              <a:rPr lang="ru-RU" alt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 – на месте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177944" y="1522429"/>
            <a:ext cx="4078288" cy="461962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indent="90488">
              <a:defRPr/>
            </a:pPr>
            <a:r>
              <a:rPr lang="en-US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A.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sort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()</a:t>
            </a:r>
            <a:endParaRPr lang="ru-RU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78853" name="Прямоугольник 4"/>
          <p:cNvSpPr>
            <a:spLocks noChangeArrowheads="1"/>
          </p:cNvSpPr>
          <p:nvPr/>
        </p:nvSpPr>
        <p:spPr bwMode="auto">
          <a:xfrm>
            <a:off x="906482" y="1025541"/>
            <a:ext cx="25026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 b="1" dirty="0">
                <a:solidFill>
                  <a:srgbClr val="0070C0"/>
                </a:solidFill>
              </a:rPr>
              <a:t>По возрастанию</a:t>
            </a:r>
            <a:r>
              <a:rPr lang="ru-RU" altLang="ru-RU" sz="2400" dirty="0">
                <a:solidFill>
                  <a:srgbClr val="0070C0"/>
                </a:solidFill>
              </a:rPr>
              <a:t>: 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177944" y="2524141"/>
            <a:ext cx="6089650" cy="461963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indent="90488">
              <a:defRPr/>
            </a:pPr>
            <a:r>
              <a:rPr lang="en-US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A.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sort</a:t>
            </a:r>
            <a:r>
              <a:rPr lang="en-US" sz="2400" b="1" dirty="0">
                <a:solidFill>
                  <a:srgbClr val="0070C0"/>
                </a:solidFill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 reverse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True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endParaRPr lang="ru-RU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10" name="Прямоугольник 4"/>
          <p:cNvSpPr>
            <a:spLocks noChangeArrowheads="1"/>
          </p:cNvSpPr>
          <p:nvPr/>
        </p:nvSpPr>
        <p:spPr bwMode="auto">
          <a:xfrm>
            <a:off x="906482" y="2027254"/>
            <a:ext cx="21691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 b="1">
                <a:solidFill>
                  <a:srgbClr val="0070C0"/>
                </a:solidFill>
              </a:rPr>
              <a:t>По убыванию</a:t>
            </a:r>
            <a:r>
              <a:rPr lang="ru-RU" altLang="ru-RU" sz="2400">
                <a:solidFill>
                  <a:srgbClr val="0070C0"/>
                </a:solidFill>
              </a:rPr>
              <a:t>: </a:t>
            </a: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2797194" y="2532079"/>
            <a:ext cx="2598738" cy="46037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reverse</a:t>
            </a:r>
            <a:r>
              <a:rPr lang="en-US" altLang="ru-RU" sz="2400" b="1" dirty="0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 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en-US" altLang="ru-RU" sz="2400" b="1" dirty="0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 </a:t>
            </a:r>
            <a:r>
              <a:rPr lang="en-US" altLang="ru-RU" sz="2400" b="1" dirty="0">
                <a:solidFill>
                  <a:schemeClr val="tx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True</a:t>
            </a:r>
            <a:r>
              <a:rPr lang="en-US" altLang="ru-RU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endParaRPr lang="ru-RU" altLang="ru-RU" dirty="0"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12" name="Прямоугольник 4"/>
          <p:cNvSpPr>
            <a:spLocks noChangeArrowheads="1"/>
          </p:cNvSpPr>
          <p:nvPr/>
        </p:nvSpPr>
        <p:spPr bwMode="auto">
          <a:xfrm>
            <a:off x="906482" y="3086116"/>
            <a:ext cx="31522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 b="1">
                <a:solidFill>
                  <a:srgbClr val="0070C0"/>
                </a:solidFill>
              </a:rPr>
              <a:t>По последней цифре</a:t>
            </a:r>
            <a:r>
              <a:rPr lang="ru-RU" altLang="ru-RU" sz="2400">
                <a:solidFill>
                  <a:srgbClr val="0070C0"/>
                </a:solidFill>
              </a:rPr>
              <a:t>: </a:t>
            </a: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1177944" y="3584591"/>
            <a:ext cx="6099175" cy="120015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ru-RU" sz="2400" b="1" dirty="0" err="1">
                <a:solidFill>
                  <a:schemeClr val="tx2"/>
                </a:solidFill>
                <a:latin typeface="Courier New"/>
                <a:ea typeface="Times New Roman"/>
              </a:rPr>
              <a:t>def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ru-RU" sz="2400" b="1" dirty="0" err="1">
                <a:latin typeface="Courier New"/>
                <a:ea typeface="Times New Roman"/>
              </a:rPr>
              <a:t>lastDigit</a:t>
            </a:r>
            <a:r>
              <a:rPr lang="ru-RU" sz="2400" b="1" dirty="0">
                <a:latin typeface="Courier New"/>
                <a:ea typeface="Times New Roman"/>
              </a:rPr>
              <a:t> ( </a:t>
            </a:r>
            <a:r>
              <a:rPr lang="ru-RU" sz="2400" b="1" dirty="0" err="1">
                <a:latin typeface="Courier New"/>
                <a:ea typeface="Times New Roman"/>
              </a:rPr>
              <a:t>n</a:t>
            </a:r>
            <a:r>
              <a:rPr lang="ru-RU" sz="2400" b="1" dirty="0">
                <a:latin typeface="Courier New"/>
                <a:ea typeface="Times New Roman"/>
              </a:rPr>
              <a:t> ):</a:t>
            </a:r>
          </a:p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ru-RU" sz="2400" b="1" dirty="0">
                <a:latin typeface="Courier New"/>
                <a:ea typeface="Times New Roman"/>
              </a:rPr>
              <a:t>  </a:t>
            </a:r>
            <a:r>
              <a:rPr lang="ru-RU" sz="2400" b="1" dirty="0" err="1">
                <a:solidFill>
                  <a:schemeClr val="tx2"/>
                </a:solidFill>
                <a:latin typeface="Courier New"/>
                <a:ea typeface="Times New Roman"/>
              </a:rPr>
              <a:t>return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ru-RU" sz="2400" b="1" dirty="0" err="1">
                <a:latin typeface="Courier New"/>
                <a:ea typeface="Times New Roman"/>
              </a:rPr>
              <a:t>n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%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solidFill>
                  <a:schemeClr val="accent2"/>
                </a:solidFill>
                <a:latin typeface="Courier New"/>
                <a:ea typeface="Times New Roman"/>
              </a:rPr>
              <a:t>10</a:t>
            </a:r>
          </a:p>
          <a:p>
            <a:pPr indent="90488">
              <a:defRPr/>
            </a:pPr>
            <a:r>
              <a:rPr lang="en-US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A.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sort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 key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lastDigit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endParaRPr lang="ru-RU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2789257" y="4316429"/>
            <a:ext cx="2830512" cy="461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key</a:t>
            </a:r>
            <a:r>
              <a:rPr lang="en-US" altLang="ru-RU" sz="2400" b="1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 </a:t>
            </a:r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en-US" altLang="ru-RU" sz="2400" b="1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 </a:t>
            </a:r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lastDigit</a:t>
            </a:r>
            <a:r>
              <a:rPr lang="en-US" altLang="ru-RU" sz="2400" b="1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endParaRPr lang="ru-RU" altLang="ru-RU"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906482" y="4784741"/>
            <a:ext cx="13340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 b="1">
                <a:solidFill>
                  <a:srgbClr val="0070C0"/>
                </a:solidFill>
              </a:rPr>
              <a:t>или так</a:t>
            </a:r>
            <a:r>
              <a:rPr lang="ru-RU" altLang="ru-RU" sz="2400">
                <a:solidFill>
                  <a:srgbClr val="0070C0"/>
                </a:solidFill>
              </a:rPr>
              <a:t>: </a:t>
            </a: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177944" y="5253054"/>
            <a:ext cx="6108700" cy="461962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indent="90488">
              <a:defRPr/>
            </a:pPr>
            <a:r>
              <a:rPr lang="en-US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A.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sort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 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key</a:t>
            </a:r>
            <a:r>
              <a:rPr lang="en-US" sz="24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=</a:t>
            </a:r>
            <a:r>
              <a:rPr lang="en-US" sz="24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99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lambda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 x: x</a:t>
            </a:r>
            <a:r>
              <a:rPr lang="en-US" sz="24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%</a:t>
            </a:r>
            <a:r>
              <a:rPr lang="en-US" sz="24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10</a:t>
            </a:r>
            <a:r>
              <a:rPr lang="en-US" sz="2400" dirty="0">
                <a:latin typeface="Calibri"/>
                <a:ea typeface="Times New Roman"/>
                <a:cs typeface="Times New Roman"/>
              </a:rPr>
              <a:t> 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endParaRPr lang="ru-RU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3665557" y="5249879"/>
            <a:ext cx="2917825" cy="461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ru-RU" sz="2400" b="1" dirty="0">
                <a:solidFill>
                  <a:srgbClr val="000099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lambda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x: x</a:t>
            </a:r>
            <a:r>
              <a:rPr lang="en-US" altLang="ru-RU" sz="2400" b="1" dirty="0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 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%</a:t>
            </a:r>
            <a:r>
              <a:rPr lang="en-US" altLang="ru-RU" sz="2400" b="1" dirty="0">
                <a:solidFill>
                  <a:schemeClr val="accent2"/>
                </a:solidFill>
                <a:ea typeface="Times New Roman" pitchFamily="18" charset="0"/>
                <a:cs typeface="Courier New" pitchFamily="49" charset="0"/>
              </a:rPr>
              <a:t> </a:t>
            </a:r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10</a:t>
            </a:r>
            <a:endParaRPr lang="ru-RU" altLang="ru-RU" dirty="0">
              <a:solidFill>
                <a:schemeClr val="accent2"/>
              </a:solidFill>
              <a:ea typeface="Times New Roman" pitchFamily="18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/>
      <p:bldP spid="11" grpId="0" animBg="1"/>
      <p:bldP spid="12" grpId="0"/>
      <p:bldP spid="13" grpId="0" build="p"/>
      <p:bldP spid="14" grpId="0" animBg="1"/>
      <p:bldP spid="15" grpId="0"/>
      <p:bldP spid="16" grpId="0" build="p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34" y="1785926"/>
            <a:ext cx="8375650" cy="233045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  <a:endParaRPr lang="ru-RU" sz="8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«Быстрая сортировка» </a:t>
            </a:r>
            <a:r>
              <a:rPr lang="ru-RU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</a:t>
            </a:r>
            <a:r>
              <a:rPr lang="en-US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Quick Sort)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6762" y="1571612"/>
            <a:ext cx="4352956" cy="47863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Один из самых популярных «быстрых» алгоритмов, разработан в 1960 г. английским учёным </a:t>
            </a:r>
            <a:r>
              <a:rPr lang="ru-RU" b="1" dirty="0" smtClean="0"/>
              <a:t>Чарльзом Хоаром.</a:t>
            </a:r>
            <a:r>
              <a:rPr lang="ru-RU" dirty="0" smtClean="0"/>
              <a:t> </a:t>
            </a:r>
          </a:p>
          <a:p>
            <a:pPr marL="0" indent="0">
              <a:buNone/>
            </a:pPr>
            <a:endParaRPr lang="ru-RU" sz="1050" dirty="0" smtClean="0"/>
          </a:p>
          <a:p>
            <a:pPr marL="0" indent="0">
              <a:buNone/>
            </a:pPr>
            <a:r>
              <a:rPr lang="ru-RU" dirty="0" smtClean="0"/>
              <a:t>Хоар разработал этот метод применительно к машинному переводу во время разработки русско-английского разговорника.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19458" name="Picture 2" descr="На конференции в EPFL 20 июня 2011 г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785925"/>
            <a:ext cx="3857652" cy="38576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Общая идея алгоритма: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142984"/>
            <a:ext cx="8329642" cy="5214974"/>
          </a:xfrm>
        </p:spPr>
        <p:txBody>
          <a:bodyPr>
            <a:normAutofit fontScale="92500" lnSpcReduction="20000"/>
          </a:bodyPr>
          <a:lstStyle/>
          <a:p>
            <a:pPr lvl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C00000"/>
                </a:solidFill>
              </a:rPr>
              <a:t>Выбрать</a:t>
            </a:r>
            <a:r>
              <a:rPr lang="ru-RU" dirty="0" smtClean="0"/>
              <a:t> из массива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элемент</a:t>
            </a:r>
            <a:r>
              <a:rPr lang="ru-RU" dirty="0" smtClean="0"/>
              <a:t>, называемый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rgbClr val="C00000"/>
                </a:solidFill>
              </a:rPr>
              <a:t>опорным</a:t>
            </a:r>
            <a:r>
              <a:rPr lang="ru-RU" dirty="0" smtClean="0"/>
              <a:t>. 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dirty="0" smtClean="0"/>
              <a:t>Сравнить все остальные элементы с опорным и переставить их в массиве так, чтобы </a:t>
            </a:r>
            <a:r>
              <a:rPr lang="ru-RU" b="1" dirty="0" smtClean="0">
                <a:solidFill>
                  <a:srgbClr val="C00000"/>
                </a:solidFill>
              </a:rPr>
              <a:t>разбить массив на два </a:t>
            </a:r>
            <a:r>
              <a:rPr lang="ru-RU" dirty="0" smtClean="0">
                <a:solidFill>
                  <a:srgbClr val="C00000"/>
                </a:solidFill>
              </a:rPr>
              <a:t>непрерывных</a:t>
            </a:r>
            <a:r>
              <a:rPr lang="ru-RU" b="1" dirty="0" smtClean="0">
                <a:solidFill>
                  <a:srgbClr val="C00000"/>
                </a:solidFill>
              </a:rPr>
              <a:t> отрезка</a:t>
            </a:r>
            <a:r>
              <a:rPr lang="ru-RU" dirty="0" smtClean="0"/>
              <a:t>: «элементы меньшие опорного или равные», «</a:t>
            </a:r>
            <a:r>
              <a:rPr lang="ru-RU" dirty="0" err="1" smtClean="0"/>
              <a:t>равные</a:t>
            </a:r>
            <a:r>
              <a:rPr lang="ru-RU" dirty="0" smtClean="0"/>
              <a:t> или большие».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dirty="0" smtClean="0"/>
              <a:t>Для полученных отрезков </a:t>
            </a:r>
            <a:r>
              <a:rPr lang="ru-RU" b="1" dirty="0" smtClean="0">
                <a:solidFill>
                  <a:srgbClr val="C00000"/>
                </a:solidFill>
              </a:rPr>
              <a:t>выполнить рекурсивно ту же последовательность операций</a:t>
            </a:r>
            <a:r>
              <a:rPr lang="ru-RU" dirty="0" smtClean="0"/>
              <a:t>, если длина отрезка больше единицы.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42876" y="84119"/>
            <a:ext cx="8929718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alt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Быстрая сортировка (</a:t>
            </a:r>
            <a:r>
              <a:rPr lang="en-US" altLang="ru-RU" sz="48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QuickSort</a:t>
            </a:r>
            <a:r>
              <a:rPr lang="ru-RU" alt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)</a:t>
            </a:r>
          </a:p>
        </p:txBody>
      </p:sp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1563710" y="1147763"/>
          <a:ext cx="628174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28" name="Таблица 27"/>
          <p:cNvGraphicFramePr>
            <a:graphicFrameLocks noGrp="1"/>
          </p:cNvGraphicFramePr>
          <p:nvPr/>
        </p:nvGraphicFramePr>
        <p:xfrm>
          <a:off x="1563710" y="2049463"/>
          <a:ext cx="628174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29" name="Стрелка вниз 28"/>
          <p:cNvSpPr/>
          <p:nvPr/>
        </p:nvSpPr>
        <p:spPr bwMode="auto">
          <a:xfrm>
            <a:off x="4568848" y="1638300"/>
            <a:ext cx="273050" cy="333375"/>
          </a:xfrm>
          <a:prstGeom prst="downArrow">
            <a:avLst/>
          </a:prstGeom>
          <a:ln>
            <a:headEnd type="none" w="med" len="med"/>
            <a:tailEnd type="triangle" w="lg" len="lg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30" name="Прямоугольник 29"/>
          <p:cNvSpPr>
            <a:spLocks noChangeArrowheads="1"/>
          </p:cNvSpPr>
          <p:nvPr/>
        </p:nvSpPr>
        <p:spPr bwMode="auto">
          <a:xfrm>
            <a:off x="2424135" y="1498600"/>
            <a:ext cx="21463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2800">
                <a:solidFill>
                  <a:srgbClr val="000000"/>
                </a:solidFill>
              </a:rPr>
              <a:t>разделение</a:t>
            </a:r>
            <a:endParaRPr lang="ru-RU" altLang="ru-RU"/>
          </a:p>
        </p:txBody>
      </p:sp>
      <p:grpSp>
        <p:nvGrpSpPr>
          <p:cNvPr id="3" name="Группа 42"/>
          <p:cNvGrpSpPr>
            <a:grpSpLocks/>
          </p:cNvGrpSpPr>
          <p:nvPr/>
        </p:nvGrpSpPr>
        <p:grpSpPr bwMode="auto">
          <a:xfrm>
            <a:off x="1563710" y="2446338"/>
            <a:ext cx="6281738" cy="858837"/>
            <a:chOff x="2470069" y="2446317"/>
            <a:chExt cx="6282048" cy="858100"/>
          </a:xfrm>
        </p:grpSpPr>
        <p:sp>
          <p:nvSpPr>
            <p:cNvPr id="69738" name="Левая фигурная скобка 30"/>
            <p:cNvSpPr>
              <a:spLocks/>
            </p:cNvSpPr>
            <p:nvPr/>
          </p:nvSpPr>
          <p:spPr bwMode="auto">
            <a:xfrm rot="-5400000">
              <a:off x="3722917" y="1193469"/>
              <a:ext cx="320634" cy="2826329"/>
            </a:xfrm>
            <a:prstGeom prst="leftBrace">
              <a:avLst>
                <a:gd name="adj1" fmla="val 42197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ru-RU" altLang="ru-RU"/>
            </a:p>
          </p:txBody>
        </p:sp>
        <p:sp>
          <p:nvSpPr>
            <p:cNvPr id="69739" name="Левая фигурная скобка 31"/>
            <p:cNvSpPr>
              <a:spLocks/>
            </p:cNvSpPr>
            <p:nvPr/>
          </p:nvSpPr>
          <p:spPr bwMode="auto">
            <a:xfrm rot="-5400000">
              <a:off x="7493331" y="1508165"/>
              <a:ext cx="320634" cy="2196938"/>
            </a:xfrm>
            <a:prstGeom prst="leftBrace">
              <a:avLst>
                <a:gd name="adj1" fmla="val 42190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ru-RU" altLang="ru-RU"/>
            </a:p>
          </p:txBody>
        </p:sp>
        <p:sp>
          <p:nvSpPr>
            <p:cNvPr id="69740" name="Прямоугольник 32"/>
            <p:cNvSpPr>
              <a:spLocks noChangeArrowheads="1"/>
            </p:cNvSpPr>
            <p:nvPr/>
          </p:nvSpPr>
          <p:spPr bwMode="auto">
            <a:xfrm>
              <a:off x="3175810" y="2781197"/>
              <a:ext cx="1031051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ru-RU" sz="2800">
                  <a:solidFill>
                    <a:srgbClr val="000000"/>
                  </a:solidFill>
                </a:rPr>
                <a:t>I: </a:t>
              </a:r>
              <a:r>
                <a:rPr lang="en-US" altLang="ru-RU" sz="2800">
                  <a:solidFill>
                    <a:srgbClr val="000000"/>
                  </a:solidFill>
                  <a:sym typeface="Symbol" pitchFamily="18" charset="2"/>
                </a:rPr>
                <a:t>&lt;</a:t>
              </a:r>
              <a:r>
                <a:rPr lang="en-US" altLang="ru-RU" sz="2800" b="1">
                  <a:solidFill>
                    <a:srgbClr val="000000"/>
                  </a:solidFill>
                </a:rPr>
                <a:t> </a:t>
              </a:r>
              <a:r>
                <a:rPr lang="en-US" altLang="ru-RU" sz="2800">
                  <a:solidFill>
                    <a:srgbClr val="000000"/>
                  </a:solidFill>
                </a:rPr>
                <a:t>X</a:t>
              </a:r>
              <a:endParaRPr lang="ru-RU" altLang="ru-RU"/>
            </a:p>
          </p:txBody>
        </p:sp>
        <p:sp>
          <p:nvSpPr>
            <p:cNvPr id="69741" name="Прямоугольник 33"/>
            <p:cNvSpPr>
              <a:spLocks noChangeArrowheads="1"/>
            </p:cNvSpPr>
            <p:nvPr/>
          </p:nvSpPr>
          <p:spPr bwMode="auto">
            <a:xfrm>
              <a:off x="6714657" y="2781197"/>
              <a:ext cx="122982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ru-RU" sz="2800">
                  <a:solidFill>
                    <a:srgbClr val="000000"/>
                  </a:solidFill>
                </a:rPr>
                <a:t>III: </a:t>
              </a:r>
              <a:r>
                <a:rPr lang="en-US" altLang="ru-RU" sz="2800">
                  <a:solidFill>
                    <a:srgbClr val="000000"/>
                  </a:solidFill>
                  <a:sym typeface="Symbol" pitchFamily="18" charset="2"/>
                </a:rPr>
                <a:t>&gt;</a:t>
              </a:r>
              <a:r>
                <a:rPr lang="en-US" altLang="ru-RU" sz="2800" b="1">
                  <a:solidFill>
                    <a:srgbClr val="000000"/>
                  </a:solidFill>
                </a:rPr>
                <a:t> </a:t>
              </a:r>
              <a:r>
                <a:rPr lang="en-US" altLang="ru-RU" sz="2800">
                  <a:solidFill>
                    <a:srgbClr val="000000"/>
                  </a:solidFill>
                </a:rPr>
                <a:t>X</a:t>
              </a:r>
              <a:endParaRPr lang="ru-RU" altLang="ru-RU"/>
            </a:p>
          </p:txBody>
        </p:sp>
        <p:sp>
          <p:nvSpPr>
            <p:cNvPr id="69742" name="Левая фигурная скобка 34"/>
            <p:cNvSpPr>
              <a:spLocks/>
            </p:cNvSpPr>
            <p:nvPr/>
          </p:nvSpPr>
          <p:spPr bwMode="auto">
            <a:xfrm rot="-5400000">
              <a:off x="5765470" y="1989117"/>
              <a:ext cx="320634" cy="1235034"/>
            </a:xfrm>
            <a:prstGeom prst="leftBrace">
              <a:avLst>
                <a:gd name="adj1" fmla="val 42210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ru-RU" altLang="ru-RU"/>
            </a:p>
          </p:txBody>
        </p:sp>
        <p:sp>
          <p:nvSpPr>
            <p:cNvPr id="69743" name="Прямоугольник 35"/>
            <p:cNvSpPr>
              <a:spLocks noChangeArrowheads="1"/>
            </p:cNvSpPr>
            <p:nvPr/>
          </p:nvSpPr>
          <p:spPr bwMode="auto">
            <a:xfrm>
              <a:off x="5313368" y="2781197"/>
              <a:ext cx="113043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ru-RU" sz="2800">
                  <a:solidFill>
                    <a:srgbClr val="000000"/>
                  </a:solidFill>
                </a:rPr>
                <a:t>II: =</a:t>
              </a:r>
              <a:r>
                <a:rPr lang="en-US" altLang="ru-RU" sz="2800" b="1">
                  <a:solidFill>
                    <a:srgbClr val="000000"/>
                  </a:solidFill>
                </a:rPr>
                <a:t> </a:t>
              </a:r>
              <a:r>
                <a:rPr lang="en-US" altLang="ru-RU" sz="2800">
                  <a:solidFill>
                    <a:srgbClr val="000000"/>
                  </a:solidFill>
                </a:rPr>
                <a:t>X</a:t>
              </a:r>
              <a:endParaRPr lang="ru-RU" altLang="ru-RU"/>
            </a:p>
          </p:txBody>
        </p:sp>
      </p:grpSp>
      <p:grpSp>
        <p:nvGrpSpPr>
          <p:cNvPr id="4" name="Группа 41"/>
          <p:cNvGrpSpPr>
            <a:grpSpLocks/>
          </p:cNvGrpSpPr>
          <p:nvPr/>
        </p:nvGrpSpPr>
        <p:grpSpPr bwMode="auto">
          <a:xfrm>
            <a:off x="1182710" y="3168650"/>
            <a:ext cx="6675438" cy="817563"/>
            <a:chOff x="2088593" y="3168650"/>
            <a:chExt cx="6675438" cy="817480"/>
          </a:xfrm>
        </p:grpSpPr>
        <p:sp>
          <p:nvSpPr>
            <p:cNvPr id="40" name="Полилиния 39"/>
            <p:cNvSpPr/>
            <p:nvPr/>
          </p:nvSpPr>
          <p:spPr bwMode="auto">
            <a:xfrm>
              <a:off x="3510993" y="3168650"/>
              <a:ext cx="298450" cy="287309"/>
            </a:xfrm>
            <a:custGeom>
              <a:avLst/>
              <a:gdLst>
                <a:gd name="connsiteX0" fmla="*/ 0 w 298450"/>
                <a:gd name="connsiteY0" fmla="*/ 260350 h 260350"/>
                <a:gd name="connsiteX1" fmla="*/ 152400 w 298450"/>
                <a:gd name="connsiteY1" fmla="*/ 0 h 260350"/>
                <a:gd name="connsiteX2" fmla="*/ 298450 w 298450"/>
                <a:gd name="connsiteY2" fmla="*/ 260350 h 260350"/>
                <a:gd name="connsiteX3" fmla="*/ 0 w 298450"/>
                <a:gd name="connsiteY3" fmla="*/ 260350 h 260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8450" h="260350">
                  <a:moveTo>
                    <a:pt x="0" y="260350"/>
                  </a:moveTo>
                  <a:lnTo>
                    <a:pt x="152400" y="0"/>
                  </a:lnTo>
                  <a:lnTo>
                    <a:pt x="298450" y="260350"/>
                  </a:lnTo>
                  <a:lnTo>
                    <a:pt x="0" y="26035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ru-RU" sz="2400">
                <a:latin typeface="Arial" panose="020B0604020202020204" pitchFamily="34" charset="0"/>
              </a:endParaRPr>
            </a:p>
          </p:txBody>
        </p:sp>
        <p:sp>
          <p:nvSpPr>
            <p:cNvPr id="41" name="Полилиния 40"/>
            <p:cNvSpPr/>
            <p:nvPr/>
          </p:nvSpPr>
          <p:spPr bwMode="auto">
            <a:xfrm>
              <a:off x="7292418" y="3168650"/>
              <a:ext cx="298450" cy="287309"/>
            </a:xfrm>
            <a:custGeom>
              <a:avLst/>
              <a:gdLst>
                <a:gd name="connsiteX0" fmla="*/ 0 w 298450"/>
                <a:gd name="connsiteY0" fmla="*/ 260350 h 260350"/>
                <a:gd name="connsiteX1" fmla="*/ 152400 w 298450"/>
                <a:gd name="connsiteY1" fmla="*/ 0 h 260350"/>
                <a:gd name="connsiteX2" fmla="*/ 298450 w 298450"/>
                <a:gd name="connsiteY2" fmla="*/ 260350 h 260350"/>
                <a:gd name="connsiteX3" fmla="*/ 0 w 298450"/>
                <a:gd name="connsiteY3" fmla="*/ 260350 h 260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8450" h="260350">
                  <a:moveTo>
                    <a:pt x="0" y="260350"/>
                  </a:moveTo>
                  <a:lnTo>
                    <a:pt x="152400" y="0"/>
                  </a:lnTo>
                  <a:lnTo>
                    <a:pt x="298450" y="260350"/>
                  </a:lnTo>
                  <a:lnTo>
                    <a:pt x="0" y="26035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ru-RU" sz="2400">
                <a:latin typeface="Arial" panose="020B0604020202020204" pitchFamily="34" charset="0"/>
              </a:endParaRPr>
            </a:p>
          </p:txBody>
        </p:sp>
        <p:grpSp>
          <p:nvGrpSpPr>
            <p:cNvPr id="6" name="Group 55"/>
            <p:cNvGrpSpPr>
              <a:grpSpLocks/>
            </p:cNvGrpSpPr>
            <p:nvPr/>
          </p:nvGrpSpPr>
          <p:grpSpPr bwMode="auto">
            <a:xfrm>
              <a:off x="2088593" y="3322555"/>
              <a:ext cx="6675438" cy="663575"/>
              <a:chOff x="433" y="3902"/>
              <a:chExt cx="4205" cy="418"/>
            </a:xfrm>
          </p:grpSpPr>
          <p:sp>
            <p:nvSpPr>
              <p:cNvPr id="38" name="Text Box 56"/>
              <p:cNvSpPr txBox="1">
                <a:spLocks noChangeArrowheads="1"/>
              </p:cNvSpPr>
              <p:nvPr/>
            </p:nvSpPr>
            <p:spPr bwMode="auto">
              <a:xfrm>
                <a:off x="727" y="3969"/>
                <a:ext cx="3911" cy="291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ru-RU" sz="2400" dirty="0">
                    <a:latin typeface="Arial" panose="020B0604020202020204" pitchFamily="34" charset="0"/>
                  </a:rPr>
                  <a:t>  Эти части нужно так же отсортировать!</a:t>
                </a:r>
              </a:p>
            </p:txBody>
          </p:sp>
          <p:sp>
            <p:nvSpPr>
              <p:cNvPr id="69737" name="Oval 57"/>
              <p:cNvSpPr>
                <a:spLocks noChangeArrowheads="1"/>
              </p:cNvSpPr>
              <p:nvPr/>
            </p:nvSpPr>
            <p:spPr bwMode="auto">
              <a:xfrm>
                <a:off x="433" y="3902"/>
                <a:ext cx="409" cy="418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/>
                <a:r>
                  <a:rPr lang="en-US" altLang="ru-RU" sz="4400">
                    <a:solidFill>
                      <a:schemeClr val="bg1"/>
                    </a:solidFill>
                    <a:latin typeface="Arial Black" pitchFamily="34" charset="0"/>
                  </a:rPr>
                  <a:t>!</a:t>
                </a:r>
                <a:endParaRPr lang="ru-RU" altLang="ru-RU" sz="4400">
                  <a:solidFill>
                    <a:schemeClr val="bg1"/>
                  </a:solidFill>
                  <a:latin typeface="Arial Black" pitchFamily="34" charset="0"/>
                </a:endParaRPr>
              </a:p>
            </p:txBody>
          </p:sp>
        </p:grpSp>
      </p:grpSp>
      <p:grpSp>
        <p:nvGrpSpPr>
          <p:cNvPr id="7" name="Group 55"/>
          <p:cNvGrpSpPr>
            <a:grpSpLocks/>
          </p:cNvGrpSpPr>
          <p:nvPr/>
        </p:nvGrpSpPr>
        <p:grpSpPr bwMode="auto">
          <a:xfrm>
            <a:off x="2430485" y="4121150"/>
            <a:ext cx="4443413" cy="663575"/>
            <a:chOff x="433" y="3902"/>
            <a:chExt cx="2799" cy="418"/>
          </a:xfrm>
        </p:grpSpPr>
        <p:sp>
          <p:nvSpPr>
            <p:cNvPr id="45" name="Text Box 56"/>
            <p:cNvSpPr txBox="1">
              <a:spLocks noChangeArrowheads="1"/>
            </p:cNvSpPr>
            <p:nvPr/>
          </p:nvSpPr>
          <p:spPr bwMode="auto">
            <a:xfrm>
              <a:off x="727" y="3969"/>
              <a:ext cx="2505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>
                  <a:latin typeface="Arial" panose="020B0604020202020204" pitchFamily="34" charset="0"/>
                </a:rPr>
                <a:t>  Как лучше выбирать </a:t>
              </a:r>
              <a:r>
                <a:rPr lang="en-US" sz="2400" dirty="0">
                  <a:latin typeface="Arial" panose="020B0604020202020204" pitchFamily="34" charset="0"/>
                </a:rPr>
                <a:t>X?</a:t>
              </a:r>
              <a:endParaRPr lang="ru-RU" sz="2400" dirty="0">
                <a:latin typeface="Arial" panose="020B0604020202020204" pitchFamily="34" charset="0"/>
              </a:endParaRPr>
            </a:p>
          </p:txBody>
        </p:sp>
        <p:sp>
          <p:nvSpPr>
            <p:cNvPr id="69732" name="Oval 57"/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ru-RU" sz="44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altLang="ru-RU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47" name="Text Box 4"/>
          <p:cNvSpPr txBox="1">
            <a:spLocks noChangeArrowheads="1"/>
          </p:cNvSpPr>
          <p:nvPr/>
        </p:nvSpPr>
        <p:spPr bwMode="auto">
          <a:xfrm>
            <a:off x="427038" y="4978400"/>
            <a:ext cx="84201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6213" indent="-176213" eaLnBrk="1" hangingPunct="1">
              <a:spcBef>
                <a:spcPct val="50000"/>
              </a:spcBef>
            </a:pPr>
            <a:r>
              <a:rPr lang="ru-RU" altLang="ru-RU" sz="2400" b="1" dirty="0">
                <a:solidFill>
                  <a:srgbClr val="333399"/>
                </a:solidFill>
              </a:rPr>
              <a:t>Медиана</a:t>
            </a:r>
            <a:r>
              <a:rPr lang="ru-RU" altLang="ru-RU" sz="2400" dirty="0">
                <a:solidFill>
                  <a:srgbClr val="3333FF"/>
                </a:solidFill>
              </a:rPr>
              <a:t> </a:t>
            </a:r>
            <a:r>
              <a:rPr lang="ru-RU" altLang="ru-RU" sz="2400" dirty="0"/>
              <a:t>– такое значение </a:t>
            </a:r>
            <a:r>
              <a:rPr lang="en-US" altLang="ru-RU" sz="2400" b="1" dirty="0">
                <a:solidFill>
                  <a:srgbClr val="333399"/>
                </a:solidFill>
              </a:rPr>
              <a:t>X</a:t>
            </a:r>
            <a:r>
              <a:rPr lang="en-US" altLang="ru-RU" sz="2400" dirty="0"/>
              <a:t>, </a:t>
            </a:r>
            <a:r>
              <a:rPr lang="ru-RU" altLang="ru-RU" sz="2400" dirty="0"/>
              <a:t>что слева и справа от него в отсортированном массиве стоит одинаковое число элементов (</a:t>
            </a:r>
            <a:r>
              <a:rPr lang="ru-RU" altLang="ru-RU" sz="2400" i="1" dirty="0">
                <a:solidFill>
                  <a:srgbClr val="C00000"/>
                </a:solidFill>
              </a:rPr>
              <a:t>долго искать …</a:t>
            </a:r>
            <a:r>
              <a:rPr lang="ru-RU" altLang="ru-RU" sz="2400" dirty="0"/>
              <a:t>).</a:t>
            </a:r>
            <a:r>
              <a:rPr lang="ru-RU" altLang="ru-RU" sz="2400" dirty="0">
                <a:solidFill>
                  <a:srgbClr val="3333FF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/>
      <p:bldP spid="4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Таблица 27"/>
          <p:cNvGraphicFramePr>
            <a:graphicFrameLocks noGrp="1"/>
          </p:cNvGraphicFramePr>
          <p:nvPr/>
        </p:nvGraphicFramePr>
        <p:xfrm>
          <a:off x="1279525" y="1049338"/>
          <a:ext cx="628174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  <a:gridCol w="314087">
                  <a:extLst>
                    <a:ext uri="{9D8B030D-6E8A-4147-A177-3AD203B41FA5}"/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98" marB="45798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70704" name="Левая фигурная скобка 30"/>
          <p:cNvSpPr>
            <a:spLocks/>
          </p:cNvSpPr>
          <p:nvPr/>
        </p:nvSpPr>
        <p:spPr bwMode="auto">
          <a:xfrm rot="-5400000">
            <a:off x="2532856" y="191294"/>
            <a:ext cx="320675" cy="2827338"/>
          </a:xfrm>
          <a:prstGeom prst="leftBrace">
            <a:avLst>
              <a:gd name="adj1" fmla="val 42207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70705" name="Левая фигурная скобка 31"/>
          <p:cNvSpPr>
            <a:spLocks/>
          </p:cNvSpPr>
          <p:nvPr/>
        </p:nvSpPr>
        <p:spPr bwMode="auto">
          <a:xfrm rot="-5400000">
            <a:off x="6303169" y="507206"/>
            <a:ext cx="320675" cy="2195513"/>
          </a:xfrm>
          <a:prstGeom prst="leftBrace">
            <a:avLst>
              <a:gd name="adj1" fmla="val 42157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70706" name="Прямоугольник 32"/>
          <p:cNvSpPr>
            <a:spLocks noChangeArrowheads="1"/>
          </p:cNvSpPr>
          <p:nvPr/>
        </p:nvSpPr>
        <p:spPr bwMode="auto">
          <a:xfrm>
            <a:off x="1985963" y="1779588"/>
            <a:ext cx="13700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ru-RU" sz="2800">
                <a:solidFill>
                  <a:srgbClr val="000000"/>
                </a:solidFill>
              </a:rPr>
              <a:t>B1: </a:t>
            </a:r>
            <a:r>
              <a:rPr lang="en-US" altLang="ru-RU" sz="2800">
                <a:solidFill>
                  <a:srgbClr val="000000"/>
                </a:solidFill>
                <a:sym typeface="Symbol" pitchFamily="18" charset="2"/>
              </a:rPr>
              <a:t>&lt;</a:t>
            </a:r>
            <a:r>
              <a:rPr lang="en-US" altLang="ru-RU" sz="2800" b="1">
                <a:solidFill>
                  <a:srgbClr val="000000"/>
                </a:solidFill>
              </a:rPr>
              <a:t> </a:t>
            </a:r>
            <a:r>
              <a:rPr lang="en-US" altLang="ru-RU" sz="2800">
                <a:solidFill>
                  <a:srgbClr val="000000"/>
                </a:solidFill>
              </a:rPr>
              <a:t>X</a:t>
            </a:r>
            <a:endParaRPr lang="ru-RU" altLang="ru-RU"/>
          </a:p>
        </p:txBody>
      </p:sp>
      <p:sp>
        <p:nvSpPr>
          <p:cNvPr id="70707" name="Прямоугольник 33"/>
          <p:cNvSpPr>
            <a:spLocks noChangeArrowheads="1"/>
          </p:cNvSpPr>
          <p:nvPr/>
        </p:nvSpPr>
        <p:spPr bwMode="auto">
          <a:xfrm>
            <a:off x="5756275" y="1779588"/>
            <a:ext cx="1371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ru-RU" sz="2800">
                <a:solidFill>
                  <a:srgbClr val="000000"/>
                </a:solidFill>
              </a:rPr>
              <a:t>B2: </a:t>
            </a:r>
            <a:r>
              <a:rPr lang="en-US" altLang="ru-RU" sz="2800">
                <a:solidFill>
                  <a:srgbClr val="000000"/>
                </a:solidFill>
                <a:sym typeface="Symbol" pitchFamily="18" charset="2"/>
              </a:rPr>
              <a:t>&gt;</a:t>
            </a:r>
            <a:r>
              <a:rPr lang="en-US" altLang="ru-RU" sz="2800" b="1">
                <a:solidFill>
                  <a:srgbClr val="000000"/>
                </a:solidFill>
              </a:rPr>
              <a:t> </a:t>
            </a:r>
            <a:r>
              <a:rPr lang="en-US" altLang="ru-RU" sz="2800">
                <a:solidFill>
                  <a:srgbClr val="000000"/>
                </a:solidFill>
              </a:rPr>
              <a:t>X</a:t>
            </a:r>
            <a:endParaRPr lang="ru-RU" altLang="ru-RU"/>
          </a:p>
        </p:txBody>
      </p:sp>
      <p:sp>
        <p:nvSpPr>
          <p:cNvPr id="70708" name="Левая фигурная скобка 34"/>
          <p:cNvSpPr>
            <a:spLocks/>
          </p:cNvSpPr>
          <p:nvPr/>
        </p:nvSpPr>
        <p:spPr bwMode="auto">
          <a:xfrm rot="-5400000">
            <a:off x="4575175" y="987425"/>
            <a:ext cx="320675" cy="1235075"/>
          </a:xfrm>
          <a:prstGeom prst="leftBrace">
            <a:avLst>
              <a:gd name="adj1" fmla="val 42206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70709" name="Прямоугольник 35"/>
          <p:cNvSpPr>
            <a:spLocks noChangeArrowheads="1"/>
          </p:cNvSpPr>
          <p:nvPr/>
        </p:nvSpPr>
        <p:spPr bwMode="auto">
          <a:xfrm>
            <a:off x="3978275" y="1779588"/>
            <a:ext cx="14097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ru-RU" sz="2800">
                <a:solidFill>
                  <a:srgbClr val="000000"/>
                </a:solidFill>
              </a:rPr>
              <a:t>BX: =</a:t>
            </a:r>
            <a:r>
              <a:rPr lang="en-US" altLang="ru-RU" sz="2800" b="1">
                <a:solidFill>
                  <a:srgbClr val="000000"/>
                </a:solidFill>
              </a:rPr>
              <a:t> </a:t>
            </a:r>
            <a:r>
              <a:rPr lang="en-US" altLang="ru-RU" sz="2800">
                <a:solidFill>
                  <a:srgbClr val="000000"/>
                </a:solidFill>
              </a:rPr>
              <a:t>X</a:t>
            </a:r>
            <a:endParaRPr lang="ru-RU" alt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573088" y="2347913"/>
            <a:ext cx="7989887" cy="32924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sq-AL" sz="2600" b="1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sq-AL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random</a:t>
            </a:r>
          </a:p>
          <a:p>
            <a:pPr>
              <a:defRPr/>
            </a:pPr>
            <a:r>
              <a:rPr lang="sq-AL" sz="2600" b="1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sq-AL" sz="2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sq-AL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qSort</a:t>
            </a:r>
            <a:r>
              <a:rPr lang="sq-AL" sz="2600" b="1" dirty="0">
                <a:latin typeface="Courier New" pitchFamily="49" charset="0"/>
                <a:cs typeface="Courier New" pitchFamily="49" charset="0"/>
              </a:rPr>
              <a:t> ( A ):</a:t>
            </a:r>
          </a:p>
          <a:p>
            <a:pPr>
              <a:defRPr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600" b="1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(A) &lt;= </a:t>
            </a:r>
            <a:r>
              <a:rPr lang="en-US" sz="26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2600" b="1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A</a:t>
            </a:r>
          </a:p>
          <a:p>
            <a:pPr>
              <a:defRPr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sq-AL" sz="2600" b="1" dirty="0">
                <a:latin typeface="Courier New" pitchFamily="49" charset="0"/>
                <a:cs typeface="Courier New" pitchFamily="49" charset="0"/>
              </a:rPr>
              <a:t>X = </a:t>
            </a:r>
            <a:r>
              <a:rPr lang="sq-AL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random</a:t>
            </a:r>
            <a:r>
              <a:rPr lang="sq-AL" sz="2600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sq-AL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choice</a:t>
            </a:r>
            <a:r>
              <a:rPr lang="sq-AL" sz="2600" b="1" dirty="0">
                <a:latin typeface="Courier New" pitchFamily="49" charset="0"/>
                <a:cs typeface="Courier New" pitchFamily="49" charset="0"/>
              </a:rPr>
              <a:t>(A)</a:t>
            </a:r>
          </a:p>
          <a:p>
            <a:pPr>
              <a:defRPr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 B1 = [ b </a:t>
            </a:r>
            <a:r>
              <a:rPr lang="en-US" sz="2600" b="1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b </a:t>
            </a:r>
            <a:r>
              <a:rPr lang="en-US" sz="2600" b="1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A </a:t>
            </a:r>
            <a:r>
              <a:rPr lang="en-US" sz="2600" b="1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b &lt; X ]</a:t>
            </a:r>
          </a:p>
          <a:p>
            <a:pPr>
              <a:defRPr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 BX = [ b </a:t>
            </a:r>
            <a:r>
              <a:rPr lang="en-US" sz="2600" b="1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b </a:t>
            </a:r>
            <a:r>
              <a:rPr lang="en-US" sz="2600" b="1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A </a:t>
            </a:r>
            <a:r>
              <a:rPr lang="en-US" sz="2600" b="1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b == X ]</a:t>
            </a:r>
          </a:p>
          <a:p>
            <a:pPr>
              <a:defRPr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 B2 = [ b </a:t>
            </a:r>
            <a:r>
              <a:rPr lang="en-US" sz="2600" b="1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b </a:t>
            </a:r>
            <a:r>
              <a:rPr lang="en-US" sz="2600" b="1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A </a:t>
            </a:r>
            <a:r>
              <a:rPr lang="en-US" sz="2600" b="1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b &gt; X ]</a:t>
            </a:r>
          </a:p>
          <a:p>
            <a:pPr>
              <a:defRPr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sq-AL" sz="2600" b="1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sq-AL" sz="2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sq-AL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qSort</a:t>
            </a:r>
            <a:r>
              <a:rPr lang="sq-AL" sz="2600" b="1" dirty="0">
                <a:latin typeface="Courier New" pitchFamily="49" charset="0"/>
                <a:cs typeface="Courier New" pitchFamily="49" charset="0"/>
              </a:rPr>
              <a:t>(B1)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sq-AL" sz="2600" b="1" dirty="0">
                <a:latin typeface="Courier New" pitchFamily="49" charset="0"/>
                <a:cs typeface="Courier New" pitchFamily="49" charset="0"/>
              </a:rPr>
              <a:t>+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sq-AL" sz="2600" b="1" dirty="0">
                <a:latin typeface="Courier New" pitchFamily="49" charset="0"/>
                <a:cs typeface="Courier New" pitchFamily="49" charset="0"/>
              </a:rPr>
              <a:t>BX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sq-AL" sz="2600" b="1" dirty="0">
                <a:latin typeface="Courier New" pitchFamily="49" charset="0"/>
                <a:cs typeface="Courier New" pitchFamily="49" charset="0"/>
              </a:rPr>
              <a:t>+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sq-AL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qSort</a:t>
            </a:r>
            <a:r>
              <a:rPr lang="sq-AL" sz="2600" b="1" dirty="0">
                <a:latin typeface="Courier New" pitchFamily="49" charset="0"/>
                <a:cs typeface="Courier New" pitchFamily="49" charset="0"/>
              </a:rPr>
              <a:t>(B2)</a:t>
            </a:r>
            <a:endParaRPr lang="ru-RU" sz="2600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6065838" y="5673725"/>
            <a:ext cx="2527300" cy="663575"/>
            <a:chOff x="433" y="3902"/>
            <a:chExt cx="1592" cy="418"/>
          </a:xfrm>
        </p:grpSpPr>
        <p:sp>
          <p:nvSpPr>
            <p:cNvPr id="45" name="Text Box 56"/>
            <p:cNvSpPr txBox="1">
              <a:spLocks noChangeArrowheads="1"/>
            </p:cNvSpPr>
            <p:nvPr/>
          </p:nvSpPr>
          <p:spPr bwMode="auto">
            <a:xfrm>
              <a:off x="727" y="3969"/>
              <a:ext cx="1298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>
                  <a:latin typeface="Arial" panose="020B0604020202020204" pitchFamily="34" charset="0"/>
                </a:rPr>
                <a:t>  Что плохо</a:t>
              </a:r>
              <a:r>
                <a:rPr lang="en-US" sz="2400" dirty="0">
                  <a:latin typeface="Arial" panose="020B0604020202020204" pitchFamily="34" charset="0"/>
                </a:rPr>
                <a:t>?</a:t>
              </a:r>
              <a:endParaRPr lang="ru-RU" sz="2400" dirty="0">
                <a:latin typeface="Arial" panose="020B0604020202020204" pitchFamily="34" charset="0"/>
              </a:endParaRPr>
            </a:p>
          </p:txBody>
        </p:sp>
        <p:sp>
          <p:nvSpPr>
            <p:cNvPr id="70718" name="Oval 57"/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ru-RU" sz="44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altLang="ru-RU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grpSp>
        <p:nvGrpSpPr>
          <p:cNvPr id="3" name="Group 55"/>
          <p:cNvGrpSpPr>
            <a:grpSpLocks/>
          </p:cNvGrpSpPr>
          <p:nvPr/>
        </p:nvGrpSpPr>
        <p:grpSpPr bwMode="auto">
          <a:xfrm>
            <a:off x="5803900" y="2509838"/>
            <a:ext cx="3021013" cy="663575"/>
            <a:chOff x="433" y="3902"/>
            <a:chExt cx="1903" cy="418"/>
          </a:xfrm>
        </p:grpSpPr>
        <p:sp>
          <p:nvSpPr>
            <p:cNvPr id="48" name="Text Box 56"/>
            <p:cNvSpPr txBox="1">
              <a:spLocks noChangeArrowheads="1"/>
            </p:cNvSpPr>
            <p:nvPr/>
          </p:nvSpPr>
          <p:spPr bwMode="auto">
            <a:xfrm>
              <a:off x="727" y="3969"/>
              <a:ext cx="1609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>
                  <a:latin typeface="Arial" panose="020B0604020202020204" pitchFamily="34" charset="0"/>
                </a:rPr>
                <a:t>  Где рекурсия</a:t>
              </a:r>
              <a:r>
                <a:rPr lang="en-US" sz="2400" dirty="0">
                  <a:latin typeface="Arial" panose="020B0604020202020204" pitchFamily="34" charset="0"/>
                </a:rPr>
                <a:t>?</a:t>
              </a:r>
              <a:endParaRPr lang="ru-RU" sz="2400" dirty="0">
                <a:latin typeface="Arial" panose="020B0604020202020204" pitchFamily="34" charset="0"/>
              </a:endParaRPr>
            </a:p>
          </p:txBody>
        </p:sp>
        <p:sp>
          <p:nvSpPr>
            <p:cNvPr id="70716" name="Oval 57"/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ru-RU" sz="44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altLang="ru-RU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50" name="Rectangle 1"/>
          <p:cNvSpPr>
            <a:spLocks noChangeArrowheads="1"/>
          </p:cNvSpPr>
          <p:nvPr/>
        </p:nvSpPr>
        <p:spPr bwMode="auto">
          <a:xfrm>
            <a:off x="595313" y="5873750"/>
            <a:ext cx="3700462" cy="461963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indent="90488">
              <a:defRPr/>
            </a:pPr>
            <a:r>
              <a:rPr lang="en-US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Asort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= </a:t>
            </a:r>
            <a:r>
              <a:rPr lang="en-US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qSort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 A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endParaRPr lang="ru-RU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51" name="AutoShape 59"/>
          <p:cNvSpPr>
            <a:spLocks noChangeArrowheads="1"/>
          </p:cNvSpPr>
          <p:nvPr/>
        </p:nvSpPr>
        <p:spPr bwMode="auto">
          <a:xfrm>
            <a:off x="7080250" y="3228975"/>
            <a:ext cx="1628775" cy="776288"/>
          </a:xfrm>
          <a:prstGeom prst="wedgeRoundRectCallout">
            <a:avLst>
              <a:gd name="adj1" fmla="val -77855"/>
              <a:gd name="adj2" fmla="val 44501"/>
              <a:gd name="adj3" fmla="val 16667"/>
            </a:avLst>
          </a:prstGeom>
          <a:ln>
            <a:headEnd/>
            <a:tailEnd type="none" w="lg" len="lg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</a:rPr>
              <a:t>расход памяти!</a:t>
            </a:r>
            <a:endParaRPr lang="ru-RU" sz="20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142876" y="84119"/>
            <a:ext cx="8929718" cy="7731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4800" b="1" i="0" u="none" strike="noStrike" kern="1200" cap="none" spc="50" normalizeH="0" baseline="0" noProof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Быстрая сортировка (</a:t>
            </a:r>
            <a:r>
              <a:rPr kumimoji="0" lang="en-US" altLang="ru-RU" sz="4800" b="1" i="1" u="none" strike="noStrike" kern="1200" cap="none" spc="50" normalizeH="0" baseline="0" noProof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QuickSort</a:t>
            </a:r>
            <a:r>
              <a:rPr kumimoji="0" lang="ru-RU" altLang="ru-RU" sz="4800" b="1" i="0" u="none" strike="noStrike" kern="1200" cap="none" spc="50" normalizeH="0" baseline="0" noProof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ru-RU" altLang="ru-RU" sz="4800" b="1" i="0" u="none" strike="noStrike" kern="1200" cap="none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/>
      <p:bldP spid="50" grpId="0" build="p" animBg="1"/>
      <p:bldP spid="5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1438" y="84119"/>
            <a:ext cx="8929718" cy="773113"/>
          </a:xfrm>
        </p:spPr>
        <p:txBody>
          <a:bodyPr>
            <a:normAutofit/>
          </a:bodyPr>
          <a:lstStyle/>
          <a:p>
            <a:r>
              <a:rPr lang="ru-RU" alt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Сравнение алгоритмов сортировки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77825" y="1184297"/>
          <a:ext cx="8491538" cy="24399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5112">
                  <a:extLst>
                    <a:ext uri="{9D8B030D-6E8A-4147-A177-3AD203B41FA5}"/>
                  </a:extLst>
                </a:gridCol>
                <a:gridCol w="1959587">
                  <a:extLst>
                    <a:ext uri="{9D8B030D-6E8A-4147-A177-3AD203B41FA5}"/>
                  </a:extLst>
                </a:gridCol>
                <a:gridCol w="1770884">
                  <a:extLst>
                    <a:ext uri="{9D8B030D-6E8A-4147-A177-3AD203B41FA5}"/>
                  </a:extLst>
                </a:gridCol>
                <a:gridCol w="2017647">
                  <a:extLst>
                    <a:ext uri="{9D8B030D-6E8A-4147-A177-3AD203B41FA5}"/>
                  </a:extLst>
                </a:gridCol>
                <a:gridCol w="1698308">
                  <a:extLst>
                    <a:ext uri="{9D8B030D-6E8A-4147-A177-3AD203B41FA5}"/>
                  </a:extLst>
                </a:gridCol>
              </a:tblGrid>
              <a:tr h="70103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19" marB="45719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Метод пузырька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19" marB="45719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Метод выбора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19" marB="45719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Сортировка слиянием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19" marB="45719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Быстрая сортировка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19" marB="45719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57965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1000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19" marB="45719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0,08 с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19" marB="45719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0,05 с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19" marB="45719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0,006 с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19" marB="45719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0,002 с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19" marB="45719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57965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5000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19" marB="45719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1,8 с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19" marB="45719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 с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19" marB="45719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0,033 с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19" marB="45719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0,006 с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19" marB="45719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57965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15000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19" marB="45719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17,3 с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19" marB="45719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11,2 с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19" marB="45719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0,108 с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19" marB="45719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0,019 с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19" marB="45719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6" name="Левая фигурная скобка 5"/>
          <p:cNvSpPr>
            <a:spLocks/>
          </p:cNvSpPr>
          <p:nvPr/>
        </p:nvSpPr>
        <p:spPr bwMode="auto">
          <a:xfrm rot="-5400000">
            <a:off x="3055938" y="2000272"/>
            <a:ext cx="477837" cy="3716337"/>
          </a:xfrm>
          <a:prstGeom prst="leftBrace">
            <a:avLst>
              <a:gd name="adj1" fmla="val 34494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7" name="Левая фигурная скобка 6"/>
          <p:cNvSpPr>
            <a:spLocks/>
          </p:cNvSpPr>
          <p:nvPr/>
        </p:nvSpPr>
        <p:spPr bwMode="auto">
          <a:xfrm rot="-5400000">
            <a:off x="6771481" y="2001066"/>
            <a:ext cx="477837" cy="3714750"/>
          </a:xfrm>
          <a:prstGeom prst="leftBrace">
            <a:avLst>
              <a:gd name="adj1" fmla="val 34480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2279650" y="3910034"/>
          <a:ext cx="968375" cy="574675"/>
        </p:xfrm>
        <a:graphic>
          <a:graphicData uri="http://schemas.openxmlformats.org/presentationml/2006/ole">
            <p:oleObj spid="_x0000_s1026" name="Формула" r:id="rId3" imgW="342751" imgH="203112" progId="Equation.3">
              <p:embed/>
            </p:oleObj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6608763" y="4054497"/>
          <a:ext cx="1647825" cy="506412"/>
        </p:xfrm>
        <a:graphic>
          <a:graphicData uri="http://schemas.openxmlformats.org/presentationml/2006/ole">
            <p:oleObj spid="_x0000_s1027" name="Формула" r:id="rId4" imgW="660113" imgH="203112" progId="Equation.3">
              <p:embed/>
            </p:oleObj>
          </a:graphicData>
        </a:graphic>
      </p:graphicFrame>
      <p:grpSp>
        <p:nvGrpSpPr>
          <p:cNvPr id="2" name="Группа 16"/>
          <p:cNvGrpSpPr>
            <a:grpSpLocks/>
          </p:cNvGrpSpPr>
          <p:nvPr/>
        </p:nvGrpSpPr>
        <p:grpSpPr bwMode="auto">
          <a:xfrm>
            <a:off x="4014788" y="4079897"/>
            <a:ext cx="2338387" cy="2420937"/>
            <a:chOff x="3874574" y="4167779"/>
            <a:chExt cx="2193228" cy="2271121"/>
          </a:xfrm>
        </p:grpSpPr>
        <p:grpSp>
          <p:nvGrpSpPr>
            <p:cNvPr id="3" name="Группа 11"/>
            <p:cNvGrpSpPr>
              <a:grpSpLocks/>
            </p:cNvGrpSpPr>
            <p:nvPr/>
          </p:nvGrpSpPr>
          <p:grpSpPr bwMode="auto">
            <a:xfrm>
              <a:off x="4045363" y="4227753"/>
              <a:ext cx="2022439" cy="2022439"/>
              <a:chOff x="4045363" y="4227753"/>
              <a:chExt cx="2022439" cy="2022439"/>
            </a:xfrm>
          </p:grpSpPr>
          <p:sp>
            <p:nvSpPr>
              <p:cNvPr id="1070" name="Полилиния 9"/>
              <p:cNvSpPr>
                <a:spLocks/>
              </p:cNvSpPr>
              <p:nvPr/>
            </p:nvSpPr>
            <p:spPr bwMode="auto">
              <a:xfrm flipV="1">
                <a:off x="4152939" y="4227753"/>
                <a:ext cx="0" cy="2022439"/>
              </a:xfrm>
              <a:custGeom>
                <a:avLst/>
                <a:gdLst>
                  <a:gd name="T0" fmla="*/ 0 w 21515"/>
                  <a:gd name="T1" fmla="*/ 0 h 1549101"/>
                  <a:gd name="T2" fmla="*/ 0 w 21515"/>
                  <a:gd name="T3" fmla="*/ 22286209 h 1549101"/>
                  <a:gd name="T4" fmla="*/ 0 60000 65536"/>
                  <a:gd name="T5" fmla="*/ 0 60000 65536"/>
                  <a:gd name="T6" fmla="*/ 0 w 21515"/>
                  <a:gd name="T7" fmla="*/ 0 h 1549101"/>
                  <a:gd name="T8" fmla="*/ 0 w 21515"/>
                  <a:gd name="T9" fmla="*/ 1549101 h 154910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515" h="1549101">
                    <a:moveTo>
                      <a:pt x="0" y="0"/>
                    </a:moveTo>
                    <a:lnTo>
                      <a:pt x="21515" y="1549101"/>
                    </a:lnTo>
                  </a:path>
                </a:pathLst>
              </a:cu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1" name="Полилиния 10"/>
              <p:cNvSpPr>
                <a:spLocks/>
              </p:cNvSpPr>
              <p:nvPr/>
            </p:nvSpPr>
            <p:spPr bwMode="auto">
              <a:xfrm rot="5400000" flipV="1">
                <a:off x="5056583" y="5131397"/>
                <a:ext cx="0" cy="2022439"/>
              </a:xfrm>
              <a:custGeom>
                <a:avLst/>
                <a:gdLst>
                  <a:gd name="T0" fmla="*/ 0 w 21515"/>
                  <a:gd name="T1" fmla="*/ 0 h 1549101"/>
                  <a:gd name="T2" fmla="*/ 0 w 21515"/>
                  <a:gd name="T3" fmla="*/ 22286209 h 1549101"/>
                  <a:gd name="T4" fmla="*/ 0 60000 65536"/>
                  <a:gd name="T5" fmla="*/ 0 60000 65536"/>
                  <a:gd name="T6" fmla="*/ 0 w 21515"/>
                  <a:gd name="T7" fmla="*/ 0 h 1549101"/>
                  <a:gd name="T8" fmla="*/ 0 w 21515"/>
                  <a:gd name="T9" fmla="*/ 1549101 h 154910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515" h="1549101">
                    <a:moveTo>
                      <a:pt x="0" y="0"/>
                    </a:moveTo>
                    <a:lnTo>
                      <a:pt x="21515" y="1549101"/>
                    </a:lnTo>
                  </a:path>
                </a:pathLst>
              </a:cu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68" name="Полилиния 12"/>
            <p:cNvSpPr>
              <a:spLocks/>
            </p:cNvSpPr>
            <p:nvPr/>
          </p:nvSpPr>
          <p:spPr bwMode="auto">
            <a:xfrm>
              <a:off x="4152452" y="4350497"/>
              <a:ext cx="1721223" cy="1810870"/>
            </a:xfrm>
            <a:custGeom>
              <a:avLst/>
              <a:gdLst>
                <a:gd name="T0" fmla="*/ 0 w 1721223"/>
                <a:gd name="T1" fmla="*/ 1785769 h 1810870"/>
                <a:gd name="T2" fmla="*/ 928893 w 1721223"/>
                <a:gd name="T3" fmla="*/ 1290694 h 1810870"/>
                <a:gd name="T4" fmla="*/ 1721223 w 1721223"/>
                <a:gd name="T5" fmla="*/ 0 h 1810870"/>
                <a:gd name="T6" fmla="*/ 0 60000 65536"/>
                <a:gd name="T7" fmla="*/ 0 60000 65536"/>
                <a:gd name="T8" fmla="*/ 0 60000 65536"/>
                <a:gd name="T9" fmla="*/ 0 w 1721223"/>
                <a:gd name="T10" fmla="*/ 0 h 1810870"/>
                <a:gd name="T11" fmla="*/ 1721223 w 1721223"/>
                <a:gd name="T12" fmla="*/ 1810870 h 18108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1223" h="1810870">
                  <a:moveTo>
                    <a:pt x="0" y="1785769"/>
                  </a:moveTo>
                  <a:cubicBezTo>
                    <a:pt x="238461" y="1810870"/>
                    <a:pt x="642023" y="1588322"/>
                    <a:pt x="928893" y="1290694"/>
                  </a:cubicBezTo>
                  <a:cubicBezTo>
                    <a:pt x="1215763" y="993066"/>
                    <a:pt x="1455793" y="607658"/>
                    <a:pt x="1721223" y="0"/>
                  </a:cubicBezTo>
                </a:path>
              </a:pathLst>
            </a:cu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9" name="Полилиния 13"/>
            <p:cNvSpPr>
              <a:spLocks/>
            </p:cNvSpPr>
            <p:nvPr/>
          </p:nvSpPr>
          <p:spPr bwMode="auto">
            <a:xfrm>
              <a:off x="4146102" y="6032499"/>
              <a:ext cx="1892748" cy="114301"/>
            </a:xfrm>
            <a:custGeom>
              <a:avLst/>
              <a:gdLst>
                <a:gd name="T0" fmla="*/ 0 w 1695823"/>
                <a:gd name="T1" fmla="*/ 2396 h 172570"/>
                <a:gd name="T2" fmla="*/ 2596189 w 1695823"/>
                <a:gd name="T3" fmla="*/ 1678 h 172570"/>
                <a:gd name="T4" fmla="*/ 5087484 w 1695823"/>
                <a:gd name="T5" fmla="*/ 0 h 172570"/>
                <a:gd name="T6" fmla="*/ 0 60000 65536"/>
                <a:gd name="T7" fmla="*/ 0 60000 65536"/>
                <a:gd name="T8" fmla="*/ 0 60000 65536"/>
                <a:gd name="T9" fmla="*/ 0 w 1695823"/>
                <a:gd name="T10" fmla="*/ 0 h 172570"/>
                <a:gd name="T11" fmla="*/ 1695823 w 1695823"/>
                <a:gd name="T12" fmla="*/ 172570 h 1725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95823" h="172570">
                  <a:moveTo>
                    <a:pt x="0" y="147469"/>
                  </a:moveTo>
                  <a:cubicBezTo>
                    <a:pt x="238461" y="172570"/>
                    <a:pt x="582756" y="127822"/>
                    <a:pt x="865393" y="103244"/>
                  </a:cubicBezTo>
                  <a:cubicBezTo>
                    <a:pt x="1021030" y="97716"/>
                    <a:pt x="1608193" y="23458"/>
                    <a:pt x="1695823" y="0"/>
                  </a:cubicBezTo>
                </a:path>
              </a:pathLst>
            </a:cu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1028" name="Object 2"/>
            <p:cNvGraphicFramePr>
              <a:graphicFrameLocks noChangeAspect="1"/>
            </p:cNvGraphicFramePr>
            <p:nvPr/>
          </p:nvGraphicFramePr>
          <p:xfrm>
            <a:off x="5702301" y="6157914"/>
            <a:ext cx="280986" cy="280986"/>
          </p:xfrm>
          <a:graphic>
            <a:graphicData uri="http://schemas.openxmlformats.org/presentationml/2006/ole">
              <p:oleObj spid="_x0000_s1028" name="Формула" r:id="rId5" imgW="177492" imgH="177492" progId="Equation.3">
                <p:embed/>
              </p:oleObj>
            </a:graphicData>
          </a:graphic>
        </p:graphicFrame>
        <p:graphicFrame>
          <p:nvGraphicFramePr>
            <p:cNvPr id="1029" name="Object 2"/>
            <p:cNvGraphicFramePr>
              <a:graphicFrameLocks noChangeAspect="1"/>
            </p:cNvGraphicFramePr>
            <p:nvPr/>
          </p:nvGraphicFramePr>
          <p:xfrm>
            <a:off x="3874574" y="4167779"/>
            <a:ext cx="221854" cy="260566"/>
          </p:xfrm>
          <a:graphic>
            <a:graphicData uri="http://schemas.openxmlformats.org/presentationml/2006/ole">
              <p:oleObj spid="_x0000_s1029" name="Формула" r:id="rId6" imgW="139579" imgH="164957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14290"/>
            <a:ext cx="9144000" cy="558823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alt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Быстрая сортировка «на месте»</a:t>
            </a:r>
          </a:p>
        </p:txBody>
      </p:sp>
      <p:sp>
        <p:nvSpPr>
          <p:cNvPr id="5" name="Прямоугольник 29"/>
          <p:cNvSpPr>
            <a:spLocks noChangeArrowheads="1"/>
          </p:cNvSpPr>
          <p:nvPr/>
        </p:nvSpPr>
        <p:spPr bwMode="auto">
          <a:xfrm>
            <a:off x="417513" y="1300163"/>
            <a:ext cx="840105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 b="1">
                <a:solidFill>
                  <a:srgbClr val="333399"/>
                </a:solidFill>
              </a:rPr>
              <a:t>Шаг 2</a:t>
            </a:r>
            <a:r>
              <a:rPr lang="ru-RU" altLang="ru-RU" sz="2400"/>
              <a:t>:</a:t>
            </a:r>
            <a:r>
              <a:rPr lang="ru-RU" altLang="ru-RU" sz="2400">
                <a:solidFill>
                  <a:srgbClr val="3333FF"/>
                </a:solidFill>
              </a:rPr>
              <a:t> </a:t>
            </a:r>
            <a:r>
              <a:rPr lang="ru-RU" altLang="ru-RU" sz="2400">
                <a:solidFill>
                  <a:srgbClr val="000000"/>
                </a:solidFill>
              </a:rPr>
              <a:t>переставить элементы так: </a:t>
            </a:r>
            <a:r>
              <a:rPr lang="en-US" altLang="ru-RU" sz="2400">
                <a:solidFill>
                  <a:srgbClr val="000000"/>
                </a:solidFill>
              </a:rPr>
              <a:t/>
            </a:r>
            <a:br>
              <a:rPr lang="en-US" altLang="ru-RU" sz="2400">
                <a:solidFill>
                  <a:srgbClr val="000000"/>
                </a:solidFill>
              </a:rPr>
            </a:br>
            <a:endParaRPr lang="en-US" altLang="ru-RU" sz="2400">
              <a:solidFill>
                <a:srgbClr val="000000"/>
              </a:solidFill>
            </a:endParaRPr>
          </a:p>
          <a:p>
            <a:pPr eaLnBrk="1" hangingPunct="1"/>
            <a:endParaRPr lang="en-US" altLang="ru-RU" sz="2400">
              <a:solidFill>
                <a:srgbClr val="000000"/>
              </a:solidFill>
            </a:endParaRPr>
          </a:p>
          <a:p>
            <a:pPr eaLnBrk="1" hangingPunct="1"/>
            <a:r>
              <a:rPr lang="en-US" altLang="ru-RU" sz="2400">
                <a:solidFill>
                  <a:srgbClr val="000000"/>
                </a:solidFill>
              </a:rPr>
              <a:t> </a:t>
            </a:r>
            <a:r>
              <a:rPr lang="ru-RU" altLang="ru-RU" sz="2400">
                <a:solidFill>
                  <a:srgbClr val="000000"/>
                </a:solidFill>
              </a:rPr>
              <a:t>при сортировке элементы не покидают « свою область»!</a:t>
            </a:r>
            <a:endParaRPr lang="ru-RU" altLang="ru-RU"/>
          </a:p>
        </p:txBody>
      </p:sp>
      <p:sp>
        <p:nvSpPr>
          <p:cNvPr id="6" name="Прямоугольник 30"/>
          <p:cNvSpPr>
            <a:spLocks noChangeArrowheads="1"/>
          </p:cNvSpPr>
          <p:nvPr/>
        </p:nvSpPr>
        <p:spPr bwMode="auto">
          <a:xfrm>
            <a:off x="417513" y="828675"/>
            <a:ext cx="68278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 b="1">
                <a:solidFill>
                  <a:srgbClr val="333399"/>
                </a:solidFill>
              </a:rPr>
              <a:t>Шаг 1</a:t>
            </a:r>
            <a:r>
              <a:rPr lang="ru-RU" altLang="ru-RU" sz="2400"/>
              <a:t>:</a:t>
            </a:r>
            <a:r>
              <a:rPr lang="ru-RU" altLang="ru-RU" sz="2400">
                <a:solidFill>
                  <a:srgbClr val="3333FF"/>
                </a:solidFill>
              </a:rPr>
              <a:t> </a:t>
            </a:r>
            <a:r>
              <a:rPr lang="ru-RU" altLang="ru-RU" sz="2400">
                <a:solidFill>
                  <a:srgbClr val="000000"/>
                </a:solidFill>
              </a:rPr>
              <a:t>выбрать некоторый элемент массива </a:t>
            </a:r>
            <a:r>
              <a:rPr lang="en-US" altLang="ru-RU" sz="2400">
                <a:solidFill>
                  <a:srgbClr val="000000"/>
                </a:solidFill>
              </a:rPr>
              <a:t>X</a:t>
            </a:r>
            <a:endParaRPr lang="ru-RU" alt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263650" y="1928813"/>
          <a:ext cx="6096000" cy="457200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/>
                  </a:extLst>
                </a:gridCol>
                <a:gridCol w="3048000">
                  <a:extLst>
                    <a:ext uri="{9D8B030D-6E8A-4147-A177-3AD203B41FA5}"/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A[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] &lt;= X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A[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] &gt;=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8" name="Прямоугольник 32"/>
          <p:cNvSpPr>
            <a:spLocks noChangeArrowheads="1"/>
          </p:cNvSpPr>
          <p:nvPr/>
        </p:nvSpPr>
        <p:spPr bwMode="auto">
          <a:xfrm>
            <a:off x="485775" y="2887663"/>
            <a:ext cx="82232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>
                <a:solidFill>
                  <a:srgbClr val="333399"/>
                </a:solidFill>
              </a:rPr>
              <a:t>Шаг 3</a:t>
            </a:r>
            <a:r>
              <a:rPr lang="ru-RU" altLang="ru-RU" sz="2400"/>
              <a:t>:</a:t>
            </a:r>
            <a:r>
              <a:rPr lang="ru-RU" altLang="ru-RU" sz="2400">
                <a:solidFill>
                  <a:srgbClr val="3333FF"/>
                </a:solidFill>
              </a:rPr>
              <a:t> </a:t>
            </a:r>
            <a:r>
              <a:rPr lang="ru-RU" altLang="ru-RU" sz="2400">
                <a:solidFill>
                  <a:srgbClr val="000000"/>
                </a:solidFill>
              </a:rPr>
              <a:t>так же отсортировать две получившиеся области</a:t>
            </a:r>
            <a:endParaRPr lang="en-US" altLang="ru-RU" sz="2400">
              <a:solidFill>
                <a:srgbClr val="0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23913" y="3463925"/>
            <a:ext cx="7608887" cy="4603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400" dirty="0"/>
              <a:t>Разделяй и властвуй (англ. </a:t>
            </a:r>
            <a:r>
              <a:rPr lang="ru-RU" sz="2400" i="1" dirty="0" err="1"/>
              <a:t>divide</a:t>
            </a:r>
            <a:r>
              <a:rPr lang="ru-RU" sz="2400" i="1" dirty="0"/>
              <a:t> </a:t>
            </a:r>
            <a:r>
              <a:rPr lang="ru-RU" sz="2400" i="1" dirty="0" err="1"/>
              <a:t>and</a:t>
            </a:r>
            <a:r>
              <a:rPr lang="ru-RU" sz="2400" i="1" dirty="0"/>
              <a:t> </a:t>
            </a:r>
            <a:r>
              <a:rPr lang="ru-RU" sz="2400" i="1" dirty="0" err="1"/>
              <a:t>conquer</a:t>
            </a:r>
            <a:r>
              <a:rPr lang="ru-RU" sz="2400" dirty="0"/>
              <a:t>) </a:t>
            </a:r>
          </a:p>
        </p:txBody>
      </p:sp>
      <p:sp>
        <p:nvSpPr>
          <p:cNvPr id="10" name="Равнобедренный треугольник 9"/>
          <p:cNvSpPr>
            <a:spLocks noChangeArrowheads="1"/>
          </p:cNvSpPr>
          <p:nvPr/>
        </p:nvSpPr>
        <p:spPr bwMode="auto">
          <a:xfrm flipV="1">
            <a:off x="4184650" y="1738313"/>
            <a:ext cx="260350" cy="182562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 w="12700" algn="ctr">
            <a:noFill/>
            <a:round/>
            <a:headEnd/>
            <a:tailEnd type="triangle" w="lg" len="lg"/>
          </a:ln>
        </p:spPr>
        <p:txBody>
          <a:bodyPr wrap="none" lIns="90000" tIns="46800" rIns="90000" bIns="46800" anchor="ctr"/>
          <a:lstStyle/>
          <a:p>
            <a:pPr eaLnBrk="1" hangingPunct="1"/>
            <a:endParaRPr lang="ru-RU" altLang="ru-RU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466850" y="4238625"/>
          <a:ext cx="6096000" cy="457200"/>
        </p:xfrm>
        <a:graphic>
          <a:graphicData uri="http://schemas.openxmlformats.org/drawingml/2006/table">
            <a:tbl>
              <a:tblPr/>
              <a:tblGrid>
                <a:gridCol w="871538">
                  <a:extLst>
                    <a:ext uri="{9D8B030D-6E8A-4147-A177-3AD203B41FA5}"/>
                  </a:extLst>
                </a:gridCol>
                <a:gridCol w="869950">
                  <a:extLst>
                    <a:ext uri="{9D8B030D-6E8A-4147-A177-3AD203B41FA5}"/>
                  </a:extLst>
                </a:gridCol>
                <a:gridCol w="871537">
                  <a:extLst>
                    <a:ext uri="{9D8B030D-6E8A-4147-A177-3AD203B41FA5}"/>
                  </a:extLst>
                </a:gridCol>
                <a:gridCol w="869950">
                  <a:extLst>
                    <a:ext uri="{9D8B030D-6E8A-4147-A177-3AD203B41FA5}"/>
                  </a:extLst>
                </a:gridCol>
                <a:gridCol w="871538">
                  <a:extLst>
                    <a:ext uri="{9D8B030D-6E8A-4147-A177-3AD203B41FA5}"/>
                  </a:extLst>
                </a:gridCol>
                <a:gridCol w="869950">
                  <a:extLst>
                    <a:ext uri="{9D8B030D-6E8A-4147-A177-3AD203B41FA5}"/>
                  </a:extLst>
                </a:gridCol>
                <a:gridCol w="871537">
                  <a:extLst>
                    <a:ext uri="{9D8B030D-6E8A-4147-A177-3AD203B41FA5}"/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78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82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67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55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44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34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2249488" y="4960938"/>
            <a:ext cx="4329112" cy="663575"/>
            <a:chOff x="2325" y="3072"/>
            <a:chExt cx="2727" cy="418"/>
          </a:xfrm>
        </p:grpSpPr>
        <p:sp>
          <p:nvSpPr>
            <p:cNvPr id="14" name="Text Box 69"/>
            <p:cNvSpPr txBox="1">
              <a:spLocks noChangeArrowheads="1"/>
            </p:cNvSpPr>
            <p:nvPr/>
          </p:nvSpPr>
          <p:spPr bwMode="auto">
            <a:xfrm>
              <a:off x="2633" y="3139"/>
              <a:ext cx="2419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>
                  <a:latin typeface="Arial" panose="020B0604020202020204" pitchFamily="34" charset="0"/>
                </a:rPr>
                <a:t>  </a:t>
              </a:r>
              <a:r>
                <a:rPr lang="ru-RU" sz="2400" dirty="0">
                  <a:latin typeface="Arial" panose="020B0604020202020204" pitchFamily="34" charset="0"/>
                </a:rPr>
                <a:t>Как лучше выбрать </a:t>
              </a:r>
              <a:r>
                <a:rPr lang="en-US" sz="2400" dirty="0">
                  <a:latin typeface="Arial" panose="020B0604020202020204" pitchFamily="34" charset="0"/>
                </a:rPr>
                <a:t>X</a:t>
              </a:r>
              <a:r>
                <a:rPr lang="ru-RU" sz="2400" dirty="0">
                  <a:latin typeface="Arial" panose="020B0604020202020204" pitchFamily="34" charset="0"/>
                </a:rPr>
                <a:t>?</a:t>
              </a:r>
            </a:p>
          </p:txBody>
        </p:sp>
        <p:sp>
          <p:nvSpPr>
            <p:cNvPr id="71717" name="Oval 70"/>
            <p:cNvSpPr>
              <a:spLocks noChangeArrowheads="1"/>
            </p:cNvSpPr>
            <p:nvPr/>
          </p:nvSpPr>
          <p:spPr bwMode="auto">
            <a:xfrm>
              <a:off x="2325" y="307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ru-RU" sz="44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altLang="ru-RU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auto">
          <a:xfrm>
            <a:off x="5754688" y="1666875"/>
            <a:ext cx="968375" cy="571500"/>
          </a:xfrm>
          <a:prstGeom prst="rect">
            <a:avLst/>
          </a:prstGeom>
          <a:solidFill>
            <a:srgbClr val="E6E6FF"/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2281238" y="1666875"/>
            <a:ext cx="966787" cy="571500"/>
          </a:xfrm>
          <a:prstGeom prst="rect">
            <a:avLst/>
          </a:prstGeom>
          <a:solidFill>
            <a:srgbClr val="FFFF99"/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7270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42852"/>
            <a:ext cx="9001156" cy="630261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alt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Быстрая сортировка</a:t>
            </a:r>
          </a:p>
        </p:txBody>
      </p:sp>
      <p:sp>
        <p:nvSpPr>
          <p:cNvPr id="4" name="Прямоугольник 30"/>
          <p:cNvSpPr>
            <a:spLocks noChangeArrowheads="1"/>
          </p:cNvSpPr>
          <p:nvPr/>
        </p:nvSpPr>
        <p:spPr bwMode="auto">
          <a:xfrm>
            <a:off x="395288" y="806450"/>
            <a:ext cx="8464550" cy="506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</a:rPr>
              <a:t>Разделение</a:t>
            </a: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</a:rPr>
              <a:t>: </a:t>
            </a:r>
          </a:p>
          <a:p>
            <a:pPr marL="357188" indent="-357188" eaLnBrk="1" hangingPunct="1">
              <a:spcBef>
                <a:spcPts val="600"/>
              </a:spcBef>
              <a:buFont typeface="Arial" pitchFamily="34" charset="0"/>
              <a:buAutoNum type="arabicParenR"/>
              <a:defRPr/>
            </a:pP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выбрать любой элемент массива (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=67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endParaRPr lang="en-US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57188" indent="-357188" eaLnBrk="1" hangingPunct="1">
              <a:spcBef>
                <a:spcPts val="600"/>
              </a:spcBef>
              <a:buFont typeface="Arial" pitchFamily="34" charset="0"/>
              <a:buAutoNum type="arabicParenR"/>
              <a:defRPr/>
            </a:pPr>
            <a:endParaRPr lang="en-US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57188" indent="-357188" eaLnBrk="1" hangingPunct="1">
              <a:spcBef>
                <a:spcPts val="600"/>
              </a:spcBef>
              <a:buFont typeface="Arial" pitchFamily="34" charset="0"/>
              <a:buAutoNum type="arabicParenR"/>
              <a:defRPr/>
            </a:pPr>
            <a:endParaRPr lang="ru-RU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57188" indent="-357188" eaLnBrk="1" hangingPunct="1">
              <a:spcBef>
                <a:spcPts val="600"/>
              </a:spcBef>
              <a:buFont typeface="Arial" pitchFamily="34" charset="0"/>
              <a:buAutoNum type="arabicParenR"/>
              <a:defRPr/>
            </a:pP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установить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2400" b="1" dirty="0">
                <a:solidFill>
                  <a:srgbClr val="000000"/>
                </a:solidFill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400" b="1" dirty="0">
                <a:solidFill>
                  <a:srgbClr val="000000"/>
                </a:solidFill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400" b="1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400" b="1" dirty="0">
                <a:solidFill>
                  <a:srgbClr val="000000"/>
                </a:solidFill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N-1</a:t>
            </a:r>
            <a:endParaRPr lang="ru-RU" sz="2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357188" indent="-357188" eaLnBrk="1" hangingPunct="1">
              <a:spcBef>
                <a:spcPts val="600"/>
              </a:spcBef>
              <a:buFont typeface="Arial" pitchFamily="34" charset="0"/>
              <a:buAutoNum type="arabicParenR"/>
              <a:defRPr/>
            </a:pP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увеличивая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найти первый элемент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A[L]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b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который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&gt;=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должен стоять справа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endParaRPr lang="ru-RU" sz="2400" dirty="0">
              <a:latin typeface="Arial" panose="020B0604020202020204" pitchFamily="34" charset="0"/>
            </a:endParaRPr>
          </a:p>
          <a:p>
            <a:pPr marL="357188" indent="-357188" eaLnBrk="1" hangingPunct="1">
              <a:spcBef>
                <a:spcPts val="600"/>
              </a:spcBef>
              <a:buFont typeface="Arial" pitchFamily="34" charset="0"/>
              <a:buAutoNum type="arabicParenR"/>
              <a:defRPr/>
            </a:pP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уменьшая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, найти первый элемент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A[R]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b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который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&lt;=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должен стоять слева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endParaRPr lang="ru-RU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57188" indent="-357188" eaLnBrk="1" hangingPunct="1">
              <a:spcBef>
                <a:spcPts val="600"/>
              </a:spcBef>
              <a:buFont typeface="Arial" pitchFamily="34" charset="0"/>
              <a:buAutoNum type="arabicParenR"/>
              <a:defRPr/>
            </a:pP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если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L&lt;=R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 то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поменять местами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A[L]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 и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A[R]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Courier New" pitchFamily="49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Courier New" pitchFamily="49" charset="0"/>
              </a:rPr>
              <a:t/>
            </a:r>
            <a:b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Courier New" pitchFamily="49" charset="0"/>
              </a:rPr>
            </a:b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Courier New" pitchFamily="49" charset="0"/>
              </a:rPr>
              <a:t>                       и перейти к п.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Courier New" pitchFamily="49" charset="0"/>
              </a:rPr>
              <a:t> 3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Courier New" pitchFamily="49" charset="0"/>
              </a:rPr>
              <a:t/>
            </a:r>
            <a:b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Courier New" pitchFamily="49" charset="0"/>
              </a:rPr>
            </a:b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Courier New" pitchFamily="49" charset="0"/>
              </a:rPr>
              <a:t>                   иначе 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Courier New" pitchFamily="49" charset="0"/>
              </a:rPr>
              <a:t>стоп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Courier New" pitchFamily="49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55738" y="1730375"/>
          <a:ext cx="6096000" cy="457200"/>
        </p:xfrm>
        <a:graphic>
          <a:graphicData uri="http://schemas.openxmlformats.org/drawingml/2006/table">
            <a:tbl>
              <a:tblPr/>
              <a:tblGrid>
                <a:gridCol w="871537">
                  <a:extLst>
                    <a:ext uri="{9D8B030D-6E8A-4147-A177-3AD203B41FA5}"/>
                  </a:extLst>
                </a:gridCol>
                <a:gridCol w="869950">
                  <a:extLst>
                    <a:ext uri="{9D8B030D-6E8A-4147-A177-3AD203B41FA5}"/>
                  </a:extLst>
                </a:gridCol>
                <a:gridCol w="871538">
                  <a:extLst>
                    <a:ext uri="{9D8B030D-6E8A-4147-A177-3AD203B41FA5}"/>
                  </a:extLst>
                </a:gridCol>
                <a:gridCol w="869950">
                  <a:extLst>
                    <a:ext uri="{9D8B030D-6E8A-4147-A177-3AD203B41FA5}"/>
                  </a:extLst>
                </a:gridCol>
                <a:gridCol w="871537">
                  <a:extLst>
                    <a:ext uri="{9D8B030D-6E8A-4147-A177-3AD203B41FA5}"/>
                  </a:extLst>
                </a:gridCol>
                <a:gridCol w="869950">
                  <a:extLst>
                    <a:ext uri="{9D8B030D-6E8A-4147-A177-3AD203B41FA5}"/>
                  </a:extLst>
                </a:gridCol>
                <a:gridCol w="871538">
                  <a:extLst>
                    <a:ext uri="{9D8B030D-6E8A-4147-A177-3AD203B41FA5}"/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53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82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67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95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677988" y="2179638"/>
            <a:ext cx="3698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</a:t>
            </a:r>
            <a:endParaRPr lang="ru-RU" altLang="ru-RU" sz="2400" b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7002463" y="2179638"/>
            <a:ext cx="3698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</a:t>
            </a:r>
            <a:endParaRPr lang="ru-RU" altLang="ru-RU" sz="2400" b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2592388" y="2179638"/>
            <a:ext cx="3698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</a:t>
            </a:r>
            <a:endParaRPr lang="ru-RU" altLang="ru-RU" sz="2400" b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6099175" y="2179638"/>
            <a:ext cx="3698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</a:t>
            </a:r>
            <a:endParaRPr lang="ru-RU" altLang="ru-RU" sz="2400" b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2500313" y="1727200"/>
            <a:ext cx="5540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78</a:t>
            </a:r>
            <a:endParaRPr lang="ru-RU" altLang="ru-RU" sz="2400" b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5975350" y="1727200"/>
            <a:ext cx="5540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44</a:t>
            </a:r>
            <a:endParaRPr lang="ru-RU" altLang="ru-RU" sz="2400" b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2490788" y="1727200"/>
            <a:ext cx="552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44</a:t>
            </a:r>
            <a:endParaRPr lang="ru-RU" altLang="ru-RU" sz="2400" b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5975350" y="1727200"/>
            <a:ext cx="5540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78</a:t>
            </a:r>
            <a:endParaRPr lang="ru-RU" altLang="ru-RU" sz="2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4" grpId="0" build="p"/>
      <p:bldP spid="6" grpId="0"/>
      <p:bldP spid="6" grpId="1"/>
      <p:bldP spid="7" grpId="0"/>
      <p:bldP spid="7" grpId="1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66850" y="1306513"/>
          <a:ext cx="6096000" cy="914400"/>
        </p:xfrm>
        <a:graphic>
          <a:graphicData uri="http://schemas.openxmlformats.org/drawingml/2006/table">
            <a:tbl>
              <a:tblPr/>
              <a:tblGrid>
                <a:gridCol w="871538">
                  <a:extLst>
                    <a:ext uri="{9D8B030D-6E8A-4147-A177-3AD203B41FA5}"/>
                  </a:extLst>
                </a:gridCol>
                <a:gridCol w="869950">
                  <a:extLst>
                    <a:ext uri="{9D8B030D-6E8A-4147-A177-3AD203B41FA5}"/>
                  </a:extLst>
                </a:gridCol>
                <a:gridCol w="871537">
                  <a:extLst>
                    <a:ext uri="{9D8B030D-6E8A-4147-A177-3AD203B41FA5}"/>
                  </a:extLst>
                </a:gridCol>
                <a:gridCol w="869950">
                  <a:extLst>
                    <a:ext uri="{9D8B030D-6E8A-4147-A177-3AD203B41FA5}"/>
                  </a:extLst>
                </a:gridCol>
                <a:gridCol w="871538">
                  <a:extLst>
                    <a:ext uri="{9D8B030D-6E8A-4147-A177-3AD203B41FA5}"/>
                  </a:extLst>
                </a:gridCol>
                <a:gridCol w="869950">
                  <a:extLst>
                    <a:ext uri="{9D8B030D-6E8A-4147-A177-3AD203B41FA5}"/>
                  </a:extLst>
                </a:gridCol>
                <a:gridCol w="871537">
                  <a:extLst>
                    <a:ext uri="{9D8B030D-6E8A-4147-A177-3AD203B41FA5}"/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78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82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67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55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44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34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R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66850" y="2481263"/>
          <a:ext cx="6096000" cy="914400"/>
        </p:xfrm>
        <a:graphic>
          <a:graphicData uri="http://schemas.openxmlformats.org/drawingml/2006/table">
            <a:tbl>
              <a:tblPr/>
              <a:tblGrid>
                <a:gridCol w="871538">
                  <a:extLst>
                    <a:ext uri="{9D8B030D-6E8A-4147-A177-3AD203B41FA5}"/>
                  </a:extLst>
                </a:gridCol>
                <a:gridCol w="869950">
                  <a:extLst>
                    <a:ext uri="{9D8B030D-6E8A-4147-A177-3AD203B41FA5}"/>
                  </a:extLst>
                </a:gridCol>
                <a:gridCol w="871537">
                  <a:extLst>
                    <a:ext uri="{9D8B030D-6E8A-4147-A177-3AD203B41FA5}"/>
                  </a:extLst>
                </a:gridCol>
                <a:gridCol w="869950">
                  <a:extLst>
                    <a:ext uri="{9D8B030D-6E8A-4147-A177-3AD203B41FA5}"/>
                  </a:extLst>
                </a:gridCol>
                <a:gridCol w="871538">
                  <a:extLst>
                    <a:ext uri="{9D8B030D-6E8A-4147-A177-3AD203B41FA5}"/>
                  </a:extLst>
                </a:gridCol>
                <a:gridCol w="869950">
                  <a:extLst>
                    <a:ext uri="{9D8B030D-6E8A-4147-A177-3AD203B41FA5}"/>
                  </a:extLst>
                </a:gridCol>
                <a:gridCol w="871537">
                  <a:extLst>
                    <a:ext uri="{9D8B030D-6E8A-4147-A177-3AD203B41FA5}"/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82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67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55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44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R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6" name="Полилиния 5"/>
          <p:cNvSpPr>
            <a:spLocks noChangeArrowheads="1"/>
          </p:cNvSpPr>
          <p:nvPr/>
        </p:nvSpPr>
        <p:spPr bwMode="auto">
          <a:xfrm>
            <a:off x="1906588" y="1000125"/>
            <a:ext cx="5207000" cy="307975"/>
          </a:xfrm>
          <a:custGeom>
            <a:avLst/>
            <a:gdLst>
              <a:gd name="T0" fmla="*/ 0 w 5207267"/>
              <a:gd name="T1" fmla="*/ 305995 h 308008"/>
              <a:gd name="T2" fmla="*/ 0 w 5207267"/>
              <a:gd name="T3" fmla="*/ 0 h 308008"/>
              <a:gd name="T4" fmla="*/ 5191153 w 5207267"/>
              <a:gd name="T5" fmla="*/ 9564 h 308008"/>
              <a:gd name="T6" fmla="*/ 5191153 w 5207267"/>
              <a:gd name="T7" fmla="*/ 305995 h 308008"/>
              <a:gd name="T8" fmla="*/ 0 60000 65536"/>
              <a:gd name="T9" fmla="*/ 0 60000 65536"/>
              <a:gd name="T10" fmla="*/ 0 60000 65536"/>
              <a:gd name="T11" fmla="*/ 0 60000 65536"/>
              <a:gd name="T12" fmla="*/ 0 w 5207267"/>
              <a:gd name="T13" fmla="*/ 0 h 308008"/>
              <a:gd name="T14" fmla="*/ 5207267 w 5207267"/>
              <a:gd name="T15" fmla="*/ 308008 h 3080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07267" h="308008">
                <a:moveTo>
                  <a:pt x="0" y="308008"/>
                </a:moveTo>
                <a:lnTo>
                  <a:pt x="0" y="0"/>
                </a:lnTo>
                <a:lnTo>
                  <a:pt x="5207267" y="9625"/>
                </a:lnTo>
                <a:lnTo>
                  <a:pt x="5207267" y="308008"/>
                </a:lnTo>
              </a:path>
            </a:pathLst>
          </a:custGeom>
          <a:noFill/>
          <a:ln w="38100" algn="ctr">
            <a:solidFill>
              <a:srgbClr val="0070C0"/>
            </a:solidFill>
            <a:round/>
            <a:headEnd type="triangle" w="med" len="lg"/>
            <a:tailEnd type="triangle" w="med" len="lg"/>
          </a:ln>
        </p:spPr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7" name="Полилиния 6"/>
          <p:cNvSpPr>
            <a:spLocks noChangeArrowheads="1"/>
          </p:cNvSpPr>
          <p:nvPr/>
        </p:nvSpPr>
        <p:spPr bwMode="auto">
          <a:xfrm>
            <a:off x="3667125" y="2184400"/>
            <a:ext cx="2579688" cy="307975"/>
          </a:xfrm>
          <a:custGeom>
            <a:avLst/>
            <a:gdLst>
              <a:gd name="T0" fmla="*/ 0 w 5207267"/>
              <a:gd name="T1" fmla="*/ 305995 h 308008"/>
              <a:gd name="T2" fmla="*/ 0 w 5207267"/>
              <a:gd name="T3" fmla="*/ 0 h 308008"/>
              <a:gd name="T4" fmla="*/ 0 w 5207267"/>
              <a:gd name="T5" fmla="*/ 9564 h 308008"/>
              <a:gd name="T6" fmla="*/ 0 w 5207267"/>
              <a:gd name="T7" fmla="*/ 305995 h 308008"/>
              <a:gd name="T8" fmla="*/ 0 60000 65536"/>
              <a:gd name="T9" fmla="*/ 0 60000 65536"/>
              <a:gd name="T10" fmla="*/ 0 60000 65536"/>
              <a:gd name="T11" fmla="*/ 0 60000 65536"/>
              <a:gd name="T12" fmla="*/ 0 w 5207267"/>
              <a:gd name="T13" fmla="*/ 0 h 308008"/>
              <a:gd name="T14" fmla="*/ 5207267 w 5207267"/>
              <a:gd name="T15" fmla="*/ 308008 h 3080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07267" h="308008">
                <a:moveTo>
                  <a:pt x="0" y="308008"/>
                </a:moveTo>
                <a:lnTo>
                  <a:pt x="0" y="0"/>
                </a:lnTo>
                <a:lnTo>
                  <a:pt x="5207267" y="9625"/>
                </a:lnTo>
                <a:lnTo>
                  <a:pt x="5207267" y="308008"/>
                </a:lnTo>
              </a:path>
            </a:pathLst>
          </a:custGeom>
          <a:noFill/>
          <a:ln w="38100" algn="ctr">
            <a:solidFill>
              <a:srgbClr val="0070C0"/>
            </a:solidFill>
            <a:round/>
            <a:headEnd type="triangle" w="med" len="lg"/>
            <a:tailEnd type="triangle" w="med" len="lg"/>
          </a:ln>
        </p:spPr>
        <p:txBody>
          <a:bodyPr wrap="none" lIns="90000" tIns="46800" rIns="90000" bIns="46800" anchor="ctr"/>
          <a:lstStyle/>
          <a:p>
            <a:endParaRPr lang="ru-RU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66850" y="3668713"/>
          <a:ext cx="6096000" cy="914400"/>
        </p:xfrm>
        <a:graphic>
          <a:graphicData uri="http://schemas.openxmlformats.org/drawingml/2006/table">
            <a:tbl>
              <a:tblPr/>
              <a:tblGrid>
                <a:gridCol w="871538">
                  <a:extLst>
                    <a:ext uri="{9D8B030D-6E8A-4147-A177-3AD203B41FA5}"/>
                  </a:extLst>
                </a:gridCol>
                <a:gridCol w="869950">
                  <a:extLst>
                    <a:ext uri="{9D8B030D-6E8A-4147-A177-3AD203B41FA5}"/>
                  </a:extLst>
                </a:gridCol>
                <a:gridCol w="871537">
                  <a:extLst>
                    <a:ext uri="{9D8B030D-6E8A-4147-A177-3AD203B41FA5}"/>
                  </a:extLst>
                </a:gridCol>
                <a:gridCol w="869950">
                  <a:extLst>
                    <a:ext uri="{9D8B030D-6E8A-4147-A177-3AD203B41FA5}"/>
                  </a:extLst>
                </a:gridCol>
                <a:gridCol w="871538">
                  <a:extLst>
                    <a:ext uri="{9D8B030D-6E8A-4147-A177-3AD203B41FA5}"/>
                  </a:extLst>
                </a:gridCol>
                <a:gridCol w="869950">
                  <a:extLst>
                    <a:ext uri="{9D8B030D-6E8A-4147-A177-3AD203B41FA5}"/>
                  </a:extLst>
                </a:gridCol>
                <a:gridCol w="871537">
                  <a:extLst>
                    <a:ext uri="{9D8B030D-6E8A-4147-A177-3AD203B41FA5}"/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67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55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R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9" name="Полилиния 8"/>
          <p:cNvSpPr>
            <a:spLocks noChangeArrowheads="1"/>
          </p:cNvSpPr>
          <p:nvPr/>
        </p:nvSpPr>
        <p:spPr bwMode="auto">
          <a:xfrm>
            <a:off x="4484688" y="3381375"/>
            <a:ext cx="944562" cy="307975"/>
          </a:xfrm>
          <a:custGeom>
            <a:avLst/>
            <a:gdLst>
              <a:gd name="T0" fmla="*/ 0 w 5207267"/>
              <a:gd name="T1" fmla="*/ 305995 h 308008"/>
              <a:gd name="T2" fmla="*/ 0 w 5207267"/>
              <a:gd name="T3" fmla="*/ 0 h 308008"/>
              <a:gd name="T4" fmla="*/ 0 w 5207267"/>
              <a:gd name="T5" fmla="*/ 9564 h 308008"/>
              <a:gd name="T6" fmla="*/ 0 w 5207267"/>
              <a:gd name="T7" fmla="*/ 305995 h 308008"/>
              <a:gd name="T8" fmla="*/ 0 60000 65536"/>
              <a:gd name="T9" fmla="*/ 0 60000 65536"/>
              <a:gd name="T10" fmla="*/ 0 60000 65536"/>
              <a:gd name="T11" fmla="*/ 0 60000 65536"/>
              <a:gd name="T12" fmla="*/ 0 w 5207267"/>
              <a:gd name="T13" fmla="*/ 0 h 308008"/>
              <a:gd name="T14" fmla="*/ 5207267 w 5207267"/>
              <a:gd name="T15" fmla="*/ 308008 h 3080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07267" h="308008">
                <a:moveTo>
                  <a:pt x="0" y="308008"/>
                </a:moveTo>
                <a:lnTo>
                  <a:pt x="0" y="0"/>
                </a:lnTo>
                <a:lnTo>
                  <a:pt x="5207267" y="9625"/>
                </a:lnTo>
                <a:lnTo>
                  <a:pt x="5207267" y="308008"/>
                </a:lnTo>
              </a:path>
            </a:pathLst>
          </a:custGeom>
          <a:noFill/>
          <a:ln w="38100" algn="ctr">
            <a:solidFill>
              <a:srgbClr val="0070C0"/>
            </a:solidFill>
            <a:round/>
            <a:headEnd type="triangle" w="med" len="lg"/>
            <a:tailEnd type="triangle" w="med" len="lg"/>
          </a:ln>
        </p:spPr>
        <p:txBody>
          <a:bodyPr wrap="none" lIns="90000" tIns="46800" rIns="90000" bIns="46800" anchor="ctr"/>
          <a:lstStyle/>
          <a:p>
            <a:endParaRPr lang="ru-RU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466850" y="4797425"/>
          <a:ext cx="6096000" cy="914400"/>
        </p:xfrm>
        <a:graphic>
          <a:graphicData uri="http://schemas.openxmlformats.org/drawingml/2006/table">
            <a:tbl>
              <a:tblPr/>
              <a:tblGrid>
                <a:gridCol w="871538">
                  <a:extLst>
                    <a:ext uri="{9D8B030D-6E8A-4147-A177-3AD203B41FA5}"/>
                  </a:extLst>
                </a:gridCol>
                <a:gridCol w="869950">
                  <a:extLst>
                    <a:ext uri="{9D8B030D-6E8A-4147-A177-3AD203B41FA5}"/>
                  </a:extLst>
                </a:gridCol>
                <a:gridCol w="871537">
                  <a:extLst>
                    <a:ext uri="{9D8B030D-6E8A-4147-A177-3AD203B41FA5}"/>
                  </a:extLst>
                </a:gridCol>
                <a:gridCol w="869950">
                  <a:extLst>
                    <a:ext uri="{9D8B030D-6E8A-4147-A177-3AD203B41FA5}"/>
                  </a:extLst>
                </a:gridCol>
                <a:gridCol w="871538">
                  <a:extLst>
                    <a:ext uri="{9D8B030D-6E8A-4147-A177-3AD203B41FA5}"/>
                  </a:extLst>
                </a:gridCol>
                <a:gridCol w="869950">
                  <a:extLst>
                    <a:ext uri="{9D8B030D-6E8A-4147-A177-3AD203B41FA5}"/>
                  </a:extLst>
                </a:gridCol>
                <a:gridCol w="871537">
                  <a:extLst>
                    <a:ext uri="{9D8B030D-6E8A-4147-A177-3AD203B41FA5}"/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55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67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R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" name="Равнобедренный треугольник 10"/>
          <p:cNvSpPr>
            <a:spLocks noChangeArrowheads="1"/>
          </p:cNvSpPr>
          <p:nvPr/>
        </p:nvSpPr>
        <p:spPr bwMode="auto">
          <a:xfrm flipV="1">
            <a:off x="4822825" y="4616450"/>
            <a:ext cx="258763" cy="182563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 w="12700" algn="ctr">
            <a:noFill/>
            <a:round/>
            <a:headEnd/>
            <a:tailEnd type="triangle" w="lg" len="lg"/>
          </a:ln>
        </p:spPr>
        <p:txBody>
          <a:bodyPr wrap="none" lIns="90000" tIns="46800" rIns="90000" bIns="46800" anchor="ctr"/>
          <a:lstStyle/>
          <a:p>
            <a:pPr eaLnBrk="1" hangingPunct="1"/>
            <a:endParaRPr lang="ru-RU" altLang="ru-RU"/>
          </a:p>
        </p:txBody>
      </p:sp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1725613" y="5789613"/>
            <a:ext cx="5954712" cy="663575"/>
            <a:chOff x="2325" y="3072"/>
            <a:chExt cx="3751" cy="418"/>
          </a:xfrm>
        </p:grpSpPr>
        <p:sp>
          <p:nvSpPr>
            <p:cNvPr id="13" name="Text Box 69"/>
            <p:cNvSpPr txBox="1">
              <a:spLocks noChangeArrowheads="1"/>
            </p:cNvSpPr>
            <p:nvPr/>
          </p:nvSpPr>
          <p:spPr bwMode="auto">
            <a:xfrm>
              <a:off x="2633" y="3122"/>
              <a:ext cx="3443" cy="33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2400" dirty="0">
                  <a:latin typeface="Arial" panose="020B0604020202020204" pitchFamily="34" charset="0"/>
                </a:rPr>
                <a:t>  </a:t>
              </a:r>
              <a:r>
                <a:rPr lang="en-US" sz="28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ru-RU" sz="2800" b="1" dirty="0">
                  <a:solidFill>
                    <a:srgbClr val="000000"/>
                  </a:solidFill>
                  <a:latin typeface="Arial" panose="020B0604020202020204" pitchFamily="34" charset="0"/>
                  <a:cs typeface="Courier New" pitchFamily="49" charset="0"/>
                </a:rPr>
                <a:t> </a:t>
              </a:r>
              <a:r>
                <a:rPr lang="en-US" sz="28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ru-RU" sz="2800" b="1" dirty="0">
                  <a:solidFill>
                    <a:srgbClr val="000000"/>
                  </a:solidFill>
                  <a:latin typeface="Arial" panose="020B0604020202020204" pitchFamily="34" charset="0"/>
                  <a:cs typeface="Courier New" pitchFamily="49" charset="0"/>
                </a:rPr>
                <a:t> </a:t>
              </a:r>
              <a:r>
                <a:rPr lang="en-US" sz="28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2800" b="1" dirty="0">
                  <a:solidFill>
                    <a:srgbClr val="000000"/>
                  </a:solidFill>
                  <a:latin typeface="Arial" panose="020B0604020202020204" pitchFamily="34" charset="0"/>
                  <a:cs typeface="Courier New" pitchFamily="49" charset="0"/>
                </a:rPr>
                <a:t> </a:t>
              </a:r>
              <a:r>
                <a:rPr lang="ru-RU" sz="2800" dirty="0">
                  <a:solidFill>
                    <a:srgbClr val="000000"/>
                  </a:solidFill>
                  <a:latin typeface="Arial" panose="020B0604020202020204" pitchFamily="34" charset="0"/>
                  <a:cs typeface="Courier New" pitchFamily="49" charset="0"/>
                </a:rPr>
                <a:t>: разделение закончено!</a:t>
              </a:r>
              <a:endParaRPr lang="ru-RU" dirty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3838" name="Oval 70"/>
            <p:cNvSpPr>
              <a:spLocks noChangeArrowheads="1"/>
            </p:cNvSpPr>
            <p:nvPr/>
          </p:nvSpPr>
          <p:spPr bwMode="auto">
            <a:xfrm>
              <a:off x="2325" y="307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ru-RU" altLang="ru-RU" sz="440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  <p:sp>
        <p:nvSpPr>
          <p:cNvPr id="14" name="Заголовок 1"/>
          <p:cNvSpPr txBox="1">
            <a:spLocks/>
          </p:cNvSpPr>
          <p:nvPr/>
        </p:nvSpPr>
        <p:spPr>
          <a:xfrm>
            <a:off x="0" y="142852"/>
            <a:ext cx="9001156" cy="6302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5400" b="1" i="0" u="none" strike="noStrike" kern="1200" cap="none" spc="50" normalizeH="0" baseline="0" noProof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Быстрая сортировка</a:t>
            </a:r>
            <a:endParaRPr kumimoji="0" lang="ru-RU" altLang="ru-RU" sz="5400" b="1" i="0" u="none" strike="noStrike" kern="1200" cap="none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1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856</Words>
  <Application>Microsoft Office PowerPoint</Application>
  <PresentationFormat>Экран (4:3)</PresentationFormat>
  <Paragraphs>219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Формула</vt:lpstr>
      <vt:lpstr>Быстрая сортировка массива</vt:lpstr>
      <vt:lpstr>«Быстрая сортировка» (Quick Sort)</vt:lpstr>
      <vt:lpstr>Общая идея алгоритма:</vt:lpstr>
      <vt:lpstr>Быстрая сортировка (QuickSort)</vt:lpstr>
      <vt:lpstr>Слайд 5</vt:lpstr>
      <vt:lpstr>Сравнение алгоритмов сортировки</vt:lpstr>
      <vt:lpstr>Быстрая сортировка «на месте»</vt:lpstr>
      <vt:lpstr>Быстрая сортировка</vt:lpstr>
      <vt:lpstr>Слайд 9</vt:lpstr>
      <vt:lpstr>Слайд 10</vt:lpstr>
      <vt:lpstr>Слайд 11</vt:lpstr>
      <vt:lpstr>Слайд 12</vt:lpstr>
      <vt:lpstr>Сортировка в Python</vt:lpstr>
      <vt:lpstr>Сортировка в Python – на месте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Быстрая сортировка массива</dc:title>
  <dc:creator>. я</dc:creator>
  <cp:lastModifiedBy>. я</cp:lastModifiedBy>
  <cp:revision>14</cp:revision>
  <dcterms:created xsi:type="dcterms:W3CDTF">2022-03-15T14:18:04Z</dcterms:created>
  <dcterms:modified xsi:type="dcterms:W3CDTF">2022-03-15T14:37:40Z</dcterms:modified>
</cp:coreProperties>
</file>