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30B9-5CFE-4895-8F5B-1B5D37BCE09A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1353-95FE-455E-B825-8C94DDDF64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30B9-5CFE-4895-8F5B-1B5D37BCE09A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1353-95FE-455E-B825-8C94DDDF64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30B9-5CFE-4895-8F5B-1B5D37BCE09A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1353-95FE-455E-B825-8C94DDDF64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30B9-5CFE-4895-8F5B-1B5D37BCE09A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1353-95FE-455E-B825-8C94DDDF64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30B9-5CFE-4895-8F5B-1B5D37BCE09A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1353-95FE-455E-B825-8C94DDDF64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30B9-5CFE-4895-8F5B-1B5D37BCE09A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1353-95FE-455E-B825-8C94DDDF64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30B9-5CFE-4895-8F5B-1B5D37BCE09A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1353-95FE-455E-B825-8C94DDDF64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30B9-5CFE-4895-8F5B-1B5D37BCE09A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1353-95FE-455E-B825-8C94DDDF64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30B9-5CFE-4895-8F5B-1B5D37BCE09A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1353-95FE-455E-B825-8C94DDDF64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30B9-5CFE-4895-8F5B-1B5D37BCE09A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1353-95FE-455E-B825-8C94DDDF64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30B9-5CFE-4895-8F5B-1B5D37BCE09A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1353-95FE-455E-B825-8C94DDDF64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430B9-5CFE-4895-8F5B-1B5D37BCE09A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E1353-95FE-455E-B825-8C94DDDF64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7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0205" y="954293"/>
            <a:ext cx="8653462" cy="1487487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Двоичный поиск</a:t>
            </a:r>
          </a:p>
        </p:txBody>
      </p:sp>
      <p:pic>
        <p:nvPicPr>
          <p:cNvPr id="82950" name="Picture 6" descr="https://progpython.ru/wp-content/uploads/2020/08/001452689.jpg"/>
          <p:cNvPicPr>
            <a:picLocks noChangeAspect="1" noChangeArrowheads="1"/>
          </p:cNvPicPr>
          <p:nvPr/>
        </p:nvPicPr>
        <p:blipFill>
          <a:blip r:embed="rId2"/>
          <a:srcRect l="13223" t="11730" r="13242" b="11411"/>
          <a:stretch>
            <a:fillRect/>
          </a:stretch>
        </p:blipFill>
        <p:spPr bwMode="auto">
          <a:xfrm>
            <a:off x="1691149" y="2831690"/>
            <a:ext cx="5702710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Линейный поиск в массиве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7400948" cy="4625989"/>
          </a:xfrm>
        </p:spPr>
        <p:txBody>
          <a:bodyPr>
            <a:normAutofit lnSpcReduction="10000"/>
          </a:bodyPr>
          <a:lstStyle/>
          <a:p>
            <a:pPr marL="0" indent="447675">
              <a:buClr>
                <a:schemeClr val="accent2">
                  <a:lumMod val="75000"/>
                </a:schemeClr>
              </a:buClr>
            </a:pPr>
            <a:r>
              <a:rPr lang="ru-RU" b="1" dirty="0" smtClean="0"/>
              <a:t>Поиск, который сводится к просмотру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всех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/>
              <a:t>элементов массива. </a:t>
            </a:r>
          </a:p>
          <a:p>
            <a:pPr marL="0" indent="447675">
              <a:buClr>
                <a:schemeClr val="accent2">
                  <a:lumMod val="75000"/>
                </a:schemeClr>
              </a:buClr>
            </a:pPr>
            <a:r>
              <a:rPr lang="ru-RU" b="1" dirty="0" smtClean="0"/>
              <a:t>Для массива из 2000 элементов нужно сделать 2000 сравнений, чтобы убедиться, что заданного элемента в массиве нет.</a:t>
            </a:r>
          </a:p>
          <a:p>
            <a:pPr marL="0" indent="447675">
              <a:buClr>
                <a:schemeClr val="accent2">
                  <a:lumMod val="75000"/>
                </a:schemeClr>
              </a:buClr>
            </a:pPr>
            <a:r>
              <a:rPr lang="ru-RU" b="1" dirty="0" smtClean="0"/>
              <a:t> Если число элементов очень велико, время поиска может оказаться слишком большим.</a:t>
            </a:r>
          </a:p>
          <a:p>
            <a:endParaRPr lang="ru-RU" b="1" dirty="0"/>
          </a:p>
        </p:txBody>
      </p:sp>
      <p:pic>
        <p:nvPicPr>
          <p:cNvPr id="13314" name="Picture 2" descr="https://avatars.mds.yandex.net/get-zen_doc/1534997/pub_5cd772829885ae00b345646b_5cd772b60092d700b8987df1/scale_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84000" y="1857364"/>
            <a:ext cx="2160000" cy="216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956" cy="796908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Идея двоичного поиска на примере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929718" cy="5715016"/>
          </a:xfrm>
        </p:spPr>
        <p:txBody>
          <a:bodyPr>
            <a:normAutofit fontScale="92500" lnSpcReduction="20000"/>
          </a:bodyPr>
          <a:lstStyle/>
          <a:p>
            <a:pPr marL="0" indent="360363">
              <a:buNone/>
            </a:pPr>
            <a:r>
              <a:rPr lang="ru-RU" dirty="0" smtClean="0"/>
              <a:t>Например: мы ищем нужное слово (например, слово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ассемблер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») </a:t>
            </a:r>
            <a:r>
              <a:rPr lang="ru-RU" dirty="0" smtClean="0"/>
              <a:t>в словаре:</a:t>
            </a:r>
          </a:p>
          <a:p>
            <a:pPr marL="0" indent="360363">
              <a:spcBef>
                <a:spcPts val="600"/>
              </a:spcBef>
            </a:pPr>
            <a:r>
              <a:rPr lang="ru-RU" dirty="0" smtClean="0"/>
              <a:t> Сначала открываем словарь примерно в середине и смотрим, какие там слова. </a:t>
            </a:r>
          </a:p>
          <a:p>
            <a:pPr marL="0" indent="360363">
              <a:spcBef>
                <a:spcPts val="600"/>
              </a:spcBef>
            </a:pPr>
            <a:r>
              <a:rPr lang="ru-RU" dirty="0" smtClean="0"/>
              <a:t>Если они начинаются на букву «М», то слово «</a:t>
            </a:r>
            <a:r>
              <a:rPr lang="ru-RU" i="1" dirty="0" smtClean="0"/>
              <a:t>ассемблер</a:t>
            </a:r>
            <a:r>
              <a:rPr lang="ru-RU" dirty="0" smtClean="0"/>
              <a:t>» явно находится на предыдущих страницах, и вторую часть словаря можно не смотреть. </a:t>
            </a:r>
          </a:p>
          <a:p>
            <a:pPr marL="0" indent="360363">
              <a:spcBef>
                <a:spcPts val="600"/>
              </a:spcBef>
            </a:pPr>
            <a:r>
              <a:rPr lang="ru-RU" dirty="0" smtClean="0"/>
              <a:t>Теперь так же проверяем страницу в середине первой половины, и т. д. </a:t>
            </a:r>
          </a:p>
          <a:p>
            <a:pPr marL="0" indent="360363">
              <a:buNone/>
            </a:pPr>
            <a:r>
              <a:rPr lang="ru-RU" b="1" dirty="0" smtClean="0"/>
              <a:t>Такой поиск называется двоичным</a:t>
            </a:r>
            <a:r>
              <a:rPr lang="ru-RU" dirty="0" smtClean="0"/>
              <a:t>. Он возможен только тогда, когда данные предварительно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отсортированы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5"/>
          <p:cNvSpPr txBox="1">
            <a:spLocks/>
          </p:cNvSpPr>
          <p:nvPr/>
        </p:nvSpPr>
        <p:spPr>
          <a:xfrm>
            <a:off x="273050" y="142852"/>
            <a:ext cx="8870950" cy="8572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uLnTx/>
                <a:uFillTx/>
                <a:latin typeface="+mj-lt"/>
                <a:ea typeface="+mj-ea"/>
                <a:cs typeface="+mj-cs"/>
              </a:rPr>
              <a:t>Поиск в массиве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85720" y="1285860"/>
            <a:ext cx="8540750" cy="4505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6213" indent="-176213">
              <a:spcBef>
                <a:spcPct val="50000"/>
              </a:spcBef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Задача</a:t>
            </a:r>
            <a:r>
              <a:rPr lang="ru-RU" sz="2800" b="1" dirty="0">
                <a:solidFill>
                  <a:srgbClr val="3333FF"/>
                </a:solidFill>
              </a:rPr>
              <a:t> </a:t>
            </a:r>
            <a:r>
              <a:rPr lang="ru-RU" sz="2800" b="1" dirty="0"/>
              <a:t>– найти в массиве элемент, равный </a:t>
            </a:r>
            <a:r>
              <a:rPr lang="en-US" sz="3200" b="1" dirty="0">
                <a:latin typeface="Courier New" pitchFamily="49" charset="0"/>
              </a:rPr>
              <a:t>X</a:t>
            </a:r>
            <a:r>
              <a:rPr lang="en-US" sz="2800" b="1" dirty="0"/>
              <a:t>, </a:t>
            </a:r>
            <a:r>
              <a:rPr lang="ru-RU" sz="2800" b="1" dirty="0"/>
              <a:t>или установить, что его нет.</a:t>
            </a:r>
            <a:r>
              <a:rPr lang="ru-RU" sz="2800" b="1" dirty="0">
                <a:solidFill>
                  <a:srgbClr val="3333FF"/>
                </a:solidFill>
              </a:rPr>
              <a:t> </a:t>
            </a:r>
          </a:p>
          <a:p>
            <a:pPr marL="176213" indent="-176213">
              <a:spcBef>
                <a:spcPct val="50000"/>
              </a:spcBef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Решение: </a:t>
            </a:r>
            <a:r>
              <a:rPr lang="ru-RU" sz="2800" b="1" dirty="0"/>
              <a:t>для произвольного массива: линейный поиск</a:t>
            </a:r>
            <a:r>
              <a:rPr lang="en-US" sz="2800" b="1" dirty="0"/>
              <a:t> (</a:t>
            </a:r>
            <a:r>
              <a:rPr lang="ru-RU" sz="2800" b="1" dirty="0"/>
              <a:t>перебор</a:t>
            </a:r>
            <a:r>
              <a:rPr lang="en-US" sz="2800" b="1" dirty="0"/>
              <a:t>)</a:t>
            </a:r>
            <a:endParaRPr lang="ru-RU" sz="2800" b="1" dirty="0"/>
          </a:p>
          <a:p>
            <a:pPr marL="1165225" lvl="2" indent="-358775">
              <a:spcBef>
                <a:spcPct val="15000"/>
              </a:spcBef>
            </a:pPr>
            <a:r>
              <a:rPr lang="ru-RU" sz="2800" b="1" dirty="0"/>
              <a:t>недостаток: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низкая скорость</a:t>
            </a:r>
          </a:p>
          <a:p>
            <a:pPr marL="176213" indent="-176213">
              <a:spcBef>
                <a:spcPct val="15000"/>
              </a:spcBef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Как ускорить? </a:t>
            </a:r>
            <a:r>
              <a:rPr lang="ru-RU" sz="2800" b="1" dirty="0"/>
              <a:t>– заранее подготовить массив для поиска</a:t>
            </a:r>
          </a:p>
          <a:p>
            <a:pPr marL="627063" lvl="1" indent="-271463">
              <a:spcBef>
                <a:spcPct val="15000"/>
              </a:spcBef>
              <a:buFontTx/>
              <a:buChar char="•"/>
            </a:pPr>
            <a:r>
              <a:rPr lang="ru-RU" sz="2800" b="1" dirty="0"/>
              <a:t>как именно подготовить?</a:t>
            </a:r>
          </a:p>
          <a:p>
            <a:pPr marL="627063" lvl="1" indent="-271463">
              <a:spcBef>
                <a:spcPct val="15000"/>
              </a:spcBef>
              <a:buFontTx/>
              <a:buChar char="•"/>
            </a:pPr>
            <a:r>
              <a:rPr lang="ru-RU" sz="2800" b="1" dirty="0"/>
              <a:t>как использовать «подготовленный массив»?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142852"/>
            <a:ext cx="9001156" cy="630261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Двоичный поиск</a:t>
            </a:r>
          </a:p>
        </p:txBody>
      </p:sp>
      <p:graphicFrame>
        <p:nvGraphicFramePr>
          <p:cNvPr id="38" name="Group 198"/>
          <p:cNvGraphicFramePr>
            <a:graphicFrameLocks noGrp="1"/>
          </p:cNvGraphicFramePr>
          <p:nvPr/>
        </p:nvGraphicFramePr>
        <p:xfrm>
          <a:off x="5302250" y="939800"/>
          <a:ext cx="639763" cy="5399088"/>
        </p:xfrm>
        <a:graphic>
          <a:graphicData uri="http://schemas.openxmlformats.org/drawingml/2006/table">
            <a:tbl>
              <a:tblPr/>
              <a:tblGrid>
                <a:gridCol w="639763">
                  <a:extLst>
                    <a:ext uri="{9D8B030D-6E8A-4147-A177-3AD203B41FA5}"/>
                  </a:extLst>
                </a:gridCol>
              </a:tblGrid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9" name="Rectangle 102"/>
          <p:cNvSpPr>
            <a:spLocks noChangeArrowheads="1"/>
          </p:cNvSpPr>
          <p:nvPr/>
        </p:nvSpPr>
        <p:spPr bwMode="auto">
          <a:xfrm>
            <a:off x="3794125" y="989013"/>
            <a:ext cx="1017588" cy="381000"/>
          </a:xfrm>
          <a:prstGeom prst="rect">
            <a:avLst/>
          </a:prstGeom>
          <a:ln>
            <a:headEnd/>
            <a:tailEnd type="none" w="lg" len="lg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  <a:latin typeface="Courier New" pitchFamily="49" charset="0"/>
              </a:rPr>
              <a:t>X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ourier New" pitchFamily="49" charset="0"/>
              </a:rPr>
              <a:t>=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ourier New" pitchFamily="49" charset="0"/>
              </a:rPr>
              <a:t>7</a:t>
            </a:r>
            <a:endParaRPr lang="ru-RU" sz="2400" b="1" dirty="0">
              <a:solidFill>
                <a:schemeClr val="bg1"/>
              </a:solidFill>
              <a:latin typeface="Courier New" pitchFamily="49" charset="0"/>
            </a:endParaRPr>
          </a:p>
        </p:txBody>
      </p:sp>
      <p:sp>
        <p:nvSpPr>
          <p:cNvPr id="40" name="Rectangle 106"/>
          <p:cNvSpPr>
            <a:spLocks noChangeArrowheads="1"/>
          </p:cNvSpPr>
          <p:nvPr/>
        </p:nvSpPr>
        <p:spPr bwMode="auto">
          <a:xfrm>
            <a:off x="4364038" y="3267075"/>
            <a:ext cx="811212" cy="3810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 eaLnBrk="1" hangingPunct="1"/>
            <a:r>
              <a:rPr lang="en-US" altLang="ru-RU" b="1">
                <a:latin typeface="Courier New" pitchFamily="49" charset="0"/>
              </a:rPr>
              <a:t>X</a:t>
            </a:r>
            <a:r>
              <a:rPr lang="en-US" altLang="ru-RU" b="1"/>
              <a:t> </a:t>
            </a:r>
            <a:r>
              <a:rPr lang="en-US" altLang="ru-RU" b="1">
                <a:latin typeface="Courier New" pitchFamily="49" charset="0"/>
              </a:rPr>
              <a:t>&lt;</a:t>
            </a:r>
            <a:r>
              <a:rPr lang="en-US" altLang="ru-RU" b="1"/>
              <a:t> </a:t>
            </a:r>
            <a:r>
              <a:rPr lang="en-US" altLang="ru-RU" b="1">
                <a:latin typeface="Courier New" pitchFamily="49" charset="0"/>
              </a:rPr>
              <a:t>8</a:t>
            </a:r>
            <a:endParaRPr lang="ru-RU" altLang="ru-RU" b="1">
              <a:latin typeface="Courier New" pitchFamily="49" charset="0"/>
            </a:endParaRPr>
          </a:p>
        </p:txBody>
      </p:sp>
      <p:sp>
        <p:nvSpPr>
          <p:cNvPr id="41" name="AutoShape 107"/>
          <p:cNvSpPr>
            <a:spLocks noChangeArrowheads="1"/>
          </p:cNvSpPr>
          <p:nvPr/>
        </p:nvSpPr>
        <p:spPr bwMode="auto">
          <a:xfrm>
            <a:off x="4598988" y="2808288"/>
            <a:ext cx="298450" cy="392112"/>
          </a:xfrm>
          <a:prstGeom prst="upArrow">
            <a:avLst>
              <a:gd name="adj1" fmla="val 50000"/>
              <a:gd name="adj2" fmla="val 32846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eaLnBrk="1" hangingPunct="1"/>
            <a:endParaRPr lang="ru-RU" altLang="ru-RU"/>
          </a:p>
        </p:txBody>
      </p:sp>
      <p:sp>
        <p:nvSpPr>
          <p:cNvPr id="42" name="Rectangle 108"/>
          <p:cNvSpPr>
            <a:spLocks noChangeArrowheads="1"/>
          </p:cNvSpPr>
          <p:nvPr/>
        </p:nvSpPr>
        <p:spPr bwMode="auto">
          <a:xfrm>
            <a:off x="5243513" y="3255963"/>
            <a:ext cx="773112" cy="40163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75000"/>
              </a:schemeClr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 eaLnBrk="1" hangingPunct="1"/>
            <a:r>
              <a:rPr lang="en-US" altLang="ru-RU"/>
              <a:t>8</a:t>
            </a:r>
            <a:endParaRPr lang="ru-RU" altLang="ru-RU"/>
          </a:p>
        </p:txBody>
      </p:sp>
      <p:graphicFrame>
        <p:nvGraphicFramePr>
          <p:cNvPr id="43" name="Group 196"/>
          <p:cNvGraphicFramePr>
            <a:graphicFrameLocks noGrp="1"/>
          </p:cNvGraphicFramePr>
          <p:nvPr/>
        </p:nvGraphicFramePr>
        <p:xfrm>
          <a:off x="6740525" y="933450"/>
          <a:ext cx="639763" cy="5399088"/>
        </p:xfrm>
        <a:graphic>
          <a:graphicData uri="http://schemas.openxmlformats.org/drawingml/2006/table">
            <a:tbl>
              <a:tblPr/>
              <a:tblGrid>
                <a:gridCol w="639763">
                  <a:extLst>
                    <a:ext uri="{9D8B030D-6E8A-4147-A177-3AD203B41FA5}"/>
                  </a:extLst>
                </a:gridCol>
              </a:tblGrid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44" name="Rectangle 147"/>
          <p:cNvSpPr>
            <a:spLocks noChangeArrowheads="1"/>
          </p:cNvSpPr>
          <p:nvPr/>
        </p:nvSpPr>
        <p:spPr bwMode="auto">
          <a:xfrm>
            <a:off x="6672263" y="1933575"/>
            <a:ext cx="773112" cy="401638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75000"/>
              </a:schemeClr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 eaLnBrk="1" hangingPunct="1"/>
            <a:r>
              <a:rPr lang="en-US" altLang="ru-RU"/>
              <a:t>4</a:t>
            </a:r>
            <a:endParaRPr lang="ru-RU" altLang="ru-RU"/>
          </a:p>
        </p:txBody>
      </p:sp>
      <p:sp>
        <p:nvSpPr>
          <p:cNvPr id="45" name="Rectangle 149"/>
          <p:cNvSpPr>
            <a:spLocks noChangeArrowheads="1"/>
          </p:cNvSpPr>
          <p:nvPr/>
        </p:nvSpPr>
        <p:spPr bwMode="auto">
          <a:xfrm>
            <a:off x="5924550" y="2028825"/>
            <a:ext cx="811213" cy="3810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 eaLnBrk="1" hangingPunct="1"/>
            <a:r>
              <a:rPr lang="en-US" altLang="ru-RU" b="1">
                <a:latin typeface="Courier New" pitchFamily="49" charset="0"/>
              </a:rPr>
              <a:t>X</a:t>
            </a:r>
            <a:r>
              <a:rPr lang="en-US" altLang="ru-RU" b="1"/>
              <a:t> </a:t>
            </a:r>
            <a:r>
              <a:rPr lang="en-US" altLang="ru-RU" b="1">
                <a:latin typeface="Courier New" pitchFamily="49" charset="0"/>
              </a:rPr>
              <a:t>&gt;</a:t>
            </a:r>
            <a:r>
              <a:rPr lang="en-US" altLang="ru-RU" b="1"/>
              <a:t> </a:t>
            </a:r>
            <a:r>
              <a:rPr lang="en-US" altLang="ru-RU" b="1">
                <a:latin typeface="Courier New" pitchFamily="49" charset="0"/>
              </a:rPr>
              <a:t>4</a:t>
            </a:r>
            <a:endParaRPr lang="ru-RU" altLang="ru-RU" b="1">
              <a:latin typeface="Courier New" pitchFamily="49" charset="0"/>
            </a:endParaRPr>
          </a:p>
        </p:txBody>
      </p:sp>
      <p:sp>
        <p:nvSpPr>
          <p:cNvPr id="46" name="AutoShape 150"/>
          <p:cNvSpPr>
            <a:spLocks noChangeArrowheads="1"/>
          </p:cNvSpPr>
          <p:nvPr/>
        </p:nvSpPr>
        <p:spPr bwMode="auto">
          <a:xfrm flipV="1">
            <a:off x="6148388" y="2370138"/>
            <a:ext cx="298450" cy="392112"/>
          </a:xfrm>
          <a:prstGeom prst="upArrow">
            <a:avLst>
              <a:gd name="adj1" fmla="val 50000"/>
              <a:gd name="adj2" fmla="val 32846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eaLnBrk="1" hangingPunct="1"/>
            <a:endParaRPr lang="ru-RU" altLang="ru-RU"/>
          </a:p>
        </p:txBody>
      </p:sp>
      <p:graphicFrame>
        <p:nvGraphicFramePr>
          <p:cNvPr id="47" name="Group 197"/>
          <p:cNvGraphicFramePr>
            <a:graphicFrameLocks noGrp="1"/>
          </p:cNvGraphicFramePr>
          <p:nvPr/>
        </p:nvGraphicFramePr>
        <p:xfrm>
          <a:off x="8232775" y="931863"/>
          <a:ext cx="639763" cy="5399088"/>
        </p:xfrm>
        <a:graphic>
          <a:graphicData uri="http://schemas.openxmlformats.org/drawingml/2006/table">
            <a:tbl>
              <a:tblPr/>
              <a:tblGrid>
                <a:gridCol w="639763">
                  <a:extLst>
                    <a:ext uri="{9D8B030D-6E8A-4147-A177-3AD203B41FA5}"/>
                  </a:extLst>
                </a:gridCol>
              </a:tblGrid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7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48" name="Rectangle 187"/>
          <p:cNvSpPr>
            <a:spLocks noChangeArrowheads="1"/>
          </p:cNvSpPr>
          <p:nvPr/>
        </p:nvSpPr>
        <p:spPr bwMode="auto">
          <a:xfrm>
            <a:off x="8164513" y="2576513"/>
            <a:ext cx="773112" cy="40163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75000"/>
              </a:schemeClr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 eaLnBrk="1" hangingPunct="1"/>
            <a:r>
              <a:rPr lang="en-US" altLang="ru-RU"/>
              <a:t>6</a:t>
            </a:r>
            <a:endParaRPr lang="ru-RU" altLang="ru-RU"/>
          </a:p>
        </p:txBody>
      </p:sp>
      <p:sp>
        <p:nvSpPr>
          <p:cNvPr id="49" name="AutoShape 188"/>
          <p:cNvSpPr>
            <a:spLocks noChangeArrowheads="1"/>
          </p:cNvSpPr>
          <p:nvPr/>
        </p:nvSpPr>
        <p:spPr bwMode="auto">
          <a:xfrm flipV="1">
            <a:off x="7678738" y="2928938"/>
            <a:ext cx="298450" cy="392112"/>
          </a:xfrm>
          <a:prstGeom prst="upArrow">
            <a:avLst>
              <a:gd name="adj1" fmla="val 50000"/>
              <a:gd name="adj2" fmla="val 32846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eaLnBrk="1" hangingPunct="1"/>
            <a:endParaRPr lang="ru-RU" altLang="ru-RU"/>
          </a:p>
        </p:txBody>
      </p:sp>
      <p:sp>
        <p:nvSpPr>
          <p:cNvPr id="50" name="Rectangle 190"/>
          <p:cNvSpPr>
            <a:spLocks noChangeArrowheads="1"/>
          </p:cNvSpPr>
          <p:nvPr/>
        </p:nvSpPr>
        <p:spPr bwMode="auto">
          <a:xfrm>
            <a:off x="7399338" y="2586038"/>
            <a:ext cx="811212" cy="3810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 eaLnBrk="1" hangingPunct="1"/>
            <a:r>
              <a:rPr lang="en-US" altLang="ru-RU" b="1">
                <a:latin typeface="Courier New" pitchFamily="49" charset="0"/>
              </a:rPr>
              <a:t>X</a:t>
            </a:r>
            <a:r>
              <a:rPr lang="en-US" altLang="ru-RU" b="1"/>
              <a:t> </a:t>
            </a:r>
            <a:r>
              <a:rPr lang="en-US" altLang="ru-RU" b="1">
                <a:latin typeface="Courier New" pitchFamily="49" charset="0"/>
              </a:rPr>
              <a:t>&gt;</a:t>
            </a:r>
            <a:r>
              <a:rPr lang="en-US" altLang="ru-RU" b="1"/>
              <a:t> 6</a:t>
            </a:r>
            <a:endParaRPr lang="ru-RU" altLang="ru-RU" b="1">
              <a:latin typeface="Courier New" pitchFamily="49" charset="0"/>
            </a:endParaRPr>
          </a:p>
        </p:txBody>
      </p:sp>
      <p:sp>
        <p:nvSpPr>
          <p:cNvPr id="51" name="Rectangle 191"/>
          <p:cNvSpPr>
            <a:spLocks noChangeArrowheads="1"/>
          </p:cNvSpPr>
          <p:nvPr/>
        </p:nvSpPr>
        <p:spPr bwMode="auto">
          <a:xfrm>
            <a:off x="285720" y="1785926"/>
            <a:ext cx="4071966" cy="3110724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0000" tIns="46800" rIns="90000" bIns="46800">
            <a:spAutoFit/>
          </a:bodyPr>
          <a:lstStyle/>
          <a:p>
            <a:pPr marL="342900" indent="-342900" eaLnBrk="1" hangingPunct="1">
              <a:buFontTx/>
              <a:buAutoNum type="arabicPeriod"/>
              <a:defRPr/>
            </a:pPr>
            <a:r>
              <a:rPr lang="ru-RU" sz="2000" b="1" dirty="0">
                <a:latin typeface="Arial" panose="020B0604020202020204" pitchFamily="34" charset="0"/>
              </a:rPr>
              <a:t>Выбрать средний элемент </a:t>
            </a:r>
            <a:r>
              <a:rPr lang="en-US" sz="2400" b="1" dirty="0">
                <a:latin typeface="Courier New" pitchFamily="49" charset="0"/>
              </a:rPr>
              <a:t>A[c]</a:t>
            </a:r>
            <a:r>
              <a:rPr lang="ru-RU" sz="2000" b="1" dirty="0">
                <a:latin typeface="Arial" panose="020B0604020202020204" pitchFamily="34" charset="0"/>
              </a:rPr>
              <a:t> и сравнить с </a:t>
            </a:r>
            <a:r>
              <a:rPr lang="en-US" sz="2000" b="1" dirty="0">
                <a:latin typeface="Arial" panose="020B0604020202020204" pitchFamily="34" charset="0"/>
              </a:rPr>
              <a:t>X.</a:t>
            </a: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ru-RU" sz="2000" b="1" dirty="0">
                <a:latin typeface="Arial" panose="020B0604020202020204" pitchFamily="34" charset="0"/>
              </a:rPr>
              <a:t>Если </a:t>
            </a:r>
            <a:r>
              <a:rPr lang="en-US" sz="2400" b="1" dirty="0">
                <a:latin typeface="Courier New" pitchFamily="49" charset="0"/>
              </a:rPr>
              <a:t>X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=</a:t>
            </a:r>
            <a:r>
              <a:rPr lang="ru-RU" sz="2400" b="1" dirty="0">
                <a:latin typeface="Courier New" pitchFamily="49" charset="0"/>
              </a:rPr>
              <a:t>=</a:t>
            </a:r>
            <a:r>
              <a:rPr lang="en-US" sz="2000" b="1" dirty="0">
                <a:latin typeface="Arial" panose="020B0604020202020204" pitchFamily="34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A[c]</a:t>
            </a:r>
            <a:r>
              <a:rPr lang="en-US" sz="2000" b="1" dirty="0">
                <a:latin typeface="Arial" panose="020B0604020202020204" pitchFamily="34" charset="0"/>
              </a:rPr>
              <a:t>, </a:t>
            </a:r>
            <a:r>
              <a:rPr lang="ru-RU" sz="2000" b="1" dirty="0">
                <a:latin typeface="Arial" panose="020B0604020202020204" pitchFamily="34" charset="0"/>
              </a:rPr>
              <a:t>то нашли (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стоп</a:t>
            </a:r>
            <a:r>
              <a:rPr lang="ru-RU" sz="2000" b="1" dirty="0">
                <a:latin typeface="Arial" panose="020B0604020202020204" pitchFamily="34" charset="0"/>
              </a:rPr>
              <a:t>).</a:t>
            </a: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ru-RU" sz="2000" b="1" dirty="0">
                <a:latin typeface="Arial" panose="020B0604020202020204" pitchFamily="34" charset="0"/>
              </a:rPr>
              <a:t>Если </a:t>
            </a:r>
            <a:r>
              <a:rPr lang="en-US" sz="2400" b="1" dirty="0">
                <a:latin typeface="Courier New" pitchFamily="49" charset="0"/>
              </a:rPr>
              <a:t>X</a:t>
            </a:r>
            <a:r>
              <a:rPr lang="en-US" sz="2000" b="1" dirty="0">
                <a:latin typeface="Arial" panose="020B0604020202020204" pitchFamily="34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&lt;</a:t>
            </a:r>
            <a:r>
              <a:rPr lang="en-US" sz="2000" b="1" dirty="0">
                <a:latin typeface="Arial" panose="020B0604020202020204" pitchFamily="34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A[c]</a:t>
            </a:r>
            <a:r>
              <a:rPr lang="en-US" sz="2000" b="1" dirty="0">
                <a:latin typeface="Arial" panose="020B0604020202020204" pitchFamily="34" charset="0"/>
              </a:rPr>
              <a:t>, </a:t>
            </a:r>
            <a:r>
              <a:rPr lang="ru-RU" sz="2000" b="1" dirty="0">
                <a:latin typeface="Arial" panose="020B0604020202020204" pitchFamily="34" charset="0"/>
              </a:rPr>
              <a:t>искать дальше в первой половине.</a:t>
            </a: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ru-RU" sz="2000" b="1" dirty="0">
                <a:latin typeface="Arial" panose="020B0604020202020204" pitchFamily="34" charset="0"/>
              </a:rPr>
              <a:t>Если </a:t>
            </a:r>
            <a:r>
              <a:rPr lang="en-US" sz="2400" b="1" dirty="0">
                <a:latin typeface="Courier New" pitchFamily="49" charset="0"/>
              </a:rPr>
              <a:t>X</a:t>
            </a:r>
            <a:r>
              <a:rPr lang="en-US" sz="2000" b="1" dirty="0">
                <a:latin typeface="Arial" panose="020B0604020202020204" pitchFamily="34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&gt;</a:t>
            </a:r>
            <a:r>
              <a:rPr lang="en-US" sz="2000" b="1" dirty="0">
                <a:latin typeface="Arial" panose="020B0604020202020204" pitchFamily="34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A[c]</a:t>
            </a:r>
            <a:r>
              <a:rPr lang="en-US" sz="2000" b="1" dirty="0">
                <a:latin typeface="Arial" panose="020B0604020202020204" pitchFamily="34" charset="0"/>
              </a:rPr>
              <a:t>, </a:t>
            </a:r>
            <a:r>
              <a:rPr lang="ru-RU" sz="2000" b="1" dirty="0">
                <a:latin typeface="Arial" panose="020B0604020202020204" pitchFamily="34" charset="0"/>
              </a:rPr>
              <a:t>искать дальше во второй половине.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 autoUpdateAnimBg="0"/>
      <p:bldP spid="40" grpId="0" autoUpdateAnimBg="0"/>
      <p:bldP spid="41" grpId="0" animBg="1"/>
      <p:bldP spid="42" grpId="0" animBg="1" autoUpdateAnimBg="0"/>
      <p:bldP spid="44" grpId="0" animBg="1" autoUpdateAnimBg="0"/>
      <p:bldP spid="45" grpId="0" autoUpdateAnimBg="0"/>
      <p:bldP spid="46" grpId="0" animBg="1"/>
      <p:bldP spid="48" grpId="0" animBg="1" autoUpdateAnimBg="0"/>
      <p:bldP spid="49" grpId="0" animBg="1"/>
      <p:bldP spid="50" grpId="0" autoUpdateAnimBg="0"/>
      <p:bldP spid="51" grpId="0" build="p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492" name="Таблица 3"/>
          <p:cNvGraphicFramePr>
            <a:graphicFrameLocks noGrp="1"/>
          </p:cNvGraphicFramePr>
          <p:nvPr/>
        </p:nvGraphicFramePr>
        <p:xfrm>
          <a:off x="414338" y="1131888"/>
          <a:ext cx="7964487" cy="733426"/>
        </p:xfrm>
        <a:graphic>
          <a:graphicData uri="http://schemas.openxmlformats.org/drawingml/2006/table">
            <a:tbl>
              <a:tblPr/>
              <a:tblGrid>
                <a:gridCol w="996950">
                  <a:extLst>
                    <a:ext uri="{9D8B030D-6E8A-4147-A177-3AD203B41FA5}"/>
                  </a:extLst>
                </a:gridCol>
                <a:gridCol w="995362">
                  <a:extLst>
                    <a:ext uri="{9D8B030D-6E8A-4147-A177-3AD203B41FA5}"/>
                  </a:extLst>
                </a:gridCol>
                <a:gridCol w="995363">
                  <a:extLst>
                    <a:ext uri="{9D8B030D-6E8A-4147-A177-3AD203B41FA5}"/>
                  </a:extLst>
                </a:gridCol>
                <a:gridCol w="995362">
                  <a:extLst>
                    <a:ext uri="{9D8B030D-6E8A-4147-A177-3AD203B41FA5}"/>
                  </a:extLst>
                </a:gridCol>
                <a:gridCol w="995363">
                  <a:extLst>
                    <a:ext uri="{9D8B030D-6E8A-4147-A177-3AD203B41FA5}"/>
                  </a:extLst>
                </a:gridCol>
                <a:gridCol w="995362">
                  <a:extLst>
                    <a:ext uri="{9D8B030D-6E8A-4147-A177-3AD203B41FA5}"/>
                  </a:extLst>
                </a:gridCol>
                <a:gridCol w="995363">
                  <a:extLst>
                    <a:ext uri="{9D8B030D-6E8A-4147-A177-3AD203B41FA5}"/>
                  </a:extLst>
                </a:gridCol>
                <a:gridCol w="995362">
                  <a:extLst>
                    <a:ext uri="{9D8B030D-6E8A-4147-A177-3AD203B41FA5}"/>
                  </a:extLst>
                </a:gridCol>
              </a:tblGrid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A[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]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A[N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]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A[N]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146675" marR="146675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146675" marR="146675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146675" marR="146675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146675" marR="146675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146675" marR="146675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146675" marR="146675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82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146675" marR="146675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146675" marR="146675" marT="0" marB="0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85026" name="Таблица 3"/>
          <p:cNvSpPr>
            <a:spLocks noGrp="1"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735013" y="1901825"/>
            <a:ext cx="400050" cy="654050"/>
            <a:chOff x="963881" y="1746504"/>
            <a:chExt cx="399468" cy="653302"/>
          </a:xfrm>
        </p:grpSpPr>
        <p:sp>
          <p:nvSpPr>
            <p:cNvPr id="85128" name="Прямоугольник 4"/>
            <p:cNvSpPr>
              <a:spLocks noChangeArrowheads="1"/>
            </p:cNvSpPr>
            <p:nvPr/>
          </p:nvSpPr>
          <p:spPr bwMode="auto">
            <a:xfrm>
              <a:off x="963881" y="1876586"/>
              <a:ext cx="3994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ru-RU" sz="2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L</a:t>
              </a:r>
              <a:endParaRPr lang="ru-RU" altLang="ru-RU" sz="2400"/>
            </a:p>
          </p:txBody>
        </p:sp>
        <p:sp>
          <p:nvSpPr>
            <p:cNvPr id="6" name="Стрелка вниз 5"/>
            <p:cNvSpPr/>
            <p:nvPr/>
          </p:nvSpPr>
          <p:spPr bwMode="auto">
            <a:xfrm flipV="1">
              <a:off x="1043141" y="1746504"/>
              <a:ext cx="182296" cy="237853"/>
            </a:xfrm>
            <a:prstGeom prst="downArrow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</p:grpSp>
      <p:grpSp>
        <p:nvGrpSpPr>
          <p:cNvPr id="3" name="Группа 7"/>
          <p:cNvGrpSpPr>
            <a:grpSpLocks/>
          </p:cNvGrpSpPr>
          <p:nvPr/>
        </p:nvGrpSpPr>
        <p:grpSpPr bwMode="auto">
          <a:xfrm>
            <a:off x="7748588" y="1901825"/>
            <a:ext cx="400050" cy="654050"/>
            <a:chOff x="963881" y="1746504"/>
            <a:chExt cx="399468" cy="653302"/>
          </a:xfrm>
        </p:grpSpPr>
        <p:sp>
          <p:nvSpPr>
            <p:cNvPr id="85126" name="Прямоугольник 8"/>
            <p:cNvSpPr>
              <a:spLocks noChangeArrowheads="1"/>
            </p:cNvSpPr>
            <p:nvPr/>
          </p:nvSpPr>
          <p:spPr bwMode="auto">
            <a:xfrm>
              <a:off x="963881" y="1876586"/>
              <a:ext cx="3994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ru-RU" sz="2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endParaRPr lang="ru-RU" altLang="ru-RU" sz="2400"/>
            </a:p>
          </p:txBody>
        </p:sp>
        <p:sp>
          <p:nvSpPr>
            <p:cNvPr id="10" name="Стрелка вниз 9"/>
            <p:cNvSpPr/>
            <p:nvPr/>
          </p:nvSpPr>
          <p:spPr bwMode="auto">
            <a:xfrm flipV="1">
              <a:off x="1043141" y="1746504"/>
              <a:ext cx="182296" cy="237853"/>
            </a:xfrm>
            <a:prstGeom prst="downArrow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</p:grpSp>
      <p:grpSp>
        <p:nvGrpSpPr>
          <p:cNvPr id="4" name="Группа 10"/>
          <p:cNvGrpSpPr>
            <a:grpSpLocks/>
          </p:cNvGrpSpPr>
          <p:nvPr/>
        </p:nvGrpSpPr>
        <p:grpSpPr bwMode="auto">
          <a:xfrm>
            <a:off x="3733800" y="1901825"/>
            <a:ext cx="400050" cy="654050"/>
            <a:chOff x="963881" y="1746504"/>
            <a:chExt cx="399468" cy="653302"/>
          </a:xfrm>
        </p:grpSpPr>
        <p:sp>
          <p:nvSpPr>
            <p:cNvPr id="85124" name="Прямоугольник 11"/>
            <p:cNvSpPr>
              <a:spLocks noChangeArrowheads="1"/>
            </p:cNvSpPr>
            <p:nvPr/>
          </p:nvSpPr>
          <p:spPr bwMode="auto">
            <a:xfrm>
              <a:off x="963881" y="1876586"/>
              <a:ext cx="3994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ru-RU" altLang="ru-RU" sz="2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с</a:t>
              </a:r>
              <a:endParaRPr lang="ru-RU" altLang="ru-RU" sz="2400"/>
            </a:p>
          </p:txBody>
        </p:sp>
        <p:sp>
          <p:nvSpPr>
            <p:cNvPr id="85125" name="Стрелка вниз 12"/>
            <p:cNvSpPr>
              <a:spLocks noChangeArrowheads="1"/>
            </p:cNvSpPr>
            <p:nvPr/>
          </p:nvSpPr>
          <p:spPr bwMode="auto">
            <a:xfrm flipV="1">
              <a:off x="1042416" y="1746504"/>
              <a:ext cx="182880" cy="237744"/>
            </a:xfrm>
            <a:prstGeom prst="downArrow">
              <a:avLst>
                <a:gd name="adj1" fmla="val 50000"/>
                <a:gd name="adj2" fmla="val 50002"/>
              </a:avLst>
            </a:prstGeom>
            <a:ln>
              <a:headEnd/>
              <a:tailEnd type="triangle" w="lg" len="lg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eaLnBrk="1" hangingPunct="1"/>
              <a:endParaRPr lang="ru-RU" altLang="ru-RU"/>
            </a:p>
          </p:txBody>
        </p:sp>
      </p:grp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414338" y="2476500"/>
          <a:ext cx="7964488" cy="366713"/>
        </p:xfrm>
        <a:graphic>
          <a:graphicData uri="http://schemas.openxmlformats.org/drawingml/2006/table">
            <a:tbl>
              <a:tblPr/>
              <a:tblGrid>
                <a:gridCol w="995561">
                  <a:extLst>
                    <a:ext uri="{9D8B030D-6E8A-4147-A177-3AD203B41FA5}"/>
                  </a:extLst>
                </a:gridCol>
                <a:gridCol w="995561">
                  <a:extLst>
                    <a:ext uri="{9D8B030D-6E8A-4147-A177-3AD203B41FA5}"/>
                  </a:extLst>
                </a:gridCol>
                <a:gridCol w="995561">
                  <a:extLst>
                    <a:ext uri="{9D8B030D-6E8A-4147-A177-3AD203B41FA5}"/>
                  </a:extLst>
                </a:gridCol>
                <a:gridCol w="995561">
                  <a:extLst>
                    <a:ext uri="{9D8B030D-6E8A-4147-A177-3AD203B41FA5}"/>
                  </a:extLst>
                </a:gridCol>
                <a:gridCol w="995561">
                  <a:extLst>
                    <a:ext uri="{9D8B030D-6E8A-4147-A177-3AD203B41FA5}"/>
                  </a:extLst>
                </a:gridCol>
                <a:gridCol w="995561">
                  <a:extLst>
                    <a:ext uri="{9D8B030D-6E8A-4147-A177-3AD203B41FA5}"/>
                  </a:extLst>
                </a:gridCol>
                <a:gridCol w="995561">
                  <a:extLst>
                    <a:ext uri="{9D8B030D-6E8A-4147-A177-3AD203B41FA5}"/>
                  </a:extLst>
                </a:gridCol>
                <a:gridCol w="995561">
                  <a:extLst>
                    <a:ext uri="{9D8B030D-6E8A-4147-A177-3AD203B41FA5}"/>
                  </a:extLst>
                </a:gridCol>
              </a:tblGrid>
              <a:tr h="3667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46685" marR="146685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+mn-lt"/>
                          <a:ea typeface="Times New Roman"/>
                          <a:cs typeface="Times New Roman"/>
                        </a:rPr>
                        <a:t>34</a:t>
                      </a:r>
                      <a:endParaRPr lang="ru-RU" sz="2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46685" marR="146685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+mn-lt"/>
                          <a:ea typeface="Times New Roman"/>
                          <a:cs typeface="Times New Roman"/>
                        </a:rPr>
                        <a:t>44</a:t>
                      </a: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46685" marR="146685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146685" marR="146685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146685" marR="146685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78</a:t>
                      </a:r>
                    </a:p>
                  </a:txBody>
                  <a:tcPr marL="146685" marR="146685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82</a:t>
                      </a:r>
                    </a:p>
                  </a:txBody>
                  <a:tcPr marL="146685" marR="146685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46685" marR="146685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pSp>
        <p:nvGrpSpPr>
          <p:cNvPr id="5" name="Группа 14"/>
          <p:cNvGrpSpPr>
            <a:grpSpLocks/>
          </p:cNvGrpSpPr>
          <p:nvPr/>
        </p:nvGrpSpPr>
        <p:grpSpPr bwMode="auto">
          <a:xfrm>
            <a:off x="735013" y="2879725"/>
            <a:ext cx="400050" cy="654050"/>
            <a:chOff x="963881" y="1746504"/>
            <a:chExt cx="399468" cy="653302"/>
          </a:xfrm>
        </p:grpSpPr>
        <p:sp>
          <p:nvSpPr>
            <p:cNvPr id="85122" name="Прямоугольник 15"/>
            <p:cNvSpPr>
              <a:spLocks noChangeArrowheads="1"/>
            </p:cNvSpPr>
            <p:nvPr/>
          </p:nvSpPr>
          <p:spPr bwMode="auto">
            <a:xfrm>
              <a:off x="963881" y="1876586"/>
              <a:ext cx="3994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ru-RU" sz="2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L</a:t>
              </a:r>
              <a:endParaRPr lang="ru-RU" altLang="ru-RU" sz="2400"/>
            </a:p>
          </p:txBody>
        </p:sp>
        <p:sp>
          <p:nvSpPr>
            <p:cNvPr id="17" name="Стрелка вниз 16"/>
            <p:cNvSpPr/>
            <p:nvPr/>
          </p:nvSpPr>
          <p:spPr bwMode="auto">
            <a:xfrm flipV="1">
              <a:off x="1043141" y="1746504"/>
              <a:ext cx="182296" cy="237853"/>
            </a:xfrm>
            <a:prstGeom prst="downArrow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</p:grpSp>
      <p:grpSp>
        <p:nvGrpSpPr>
          <p:cNvPr id="7" name="Группа 20"/>
          <p:cNvGrpSpPr>
            <a:grpSpLocks/>
          </p:cNvGrpSpPr>
          <p:nvPr/>
        </p:nvGrpSpPr>
        <p:grpSpPr bwMode="auto">
          <a:xfrm>
            <a:off x="1722438" y="2879725"/>
            <a:ext cx="400050" cy="654050"/>
            <a:chOff x="963881" y="1746504"/>
            <a:chExt cx="399468" cy="653302"/>
          </a:xfrm>
        </p:grpSpPr>
        <p:sp>
          <p:nvSpPr>
            <p:cNvPr id="85120" name="Прямоугольник 21"/>
            <p:cNvSpPr>
              <a:spLocks noChangeArrowheads="1"/>
            </p:cNvSpPr>
            <p:nvPr/>
          </p:nvSpPr>
          <p:spPr bwMode="auto">
            <a:xfrm>
              <a:off x="963881" y="1876586"/>
              <a:ext cx="3994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ru-RU" altLang="ru-RU" sz="2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с</a:t>
              </a:r>
              <a:endParaRPr lang="ru-RU" altLang="ru-RU" sz="2400"/>
            </a:p>
          </p:txBody>
        </p:sp>
        <p:sp>
          <p:nvSpPr>
            <p:cNvPr id="85121" name="Стрелка вниз 22"/>
            <p:cNvSpPr>
              <a:spLocks noChangeArrowheads="1"/>
            </p:cNvSpPr>
            <p:nvPr/>
          </p:nvSpPr>
          <p:spPr bwMode="auto">
            <a:xfrm flipV="1">
              <a:off x="1042416" y="1746504"/>
              <a:ext cx="182880" cy="237744"/>
            </a:xfrm>
            <a:prstGeom prst="downArrow">
              <a:avLst>
                <a:gd name="adj1" fmla="val 50000"/>
                <a:gd name="adj2" fmla="val 50002"/>
              </a:avLst>
            </a:prstGeom>
            <a:ln>
              <a:headEnd/>
              <a:tailEnd type="triangle" w="lg" len="lg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eaLnBrk="1" hangingPunct="1"/>
              <a:endParaRPr lang="ru-RU" altLang="ru-RU"/>
            </a:p>
          </p:txBody>
        </p:sp>
      </p:grpSp>
      <p:grpSp>
        <p:nvGrpSpPr>
          <p:cNvPr id="8" name="Группа 26"/>
          <p:cNvGrpSpPr>
            <a:grpSpLocks/>
          </p:cNvGrpSpPr>
          <p:nvPr/>
        </p:nvGrpSpPr>
        <p:grpSpPr bwMode="auto">
          <a:xfrm>
            <a:off x="7777163" y="2879725"/>
            <a:ext cx="398462" cy="654050"/>
            <a:chOff x="963881" y="1746504"/>
            <a:chExt cx="399468" cy="653302"/>
          </a:xfrm>
        </p:grpSpPr>
        <p:sp>
          <p:nvSpPr>
            <p:cNvPr id="85118" name="Прямоугольник 27"/>
            <p:cNvSpPr>
              <a:spLocks noChangeArrowheads="1"/>
            </p:cNvSpPr>
            <p:nvPr/>
          </p:nvSpPr>
          <p:spPr bwMode="auto">
            <a:xfrm>
              <a:off x="963881" y="1876586"/>
              <a:ext cx="3994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ru-RU" sz="2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endParaRPr lang="ru-RU" altLang="ru-RU" sz="2400"/>
            </a:p>
          </p:txBody>
        </p:sp>
        <p:sp>
          <p:nvSpPr>
            <p:cNvPr id="29" name="Стрелка вниз 28"/>
            <p:cNvSpPr/>
            <p:nvPr/>
          </p:nvSpPr>
          <p:spPr bwMode="auto">
            <a:xfrm flipV="1">
              <a:off x="1041864" y="1746504"/>
              <a:ext cx="183024" cy="237853"/>
            </a:xfrm>
            <a:prstGeom prst="downArrow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</p:grpSp>
      <p:sp>
        <p:nvSpPr>
          <p:cNvPr id="30" name="Rectangle 102"/>
          <p:cNvSpPr>
            <a:spLocks noChangeArrowheads="1"/>
          </p:cNvSpPr>
          <p:nvPr/>
        </p:nvSpPr>
        <p:spPr bwMode="auto">
          <a:xfrm>
            <a:off x="3732213" y="889000"/>
            <a:ext cx="1141412" cy="381000"/>
          </a:xfrm>
          <a:prstGeom prst="rect">
            <a:avLst/>
          </a:prstGeom>
          <a:ln>
            <a:headEnd/>
            <a:tailEnd type="none" w="lg" len="lg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  <a:latin typeface="Courier New" pitchFamily="49" charset="0"/>
              </a:rPr>
              <a:t>X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ourier New" pitchFamily="49" charset="0"/>
              </a:rPr>
              <a:t>=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ourier New" pitchFamily="49" charset="0"/>
              </a:rPr>
              <a:t>44</a:t>
            </a:r>
            <a:endParaRPr lang="ru-RU" sz="2400" b="1" dirty="0">
              <a:solidFill>
                <a:schemeClr val="bg1"/>
              </a:solidFill>
              <a:latin typeface="Courier New" pitchFamily="49" charset="0"/>
            </a:endParaRPr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/>
        </p:nvGraphicFramePr>
        <p:xfrm>
          <a:off x="414338" y="3473450"/>
          <a:ext cx="7964488" cy="366713"/>
        </p:xfrm>
        <a:graphic>
          <a:graphicData uri="http://schemas.openxmlformats.org/drawingml/2006/table">
            <a:tbl>
              <a:tblPr/>
              <a:tblGrid>
                <a:gridCol w="995561">
                  <a:extLst>
                    <a:ext uri="{9D8B030D-6E8A-4147-A177-3AD203B41FA5}"/>
                  </a:extLst>
                </a:gridCol>
                <a:gridCol w="995561">
                  <a:extLst>
                    <a:ext uri="{9D8B030D-6E8A-4147-A177-3AD203B41FA5}"/>
                  </a:extLst>
                </a:gridCol>
                <a:gridCol w="995561">
                  <a:extLst>
                    <a:ext uri="{9D8B030D-6E8A-4147-A177-3AD203B41FA5}"/>
                  </a:extLst>
                </a:gridCol>
                <a:gridCol w="995561">
                  <a:extLst>
                    <a:ext uri="{9D8B030D-6E8A-4147-A177-3AD203B41FA5}"/>
                  </a:extLst>
                </a:gridCol>
                <a:gridCol w="995561">
                  <a:extLst>
                    <a:ext uri="{9D8B030D-6E8A-4147-A177-3AD203B41FA5}"/>
                  </a:extLst>
                </a:gridCol>
                <a:gridCol w="995561">
                  <a:extLst>
                    <a:ext uri="{9D8B030D-6E8A-4147-A177-3AD203B41FA5}"/>
                  </a:extLst>
                </a:gridCol>
                <a:gridCol w="995561">
                  <a:extLst>
                    <a:ext uri="{9D8B030D-6E8A-4147-A177-3AD203B41FA5}"/>
                  </a:extLst>
                </a:gridCol>
                <a:gridCol w="995561">
                  <a:extLst>
                    <a:ext uri="{9D8B030D-6E8A-4147-A177-3AD203B41FA5}"/>
                  </a:extLst>
                </a:gridCol>
              </a:tblGrid>
              <a:tr h="3667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  <a:endParaRPr lang="ru-RU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46685" marR="146685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+mn-lt"/>
                          <a:ea typeface="Times New Roman"/>
                          <a:cs typeface="Times New Roman"/>
                        </a:rPr>
                        <a:t>34</a:t>
                      </a:r>
                      <a:endParaRPr lang="ru-RU" sz="2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46685" marR="146685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+mn-lt"/>
                          <a:ea typeface="Times New Roman"/>
                          <a:cs typeface="Times New Roman"/>
                        </a:rPr>
                        <a:t>44</a:t>
                      </a: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46685" marR="146685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146685" marR="146685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146685" marR="146685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78</a:t>
                      </a:r>
                    </a:p>
                  </a:txBody>
                  <a:tcPr marL="146685" marR="146685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82</a:t>
                      </a:r>
                    </a:p>
                  </a:txBody>
                  <a:tcPr marL="146685" marR="146685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46685" marR="146685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pSp>
        <p:nvGrpSpPr>
          <p:cNvPr id="9" name="Группа 31"/>
          <p:cNvGrpSpPr>
            <a:grpSpLocks/>
          </p:cNvGrpSpPr>
          <p:nvPr/>
        </p:nvGrpSpPr>
        <p:grpSpPr bwMode="auto">
          <a:xfrm>
            <a:off x="735013" y="3876675"/>
            <a:ext cx="400050" cy="654050"/>
            <a:chOff x="963881" y="1746504"/>
            <a:chExt cx="399468" cy="653302"/>
          </a:xfrm>
        </p:grpSpPr>
        <p:sp>
          <p:nvSpPr>
            <p:cNvPr id="85116" name="Прямоугольник 32"/>
            <p:cNvSpPr>
              <a:spLocks noChangeArrowheads="1"/>
            </p:cNvSpPr>
            <p:nvPr/>
          </p:nvSpPr>
          <p:spPr bwMode="auto">
            <a:xfrm>
              <a:off x="963881" y="1876586"/>
              <a:ext cx="3994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ru-RU" sz="2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L</a:t>
              </a:r>
              <a:endParaRPr lang="ru-RU" altLang="ru-RU" sz="2400"/>
            </a:p>
          </p:txBody>
        </p:sp>
        <p:sp>
          <p:nvSpPr>
            <p:cNvPr id="34" name="Стрелка вниз 33"/>
            <p:cNvSpPr/>
            <p:nvPr/>
          </p:nvSpPr>
          <p:spPr bwMode="auto">
            <a:xfrm flipV="1">
              <a:off x="1043141" y="1746504"/>
              <a:ext cx="182296" cy="237853"/>
            </a:xfrm>
            <a:prstGeom prst="downArrow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</p:grpSp>
      <p:grpSp>
        <p:nvGrpSpPr>
          <p:cNvPr id="11" name="Группа 34"/>
          <p:cNvGrpSpPr>
            <a:grpSpLocks/>
          </p:cNvGrpSpPr>
          <p:nvPr/>
        </p:nvGrpSpPr>
        <p:grpSpPr bwMode="auto">
          <a:xfrm>
            <a:off x="2709863" y="3876675"/>
            <a:ext cx="400050" cy="654050"/>
            <a:chOff x="963881" y="1746504"/>
            <a:chExt cx="399468" cy="653302"/>
          </a:xfrm>
        </p:grpSpPr>
        <p:sp>
          <p:nvSpPr>
            <p:cNvPr id="85114" name="Прямоугольник 35"/>
            <p:cNvSpPr>
              <a:spLocks noChangeArrowheads="1"/>
            </p:cNvSpPr>
            <p:nvPr/>
          </p:nvSpPr>
          <p:spPr bwMode="auto">
            <a:xfrm>
              <a:off x="963881" y="1876586"/>
              <a:ext cx="3994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ru-RU" altLang="ru-RU" sz="2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с</a:t>
              </a:r>
              <a:endParaRPr lang="ru-RU" altLang="ru-RU" sz="2400"/>
            </a:p>
          </p:txBody>
        </p:sp>
        <p:sp>
          <p:nvSpPr>
            <p:cNvPr id="85115" name="Стрелка вниз 36"/>
            <p:cNvSpPr>
              <a:spLocks noChangeArrowheads="1"/>
            </p:cNvSpPr>
            <p:nvPr/>
          </p:nvSpPr>
          <p:spPr bwMode="auto">
            <a:xfrm flipV="1">
              <a:off x="1042416" y="1746504"/>
              <a:ext cx="182880" cy="237744"/>
            </a:xfrm>
            <a:prstGeom prst="downArrow">
              <a:avLst>
                <a:gd name="adj1" fmla="val 50000"/>
                <a:gd name="adj2" fmla="val 50002"/>
              </a:avLst>
            </a:prstGeom>
            <a:ln>
              <a:headEnd/>
              <a:tailEnd type="triangle" w="lg" len="lg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eaLnBrk="1" hangingPunct="1"/>
              <a:endParaRPr lang="ru-RU" altLang="ru-RU"/>
            </a:p>
          </p:txBody>
        </p:sp>
      </p:grpSp>
      <p:grpSp>
        <p:nvGrpSpPr>
          <p:cNvPr id="12" name="Группа 37"/>
          <p:cNvGrpSpPr>
            <a:grpSpLocks/>
          </p:cNvGrpSpPr>
          <p:nvPr/>
        </p:nvGrpSpPr>
        <p:grpSpPr bwMode="auto">
          <a:xfrm>
            <a:off x="3762375" y="3876675"/>
            <a:ext cx="398463" cy="654050"/>
            <a:chOff x="963881" y="1746504"/>
            <a:chExt cx="399468" cy="653302"/>
          </a:xfrm>
        </p:grpSpPr>
        <p:sp>
          <p:nvSpPr>
            <p:cNvPr id="85112" name="Прямоугольник 38"/>
            <p:cNvSpPr>
              <a:spLocks noChangeArrowheads="1"/>
            </p:cNvSpPr>
            <p:nvPr/>
          </p:nvSpPr>
          <p:spPr bwMode="auto">
            <a:xfrm>
              <a:off x="963881" y="1876586"/>
              <a:ext cx="3994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ru-RU" sz="2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endParaRPr lang="ru-RU" altLang="ru-RU" sz="2400"/>
            </a:p>
          </p:txBody>
        </p:sp>
        <p:sp>
          <p:nvSpPr>
            <p:cNvPr id="40" name="Стрелка вниз 39"/>
            <p:cNvSpPr/>
            <p:nvPr/>
          </p:nvSpPr>
          <p:spPr bwMode="auto">
            <a:xfrm flipV="1">
              <a:off x="1041865" y="1746504"/>
              <a:ext cx="183022" cy="237853"/>
            </a:xfrm>
            <a:prstGeom prst="downArrow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</p:grpSp>
      <p:graphicFrame>
        <p:nvGraphicFramePr>
          <p:cNvPr id="41" name="Таблица 40"/>
          <p:cNvGraphicFramePr>
            <a:graphicFrameLocks noGrp="1"/>
          </p:cNvGraphicFramePr>
          <p:nvPr/>
        </p:nvGraphicFramePr>
        <p:xfrm>
          <a:off x="414338" y="4441825"/>
          <a:ext cx="7964488" cy="366713"/>
        </p:xfrm>
        <a:graphic>
          <a:graphicData uri="http://schemas.openxmlformats.org/drawingml/2006/table">
            <a:tbl>
              <a:tblPr/>
              <a:tblGrid>
                <a:gridCol w="995561">
                  <a:extLst>
                    <a:ext uri="{9D8B030D-6E8A-4147-A177-3AD203B41FA5}"/>
                  </a:extLst>
                </a:gridCol>
                <a:gridCol w="995561">
                  <a:extLst>
                    <a:ext uri="{9D8B030D-6E8A-4147-A177-3AD203B41FA5}"/>
                  </a:extLst>
                </a:gridCol>
                <a:gridCol w="995561">
                  <a:extLst>
                    <a:ext uri="{9D8B030D-6E8A-4147-A177-3AD203B41FA5}"/>
                  </a:extLst>
                </a:gridCol>
                <a:gridCol w="995561">
                  <a:extLst>
                    <a:ext uri="{9D8B030D-6E8A-4147-A177-3AD203B41FA5}"/>
                  </a:extLst>
                </a:gridCol>
                <a:gridCol w="995561">
                  <a:extLst>
                    <a:ext uri="{9D8B030D-6E8A-4147-A177-3AD203B41FA5}"/>
                  </a:extLst>
                </a:gridCol>
                <a:gridCol w="995561">
                  <a:extLst>
                    <a:ext uri="{9D8B030D-6E8A-4147-A177-3AD203B41FA5}"/>
                  </a:extLst>
                </a:gridCol>
                <a:gridCol w="995561">
                  <a:extLst>
                    <a:ext uri="{9D8B030D-6E8A-4147-A177-3AD203B41FA5}"/>
                  </a:extLst>
                </a:gridCol>
                <a:gridCol w="995561">
                  <a:extLst>
                    <a:ext uri="{9D8B030D-6E8A-4147-A177-3AD203B41FA5}"/>
                  </a:extLst>
                </a:gridCol>
              </a:tblGrid>
              <a:tr h="3667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  <a:endParaRPr lang="ru-RU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46685" marR="146685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146685" marR="146685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+mn-lt"/>
                          <a:ea typeface="Times New Roman"/>
                          <a:cs typeface="Times New Roman"/>
                        </a:rPr>
                        <a:t>44</a:t>
                      </a: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46685" marR="146685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146685" marR="146685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146685" marR="146685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78</a:t>
                      </a:r>
                    </a:p>
                  </a:txBody>
                  <a:tcPr marL="146685" marR="146685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82</a:t>
                      </a:r>
                    </a:p>
                  </a:txBody>
                  <a:tcPr marL="146685" marR="146685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46685" marR="146685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pSp>
        <p:nvGrpSpPr>
          <p:cNvPr id="13" name="Группа 41"/>
          <p:cNvGrpSpPr>
            <a:grpSpLocks/>
          </p:cNvGrpSpPr>
          <p:nvPr/>
        </p:nvGrpSpPr>
        <p:grpSpPr bwMode="auto">
          <a:xfrm>
            <a:off x="1717675" y="4846638"/>
            <a:ext cx="400050" cy="652462"/>
            <a:chOff x="963881" y="1746504"/>
            <a:chExt cx="399468" cy="653302"/>
          </a:xfrm>
        </p:grpSpPr>
        <p:sp>
          <p:nvSpPr>
            <p:cNvPr id="85110" name="Прямоугольник 42"/>
            <p:cNvSpPr>
              <a:spLocks noChangeArrowheads="1"/>
            </p:cNvSpPr>
            <p:nvPr/>
          </p:nvSpPr>
          <p:spPr bwMode="auto">
            <a:xfrm>
              <a:off x="963881" y="1876586"/>
              <a:ext cx="3994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ru-RU" sz="2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L</a:t>
              </a:r>
              <a:endParaRPr lang="ru-RU" altLang="ru-RU" sz="2400"/>
            </a:p>
          </p:txBody>
        </p:sp>
        <p:sp>
          <p:nvSpPr>
            <p:cNvPr id="44" name="Стрелка вниз 43"/>
            <p:cNvSpPr/>
            <p:nvPr/>
          </p:nvSpPr>
          <p:spPr bwMode="auto">
            <a:xfrm flipV="1">
              <a:off x="1043141" y="1746504"/>
              <a:ext cx="182297" cy="238432"/>
            </a:xfrm>
            <a:prstGeom prst="downArrow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</p:grpSp>
      <p:grpSp>
        <p:nvGrpSpPr>
          <p:cNvPr id="15" name="Группа 47"/>
          <p:cNvGrpSpPr>
            <a:grpSpLocks/>
          </p:cNvGrpSpPr>
          <p:nvPr/>
        </p:nvGrpSpPr>
        <p:grpSpPr bwMode="auto">
          <a:xfrm>
            <a:off x="3762375" y="4846638"/>
            <a:ext cx="398463" cy="652462"/>
            <a:chOff x="963881" y="1746504"/>
            <a:chExt cx="399468" cy="653302"/>
          </a:xfrm>
        </p:grpSpPr>
        <p:sp>
          <p:nvSpPr>
            <p:cNvPr id="85108" name="Прямоугольник 48"/>
            <p:cNvSpPr>
              <a:spLocks noChangeArrowheads="1"/>
            </p:cNvSpPr>
            <p:nvPr/>
          </p:nvSpPr>
          <p:spPr bwMode="auto">
            <a:xfrm>
              <a:off x="963881" y="1876586"/>
              <a:ext cx="3994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ru-RU" sz="2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endParaRPr lang="ru-RU" altLang="ru-RU" sz="2400"/>
            </a:p>
          </p:txBody>
        </p:sp>
        <p:sp>
          <p:nvSpPr>
            <p:cNvPr id="50" name="Стрелка вниз 49"/>
            <p:cNvSpPr/>
            <p:nvPr/>
          </p:nvSpPr>
          <p:spPr bwMode="auto">
            <a:xfrm flipV="1">
              <a:off x="1041865" y="1746504"/>
              <a:ext cx="183022" cy="238432"/>
            </a:xfrm>
            <a:prstGeom prst="downArrow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</p:grpSp>
      <p:grpSp>
        <p:nvGrpSpPr>
          <p:cNvPr id="16" name="Group 71"/>
          <p:cNvGrpSpPr>
            <a:grpSpLocks/>
          </p:cNvGrpSpPr>
          <p:nvPr/>
        </p:nvGrpSpPr>
        <p:grpSpPr bwMode="auto">
          <a:xfrm>
            <a:off x="1922463" y="5588000"/>
            <a:ext cx="5299075" cy="663575"/>
            <a:chOff x="2325" y="3072"/>
            <a:chExt cx="3337" cy="418"/>
          </a:xfrm>
        </p:grpSpPr>
        <p:sp>
          <p:nvSpPr>
            <p:cNvPr id="52" name="Text Box 69"/>
            <p:cNvSpPr txBox="1">
              <a:spLocks noChangeArrowheads="1"/>
            </p:cNvSpPr>
            <p:nvPr/>
          </p:nvSpPr>
          <p:spPr bwMode="auto">
            <a:xfrm>
              <a:off x="2633" y="3122"/>
              <a:ext cx="3029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2400" dirty="0">
                  <a:latin typeface="Arial" panose="020B0604020202020204" pitchFamily="34" charset="0"/>
                </a:rPr>
                <a:t>  </a:t>
              </a:r>
              <a:r>
                <a:rPr lang="en-US" sz="28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ru-RU" sz="2800" b="1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</a:t>
              </a:r>
              <a:r>
                <a:rPr lang="en-US" sz="28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ru-RU" sz="2800" b="1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</a:t>
              </a:r>
              <a:r>
                <a:rPr lang="en-US" sz="28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R-1</a:t>
              </a:r>
              <a:r>
                <a:rPr lang="en-US" sz="2800" b="1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</a:t>
              </a:r>
              <a:r>
                <a:rPr lang="ru-RU" sz="2800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: поиск завершен!</a:t>
              </a:r>
              <a:endParaRPr lang="ru-RU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5107" name="Oval 70"/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45" name="Заголовок 4"/>
          <p:cNvSpPr txBox="1">
            <a:spLocks/>
          </p:cNvSpPr>
          <p:nvPr/>
        </p:nvSpPr>
        <p:spPr>
          <a:xfrm>
            <a:off x="0" y="142852"/>
            <a:ext cx="9001156" cy="630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54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Двоичный поиск</a:t>
            </a:r>
            <a:endParaRPr kumimoji="0" lang="ru-RU" altLang="ru-RU" sz="54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89914E-6 L -0.44427 1.89914E-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96296E-6 L 0.1059 -0.0002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33333E-6 L 0.11042 0.00139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87363" y="1314466"/>
            <a:ext cx="8401050" cy="440055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L</a:t>
            </a:r>
            <a:r>
              <a:rPr lang="en-US" sz="28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;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R</a:t>
            </a:r>
            <a:r>
              <a:rPr lang="en-US" sz="28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N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  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	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# начальный отрезок </a:t>
            </a:r>
          </a:p>
          <a:p>
            <a:pPr marL="179388" indent="-93663" algn="just" eaLnBrk="1" hangingPunct="1"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L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R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-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:</a:t>
            </a:r>
          </a:p>
          <a:p>
            <a:pPr marL="179388" indent="-93663" algn="just" eaLnBrk="1" hangingPunct="1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c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L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R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)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//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2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	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# нашли середину</a:t>
            </a:r>
          </a:p>
          <a:p>
            <a:pPr marL="179388" indent="-93663" algn="just" eaLnBrk="1" hangingPunct="1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if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X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A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c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]: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	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# сжатие отрезка</a:t>
            </a:r>
          </a:p>
          <a:p>
            <a:pPr marL="179388" indent="-93663" algn="just" eaLnBrk="1" hangingPunct="1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R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c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</a:t>
            </a:r>
          </a:p>
          <a:p>
            <a:pPr marL="179388" indent="-93663" algn="just" eaLnBrk="1" hangingPunct="1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else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: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L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c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A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L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X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: </a:t>
            </a:r>
          </a:p>
          <a:p>
            <a:pPr marL="179388" indent="-93663" algn="just" eaLnBrk="1" hangingPunct="1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"A["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L,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"]="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X, sep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else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: </a:t>
            </a:r>
            <a:endParaRPr lang="en-US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  </a:t>
            </a:r>
            <a:r>
              <a:rPr lang="ru-RU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"Не нашли!"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)</a:t>
            </a:r>
          </a:p>
        </p:txBody>
      </p:sp>
      <p:sp>
        <p:nvSpPr>
          <p:cNvPr id="5" name="Заголовок 4"/>
          <p:cNvSpPr txBox="1">
            <a:spLocks/>
          </p:cNvSpPr>
          <p:nvPr/>
        </p:nvSpPr>
        <p:spPr>
          <a:xfrm>
            <a:off x="0" y="142852"/>
            <a:ext cx="9001156" cy="630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54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Двоичный поиск</a:t>
            </a:r>
            <a:endParaRPr kumimoji="0" lang="ru-RU" altLang="ru-RU" sz="54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2400" y="1268413"/>
          <a:ext cx="5289549" cy="274980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763183">
                  <a:extLst>
                    <a:ext uri="{9D8B030D-6E8A-4147-A177-3AD203B41FA5}"/>
                  </a:extLst>
                </a:gridCol>
                <a:gridCol w="1763183">
                  <a:extLst>
                    <a:ext uri="{9D8B030D-6E8A-4147-A177-3AD203B41FA5}"/>
                  </a:extLst>
                </a:gridCol>
                <a:gridCol w="1763183">
                  <a:extLst>
                    <a:ext uri="{9D8B030D-6E8A-4147-A177-3AD203B41FA5}"/>
                  </a:extLst>
                </a:gridCol>
              </a:tblGrid>
              <a:tr h="5557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i="0" dirty="0"/>
                        <a:t>N</a:t>
                      </a:r>
                      <a:endParaRPr lang="ru-RU" sz="3200" b="1" i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/>
                        <a:t>линейный поиск</a:t>
                      </a:r>
                      <a:endParaRPr lang="ru-RU" sz="3200" b="1" i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7" marR="68577" marT="36190" marB="361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/>
                        <a:t>двоичный поиск</a:t>
                      </a:r>
                      <a:endParaRPr lang="ru-RU" sz="3200" b="1" i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7" marR="68577" marT="36190" marB="36190" anchor="ctr"/>
                </a:tc>
                <a:extLst>
                  <a:ext uri="{0D108BD9-81ED-4DB2-BD59-A6C34878D82A}"/>
                </a:extLst>
              </a:tr>
              <a:tr h="523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/>
                        <a:t>2</a:t>
                      </a:r>
                      <a:endParaRPr lang="ru-RU" sz="2400" b="1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/>
                        <a:t>2</a:t>
                      </a:r>
                      <a:endParaRPr lang="ru-RU" sz="2400" b="1" dirty="0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/>
                        <a:t>2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/>
                </a:extLst>
              </a:tr>
              <a:tr h="523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/>
                        <a:t>16</a:t>
                      </a:r>
                      <a:endParaRPr lang="ru-RU" sz="2400" b="1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/>
                        <a:t>16</a:t>
                      </a:r>
                      <a:endParaRPr lang="ru-RU" sz="2400" b="1" dirty="0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/>
                        <a:t>5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/>
                </a:extLst>
              </a:tr>
              <a:tr h="523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/>
                        <a:t>1024</a:t>
                      </a:r>
                      <a:endParaRPr lang="ru-RU" sz="2400" b="1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/>
                        <a:t>1024</a:t>
                      </a:r>
                      <a:endParaRPr lang="ru-RU" sz="2400" b="1" dirty="0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/>
                        <a:t>11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/>
                </a:extLst>
              </a:tr>
              <a:tr h="523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/>
                        <a:t>1048576</a:t>
                      </a:r>
                      <a:endParaRPr lang="ru-RU" sz="2400" b="1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/>
                        <a:t>1048576</a:t>
                      </a:r>
                      <a:endParaRPr lang="ru-RU" sz="2400" b="1" dirty="0"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/>
                        <a:t>21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090613" y="4135438"/>
            <a:ext cx="6564312" cy="46196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marL="177800" indent="-177800" eaLnBrk="1" hangingPunct="1">
              <a:buClr>
                <a:srgbClr val="00B050"/>
              </a:buClr>
              <a:buFont typeface="Wingdings" pitchFamily="2" charset="2"/>
              <a:buChar char="§"/>
            </a:pPr>
            <a:r>
              <a:rPr lang="ru-RU" altLang="ru-RU" sz="2400"/>
              <a:t>скорость выше, чем при линейном поиске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04838" y="4159250"/>
            <a:ext cx="395287" cy="396875"/>
            <a:chOff x="267" y="866"/>
            <a:chExt cx="250" cy="250"/>
          </a:xfrm>
        </p:grpSpPr>
        <p:sp>
          <p:nvSpPr>
            <p:cNvPr id="87070" name="Oval 9"/>
            <p:cNvSpPr>
              <a:spLocks noChangeAspect="1" noChangeArrowheads="1"/>
            </p:cNvSpPr>
            <p:nvPr/>
          </p:nvSpPr>
          <p:spPr bwMode="auto">
            <a:xfrm>
              <a:off x="267" y="866"/>
              <a:ext cx="250" cy="25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 altLang="ru-RU"/>
            </a:p>
          </p:txBody>
        </p:sp>
        <p:grpSp>
          <p:nvGrpSpPr>
            <p:cNvPr id="3" name="Group 10"/>
            <p:cNvGrpSpPr>
              <a:grpSpLocks noChangeAspect="1"/>
            </p:cNvGrpSpPr>
            <p:nvPr/>
          </p:nvGrpSpPr>
          <p:grpSpPr bwMode="auto">
            <a:xfrm>
              <a:off x="298" y="895"/>
              <a:ext cx="188" cy="187"/>
              <a:chOff x="3051" y="2667"/>
              <a:chExt cx="1299" cy="1299"/>
            </a:xfrm>
          </p:grpSpPr>
          <p:sp>
            <p:nvSpPr>
              <p:cNvPr id="87073" name="Rectangle 11"/>
              <p:cNvSpPr>
                <a:spLocks noChangeAspect="1" noChangeArrowheads="1"/>
              </p:cNvSpPr>
              <p:nvPr/>
            </p:nvSpPr>
            <p:spPr bwMode="auto">
              <a:xfrm>
                <a:off x="3051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87074" name="Rectangle 12"/>
              <p:cNvSpPr>
                <a:spLocks noChangeAspect="1" noChangeArrowheads="1"/>
              </p:cNvSpPr>
              <p:nvPr/>
            </p:nvSpPr>
            <p:spPr bwMode="auto">
              <a:xfrm rot="-5400000">
                <a:off x="3057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87072" name="Freeform 13"/>
            <p:cNvSpPr>
              <a:spLocks noChangeAspect="1"/>
            </p:cNvSpPr>
            <p:nvPr/>
          </p:nvSpPr>
          <p:spPr bwMode="auto">
            <a:xfrm>
              <a:off x="298" y="897"/>
              <a:ext cx="188" cy="188"/>
            </a:xfrm>
            <a:custGeom>
              <a:avLst/>
              <a:gdLst>
                <a:gd name="T0" fmla="*/ 0 w 1302"/>
                <a:gd name="T1" fmla="*/ 0 h 1299"/>
                <a:gd name="T2" fmla="*/ 0 w 1302"/>
                <a:gd name="T3" fmla="*/ 0 h 1299"/>
                <a:gd name="T4" fmla="*/ 0 w 1302"/>
                <a:gd name="T5" fmla="*/ 0 h 1299"/>
                <a:gd name="T6" fmla="*/ 0 w 1302"/>
                <a:gd name="T7" fmla="*/ 0 h 1299"/>
                <a:gd name="T8" fmla="*/ 0 w 1302"/>
                <a:gd name="T9" fmla="*/ 0 h 1299"/>
                <a:gd name="T10" fmla="*/ 0 w 1302"/>
                <a:gd name="T11" fmla="*/ 0 h 1299"/>
                <a:gd name="T12" fmla="*/ 0 w 1302"/>
                <a:gd name="T13" fmla="*/ 0 h 1299"/>
                <a:gd name="T14" fmla="*/ 0 w 1302"/>
                <a:gd name="T15" fmla="*/ 0 h 1299"/>
                <a:gd name="T16" fmla="*/ 0 w 1302"/>
                <a:gd name="T17" fmla="*/ 0 h 1299"/>
                <a:gd name="T18" fmla="*/ 0 w 1302"/>
                <a:gd name="T19" fmla="*/ 0 h 1299"/>
                <a:gd name="T20" fmla="*/ 0 w 1302"/>
                <a:gd name="T21" fmla="*/ 0 h 1299"/>
                <a:gd name="T22" fmla="*/ 0 w 1302"/>
                <a:gd name="T23" fmla="*/ 0 h 1299"/>
                <a:gd name="T24" fmla="*/ 0 w 1302"/>
                <a:gd name="T25" fmla="*/ 0 h 12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02"/>
                <a:gd name="T40" fmla="*/ 0 h 1299"/>
                <a:gd name="T41" fmla="*/ 1302 w 1302"/>
                <a:gd name="T42" fmla="*/ 1299 h 12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02" h="1299">
                  <a:moveTo>
                    <a:pt x="3" y="438"/>
                  </a:moveTo>
                  <a:lnTo>
                    <a:pt x="444" y="438"/>
                  </a:lnTo>
                  <a:lnTo>
                    <a:pt x="444" y="0"/>
                  </a:lnTo>
                  <a:lnTo>
                    <a:pt x="870" y="0"/>
                  </a:lnTo>
                  <a:lnTo>
                    <a:pt x="870" y="441"/>
                  </a:lnTo>
                  <a:lnTo>
                    <a:pt x="1302" y="441"/>
                  </a:lnTo>
                  <a:lnTo>
                    <a:pt x="1302" y="864"/>
                  </a:lnTo>
                  <a:lnTo>
                    <a:pt x="870" y="864"/>
                  </a:lnTo>
                  <a:lnTo>
                    <a:pt x="870" y="1299"/>
                  </a:lnTo>
                  <a:lnTo>
                    <a:pt x="447" y="1299"/>
                  </a:lnTo>
                  <a:lnTo>
                    <a:pt x="447" y="867"/>
                  </a:lnTo>
                  <a:lnTo>
                    <a:pt x="0" y="867"/>
                  </a:lnTo>
                  <a:lnTo>
                    <a:pt x="3" y="43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14"/>
          <p:cNvGrpSpPr>
            <a:grpSpLocks noChangeAspect="1"/>
          </p:cNvGrpSpPr>
          <p:nvPr/>
        </p:nvGrpSpPr>
        <p:grpSpPr bwMode="auto">
          <a:xfrm>
            <a:off x="604838" y="4741863"/>
            <a:ext cx="395287" cy="395287"/>
            <a:chOff x="552" y="2523"/>
            <a:chExt cx="1728" cy="1728"/>
          </a:xfrm>
        </p:grpSpPr>
        <p:sp>
          <p:nvSpPr>
            <p:cNvPr id="87068" name="Oval 15"/>
            <p:cNvSpPr>
              <a:spLocks noChangeAspect="1" noChangeArrowheads="1"/>
            </p:cNvSpPr>
            <p:nvPr/>
          </p:nvSpPr>
          <p:spPr bwMode="auto">
            <a:xfrm>
              <a:off x="552" y="2523"/>
              <a:ext cx="1728" cy="172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 altLang="ru-RU"/>
            </a:p>
          </p:txBody>
        </p:sp>
        <p:sp>
          <p:nvSpPr>
            <p:cNvPr id="87069" name="Rectangle 16"/>
            <p:cNvSpPr>
              <a:spLocks noChangeAspect="1" noChangeArrowheads="1"/>
            </p:cNvSpPr>
            <p:nvPr/>
          </p:nvSpPr>
          <p:spPr bwMode="auto">
            <a:xfrm>
              <a:off x="774" y="3183"/>
              <a:ext cx="1299" cy="4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 altLang="ru-RU"/>
            </a:p>
          </p:txBody>
        </p:sp>
      </p:grp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090613" y="4708525"/>
            <a:ext cx="5799137" cy="4603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marL="177800" indent="-177800"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ru-RU" altLang="ru-RU" sz="2400"/>
              <a:t>нужна предварительная сортировка</a:t>
            </a:r>
          </a:p>
        </p:txBody>
      </p:sp>
      <p:grpSp>
        <p:nvGrpSpPr>
          <p:cNvPr id="7" name="Group 71"/>
          <p:cNvGrpSpPr>
            <a:grpSpLocks/>
          </p:cNvGrpSpPr>
          <p:nvPr/>
        </p:nvGrpSpPr>
        <p:grpSpPr bwMode="auto">
          <a:xfrm>
            <a:off x="1476375" y="5440363"/>
            <a:ext cx="5297488" cy="663575"/>
            <a:chOff x="2325" y="3072"/>
            <a:chExt cx="3337" cy="418"/>
          </a:xfrm>
        </p:grpSpPr>
        <p:sp>
          <p:nvSpPr>
            <p:cNvPr id="17" name="Text Box 69"/>
            <p:cNvSpPr txBox="1">
              <a:spLocks noChangeArrowheads="1"/>
            </p:cNvSpPr>
            <p:nvPr/>
          </p:nvSpPr>
          <p:spPr bwMode="auto">
            <a:xfrm>
              <a:off x="2633" y="3122"/>
              <a:ext cx="3029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2800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 Когда нужно применять?</a:t>
              </a:r>
              <a:endParaRPr lang="ru-RU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7067" name="Oval 70"/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87065" name="Прямоугольник 18"/>
          <p:cNvSpPr>
            <a:spLocks noChangeArrowheads="1"/>
          </p:cNvSpPr>
          <p:nvPr/>
        </p:nvSpPr>
        <p:spPr bwMode="auto">
          <a:xfrm>
            <a:off x="423863" y="808038"/>
            <a:ext cx="4010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</a:rPr>
              <a:t>Число сравнений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alt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Заголовок 4"/>
          <p:cNvSpPr txBox="1">
            <a:spLocks/>
          </p:cNvSpPr>
          <p:nvPr/>
        </p:nvSpPr>
        <p:spPr>
          <a:xfrm>
            <a:off x="0" y="142852"/>
            <a:ext cx="9001156" cy="630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54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Двоичный поиск</a:t>
            </a:r>
            <a:endParaRPr kumimoji="0" lang="ru-RU" altLang="ru-RU" sz="54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1928802"/>
            <a:ext cx="8375650" cy="233045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367</Words>
  <Application>Microsoft Office PowerPoint</Application>
  <PresentationFormat>Экран (4:3)</PresentationFormat>
  <Paragraphs>157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Двоичный поиск</vt:lpstr>
      <vt:lpstr>Линейный поиск в массиве</vt:lpstr>
      <vt:lpstr>Идея двоичного поиска на примере</vt:lpstr>
      <vt:lpstr>Слайд 4</vt:lpstr>
      <vt:lpstr>Двоичный поиск</vt:lpstr>
      <vt:lpstr>Слайд 6</vt:lpstr>
      <vt:lpstr>Слайд 7</vt:lpstr>
      <vt:lpstr>Слайд 8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Двоичный поиск</dc:title>
  <dc:creator>. я</dc:creator>
  <cp:lastModifiedBy>. я</cp:lastModifiedBy>
  <cp:revision>12</cp:revision>
  <dcterms:created xsi:type="dcterms:W3CDTF">2022-03-16T08:33:02Z</dcterms:created>
  <dcterms:modified xsi:type="dcterms:W3CDTF">2022-03-22T12:50:36Z</dcterms:modified>
</cp:coreProperties>
</file>