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80BF-6572-4905-A374-53A3BC13C26C}" type="datetimeFigureOut">
              <a:rPr lang="ru-RU" smtClean="0"/>
              <a:pPr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F3783-5225-4382-B654-101086A8F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038" y="725214"/>
            <a:ext cx="8653462" cy="224750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Сортировка слиянием</a:t>
            </a:r>
          </a:p>
        </p:txBody>
      </p:sp>
      <p:pic>
        <p:nvPicPr>
          <p:cNvPr id="53254" name="Picture 6" descr="https://www.techmindz.com/wp-content/uploads/2020/08/python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257" y="3234813"/>
            <a:ext cx="5698576" cy="3115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Сортировка слиянием</a:t>
            </a:r>
          </a:p>
        </p:txBody>
      </p:sp>
      <p:sp>
        <p:nvSpPr>
          <p:cNvPr id="65540" name="Rectangle 153"/>
          <p:cNvSpPr>
            <a:spLocks noChangeArrowheads="1"/>
          </p:cNvSpPr>
          <p:nvPr/>
        </p:nvSpPr>
        <p:spPr bwMode="auto">
          <a:xfrm>
            <a:off x="369888" y="801688"/>
            <a:ext cx="5903912" cy="458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Слияние отсортированных массивов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alt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55738" y="1336675"/>
          <a:ext cx="4354512" cy="457200"/>
        </p:xfrm>
        <a:graphic>
          <a:graphicData uri="http://schemas.openxmlformats.org/drawingml/2006/table">
            <a:tbl>
              <a:tblPr/>
              <a:tblGrid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55738" y="1958975"/>
          <a:ext cx="2613025" cy="457200"/>
        </p:xfrm>
        <a:graphic>
          <a:graphicData uri="http://schemas.openxmlformats.org/drawingml/2006/table">
            <a:tbl>
              <a:tblPr/>
              <a:tblGrid>
                <a:gridCol w="871537">
                  <a:extLst>
                    <a:ext uri="{9D8B030D-6E8A-4147-A177-3AD203B41FA5}"/>
                  </a:extLst>
                </a:gridCol>
                <a:gridCol w="869950">
                  <a:extLst>
                    <a:ext uri="{9D8B030D-6E8A-4147-A177-3AD203B41FA5}"/>
                  </a:extLst>
                </a:gridCol>
                <a:gridCol w="871538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5565" name="Прямоугольник 6"/>
          <p:cNvSpPr>
            <a:spLocks noChangeArrowheads="1"/>
          </p:cNvSpPr>
          <p:nvPr/>
        </p:nvSpPr>
        <p:spPr bwMode="auto">
          <a:xfrm>
            <a:off x="908050" y="1333500"/>
            <a:ext cx="368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566" name="Прямоугольник 7"/>
          <p:cNvSpPr>
            <a:spLocks noChangeArrowheads="1"/>
          </p:cNvSpPr>
          <p:nvPr/>
        </p:nvSpPr>
        <p:spPr bwMode="auto">
          <a:xfrm>
            <a:off x="908050" y="1943100"/>
            <a:ext cx="368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447800" y="13462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336800" y="13462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460500" y="19685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311400" y="19685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3200400" y="19685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3213100" y="1346200"/>
            <a:ext cx="876300" cy="431800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455738" y="2606675"/>
          <a:ext cx="6969128" cy="457200"/>
        </p:xfrm>
        <a:graphic>
          <a:graphicData uri="http://schemas.openxmlformats.org/drawingml/2006/table">
            <a:tbl>
              <a:tblPr/>
              <a:tblGrid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  <a:gridCol w="871141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44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55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67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78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82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98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5593" name="Прямоугольник 21"/>
          <p:cNvSpPr>
            <a:spLocks noChangeArrowheads="1"/>
          </p:cNvSpPr>
          <p:nvPr/>
        </p:nvSpPr>
        <p:spPr bwMode="auto">
          <a:xfrm>
            <a:off x="908050" y="2590800"/>
            <a:ext cx="368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С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15621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4638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33655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42037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50800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9182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67818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7645400" y="2654300"/>
            <a:ext cx="635000" cy="3302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1" name="Скругленный прямоугольник 30"/>
          <p:cNvSpPr>
            <a:spLocks noChangeArrowheads="1"/>
          </p:cNvSpPr>
          <p:nvPr/>
        </p:nvSpPr>
        <p:spPr bwMode="auto">
          <a:xfrm>
            <a:off x="1397000" y="12954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2" name="Скругленный прямоугольник 31"/>
          <p:cNvSpPr>
            <a:spLocks noChangeArrowheads="1"/>
          </p:cNvSpPr>
          <p:nvPr/>
        </p:nvSpPr>
        <p:spPr bwMode="auto">
          <a:xfrm>
            <a:off x="1397000" y="19177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3" name="Скругленный прямоугольник 32"/>
          <p:cNvSpPr>
            <a:spLocks noChangeArrowheads="1"/>
          </p:cNvSpPr>
          <p:nvPr/>
        </p:nvSpPr>
        <p:spPr bwMode="auto">
          <a:xfrm>
            <a:off x="2273300" y="12954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4" name="Скругленный прямоугольник 33"/>
          <p:cNvSpPr>
            <a:spLocks noChangeArrowheads="1"/>
          </p:cNvSpPr>
          <p:nvPr/>
        </p:nvSpPr>
        <p:spPr bwMode="auto">
          <a:xfrm>
            <a:off x="3136900" y="12954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5" name="Скругленный прямоугольник 34"/>
          <p:cNvSpPr>
            <a:spLocks noChangeArrowheads="1"/>
          </p:cNvSpPr>
          <p:nvPr/>
        </p:nvSpPr>
        <p:spPr bwMode="auto">
          <a:xfrm>
            <a:off x="2273300" y="19177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6" name="Скругленный прямоугольник 35"/>
          <p:cNvSpPr>
            <a:spLocks noChangeArrowheads="1"/>
          </p:cNvSpPr>
          <p:nvPr/>
        </p:nvSpPr>
        <p:spPr bwMode="auto">
          <a:xfrm>
            <a:off x="3149600" y="19177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7" name="Скругленный прямоугольник 36"/>
          <p:cNvSpPr>
            <a:spLocks noChangeArrowheads="1"/>
          </p:cNvSpPr>
          <p:nvPr/>
        </p:nvSpPr>
        <p:spPr bwMode="auto">
          <a:xfrm>
            <a:off x="4013200" y="1295400"/>
            <a:ext cx="977900" cy="54610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09600" y="3292475"/>
            <a:ext cx="6337300" cy="30464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Na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(A); Nb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pPr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iB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 = []</a:t>
            </a:r>
          </a:p>
          <a:p>
            <a:pPr>
              <a:defRPr/>
            </a:pPr>
            <a:r>
              <a:rPr lang="pt-BR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iA &lt; Na </a:t>
            </a:r>
            <a:r>
              <a:rPr lang="pt-BR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iB &lt; Nb: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A[iA] &lt;= B[iB]: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append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(A[iA]); iA += </a:t>
            </a:r>
            <a:r>
              <a:rPr lang="sq-AL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append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(B[iB]); iB += </a:t>
            </a:r>
            <a:r>
              <a:rPr lang="sq-AL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 =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С +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A[iA:]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[i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В:]</a:t>
            </a:r>
          </a:p>
        </p:txBody>
      </p:sp>
      <p:sp>
        <p:nvSpPr>
          <p:cNvPr id="39" name="AutoShape 59"/>
          <p:cNvSpPr>
            <a:spLocks noChangeArrowheads="1"/>
          </p:cNvSpPr>
          <p:nvPr/>
        </p:nvSpPr>
        <p:spPr bwMode="auto">
          <a:xfrm>
            <a:off x="5454650" y="3389313"/>
            <a:ext cx="2990850" cy="739775"/>
          </a:xfrm>
          <a:prstGeom prst="wedgeRoundRectCallout">
            <a:avLst>
              <a:gd name="adj1" fmla="val -60919"/>
              <a:gd name="adj2" fmla="val 4637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пока оба массива непустые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40" name="AutoShape 59"/>
          <p:cNvSpPr>
            <a:spLocks noChangeArrowheads="1"/>
          </p:cNvSpPr>
          <p:nvPr/>
        </p:nvSpPr>
        <p:spPr bwMode="auto">
          <a:xfrm>
            <a:off x="5238750" y="5929313"/>
            <a:ext cx="2965450" cy="509587"/>
          </a:xfrm>
          <a:prstGeom prst="wedgeRoundRectCallout">
            <a:avLst>
              <a:gd name="adj1" fmla="val -63888"/>
              <a:gd name="adj2" fmla="val -828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добавить остаток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2" grpId="2" animBg="1"/>
      <p:bldP spid="32" grpId="3" animBg="1"/>
      <p:bldP spid="32" grpId="4" animBg="1"/>
      <p:bldP spid="32" grpId="5" animBg="1"/>
      <p:bldP spid="33" grpId="0" animBg="1"/>
      <p:bldP spid="33" grpId="1" animBg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5" grpId="0" animBg="1"/>
      <p:bldP spid="35" grpId="1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8" grpId="0" build="p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609600" y="955675"/>
            <a:ext cx="6337300" cy="4400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A ):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(A) &lt;=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return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mid =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(A) //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 = A[:mid] 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R = A[mid:] 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(L)</a:t>
            </a:r>
          </a:p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(R)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merge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(L, R)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(A)):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 = C[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AutoShape 59"/>
          <p:cNvSpPr>
            <a:spLocks noChangeArrowheads="1"/>
          </p:cNvSpPr>
          <p:nvPr/>
        </p:nvSpPr>
        <p:spPr bwMode="auto">
          <a:xfrm>
            <a:off x="5947641" y="3937722"/>
            <a:ext cx="1835150" cy="446087"/>
          </a:xfrm>
          <a:prstGeom prst="wedgeRoundRectCallout">
            <a:avLst>
              <a:gd name="adj1" fmla="val -137044"/>
              <a:gd name="adj2" fmla="val 81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слияние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40" name="AutoShape 59"/>
          <p:cNvSpPr>
            <a:spLocks noChangeArrowheads="1"/>
          </p:cNvSpPr>
          <p:nvPr/>
        </p:nvSpPr>
        <p:spPr bwMode="auto">
          <a:xfrm>
            <a:off x="6813550" y="1116013"/>
            <a:ext cx="1809750" cy="827087"/>
          </a:xfrm>
          <a:prstGeom prst="wedgeRoundRectCallout">
            <a:avLst>
              <a:gd name="adj1" fmla="val -104245"/>
              <a:gd name="adj2" fmla="val 1238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выход из рекурсии</a:t>
            </a:r>
            <a:endParaRPr lang="ru-RU" sz="2000" dirty="0">
              <a:latin typeface="Arial" panose="020B0604020202020204" pitchFamily="34" charset="0"/>
            </a:endParaRPr>
          </a:p>
        </p:txBody>
      </p:sp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3670300" y="3048000"/>
            <a:ext cx="2857500" cy="800100"/>
            <a:chOff x="3670300" y="3048001"/>
            <a:chExt cx="2857500" cy="800100"/>
          </a:xfrm>
        </p:grpSpPr>
        <p:sp>
          <p:nvSpPr>
            <p:cNvPr id="8" name="Полилиния 7"/>
            <p:cNvSpPr/>
            <p:nvPr/>
          </p:nvSpPr>
          <p:spPr bwMode="auto">
            <a:xfrm>
              <a:off x="3670300" y="3536951"/>
              <a:ext cx="692150" cy="203200"/>
            </a:xfrm>
            <a:custGeom>
              <a:avLst/>
              <a:gdLst>
                <a:gd name="connsiteX0" fmla="*/ 692150 w 692150"/>
                <a:gd name="connsiteY0" fmla="*/ 203200 h 203200"/>
                <a:gd name="connsiteX1" fmla="*/ 692150 w 692150"/>
                <a:gd name="connsiteY1" fmla="*/ 0 h 203200"/>
                <a:gd name="connsiteX2" fmla="*/ 0 w 692150"/>
                <a:gd name="connsiteY2" fmla="*/ 196850 h 203200"/>
                <a:gd name="connsiteX3" fmla="*/ 692150 w 692150"/>
                <a:gd name="connsiteY3" fmla="*/ 20320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150" h="203200">
                  <a:moveTo>
                    <a:pt x="692150" y="203200"/>
                  </a:moveTo>
                  <a:lnTo>
                    <a:pt x="692150" y="0"/>
                  </a:lnTo>
                  <a:lnTo>
                    <a:pt x="0" y="196850"/>
                  </a:lnTo>
                  <a:lnTo>
                    <a:pt x="692150" y="203200"/>
                  </a:lnTo>
                  <a:close/>
                </a:path>
              </a:pathLst>
            </a:cu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endParaRPr lang="ru-RU" sz="2400">
                <a:latin typeface="Arial" panose="020B0604020202020204" pitchFamily="34" charset="0"/>
              </a:endParaRPr>
            </a:p>
          </p:txBody>
        </p:sp>
        <p:sp>
          <p:nvSpPr>
            <p:cNvPr id="7" name="AutoShape 59"/>
            <p:cNvSpPr>
              <a:spLocks noChangeArrowheads="1"/>
            </p:cNvSpPr>
            <p:nvPr/>
          </p:nvSpPr>
          <p:spPr bwMode="auto">
            <a:xfrm>
              <a:off x="4349750" y="3048001"/>
              <a:ext cx="2178050" cy="800100"/>
            </a:xfrm>
            <a:prstGeom prst="wedgeRoundRectCallout">
              <a:avLst>
                <a:gd name="adj1" fmla="val -81067"/>
                <a:gd name="adj2" fmla="val -8705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рекурсивные вызовы</a:t>
              </a:r>
              <a:endParaRPr lang="ru-RU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AutoShape 59"/>
          <p:cNvSpPr>
            <a:spLocks noChangeArrowheads="1"/>
          </p:cNvSpPr>
          <p:nvPr/>
        </p:nvSpPr>
        <p:spPr bwMode="auto">
          <a:xfrm>
            <a:off x="5353050" y="4903788"/>
            <a:ext cx="2354263" cy="1117600"/>
          </a:xfrm>
          <a:prstGeom prst="wedgeRoundRectCallout">
            <a:avLst>
              <a:gd name="adj1" fmla="val -109589"/>
              <a:gd name="adj2" fmla="val -4015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копируем результат в массив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581025" y="5519738"/>
            <a:ext cx="4287838" cy="663575"/>
            <a:chOff x="433" y="3902"/>
            <a:chExt cx="2701" cy="418"/>
          </a:xfrm>
        </p:grpSpPr>
        <p:sp>
          <p:nvSpPr>
            <p:cNvPr id="12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40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Почему нельзя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2800" b="1" dirty="0">
                  <a:latin typeface="+mj-lt"/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800" b="1" dirty="0">
                  <a:latin typeface="+mj-lt"/>
                  <a:cs typeface="Courier New" pitchFamily="49" charset="0"/>
                </a:rPr>
                <a:t> </a:t>
              </a: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C</a:t>
              </a:r>
              <a:r>
                <a:rPr lang="ru-RU" sz="2400" dirty="0">
                  <a:latin typeface="Arial" panose="020B0604020202020204" pitchFamily="34" charset="0"/>
                </a:rPr>
                <a:t>?</a:t>
              </a:r>
            </a:p>
          </p:txBody>
        </p:sp>
        <p:sp>
          <p:nvSpPr>
            <p:cNvPr id="66571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Сортировка слиянием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  <p:bldP spid="3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1214414" y="1452169"/>
            <a:ext cx="6000792" cy="526297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merge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B):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Na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Nb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iB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 = []</a:t>
            </a:r>
          </a:p>
          <a:p>
            <a:pPr>
              <a:defRPr/>
            </a:pPr>
            <a:r>
              <a:rPr lang="pt-BR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 while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iA &lt; Na </a:t>
            </a:r>
            <a:r>
              <a:rPr lang="pt-BR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 iB &lt; Nb: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A[iA] &lt;= B[iB]: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append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(A[iA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iA += </a:t>
            </a:r>
            <a:r>
              <a:rPr lang="sq-AL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append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(B[iB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sq-AL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iB += </a:t>
            </a:r>
            <a:r>
              <a:rPr lang="sq-AL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C =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С +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A[iA:]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[i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В:]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589" name="Rectangle 153"/>
          <p:cNvSpPr>
            <a:spLocks noChangeArrowheads="1"/>
          </p:cNvSpPr>
          <p:nvPr/>
        </p:nvSpPr>
        <p:spPr bwMode="auto">
          <a:xfrm>
            <a:off x="357158" y="857232"/>
            <a:ext cx="5903912" cy="458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Процедура слияния</a:t>
            </a:r>
            <a:r>
              <a:rPr lang="en-US" altLang="ru-RU" sz="3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alt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Сортировка слиянием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596" y="2714620"/>
            <a:ext cx="81407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chemeClr val="accent1">
                  <a:lumMod val="75000"/>
                </a:schemeClr>
              </a:buClr>
              <a:buSzPct val="113000"/>
              <a:buFontTx/>
              <a:buAutoNum type="arabicParenR"/>
            </a:pPr>
            <a:r>
              <a:rPr lang="ru-RU" altLang="ru-RU" sz="2800" dirty="0"/>
              <a:t>задача разбивается на несколько подзадач меньшего размера;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SzPct val="113000"/>
              <a:buFontTx/>
              <a:buAutoNum type="arabicParenR"/>
            </a:pPr>
            <a:r>
              <a:rPr lang="ru-RU" altLang="ru-RU" sz="2800" dirty="0"/>
              <a:t>эти подзадачи решаются с помощью рекурсивных вызовов того же (или другого) алгоритма;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SzPct val="113000"/>
              <a:buFontTx/>
              <a:buAutoNum type="arabicParenR"/>
            </a:pPr>
            <a:r>
              <a:rPr lang="ru-RU" altLang="ru-RU" sz="2800" dirty="0"/>
              <a:t>решения подзадач объединяются, и получается решение исходной задачи.</a:t>
            </a:r>
            <a:endParaRPr lang="ru-RU" altLang="ru-RU" sz="2000" dirty="0"/>
          </a:p>
        </p:txBody>
      </p:sp>
      <p:sp>
        <p:nvSpPr>
          <p:cNvPr id="5" name="Rectangle 153"/>
          <p:cNvSpPr>
            <a:spLocks noChangeArrowheads="1"/>
          </p:cNvSpPr>
          <p:nvPr/>
        </p:nvSpPr>
        <p:spPr bwMode="auto">
          <a:xfrm>
            <a:off x="239713" y="2084388"/>
            <a:ext cx="5903912" cy="458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«Разделяй и властвуй» (</a:t>
            </a:r>
            <a:r>
              <a:rPr lang="en-US" altLang="ru-RU" sz="2800" b="1" i="1" dirty="0">
                <a:solidFill>
                  <a:schemeClr val="accent1">
                    <a:lumMod val="75000"/>
                  </a:schemeClr>
                </a:solidFill>
              </a:rPr>
              <a:t>divide and conquer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altLang="ru-RU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alt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614" name="Rectangle 7"/>
          <p:cNvSpPr>
            <a:spLocks noChangeArrowheads="1"/>
          </p:cNvSpPr>
          <p:nvPr/>
        </p:nvSpPr>
        <p:spPr bwMode="auto">
          <a:xfrm>
            <a:off x="982663" y="873125"/>
            <a:ext cx="7713662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>
              <a:buClr>
                <a:srgbClr val="00B050"/>
              </a:buClr>
              <a:buFont typeface="Wingdings" pitchFamily="2" charset="2"/>
              <a:buChar char="§"/>
            </a:pPr>
            <a:r>
              <a:rPr lang="ru-RU" altLang="ru-RU" sz="2800"/>
              <a:t>работает быстро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96888" y="896938"/>
            <a:ext cx="395287" cy="396875"/>
            <a:chOff x="267" y="866"/>
            <a:chExt cx="250" cy="250"/>
          </a:xfrm>
        </p:grpSpPr>
        <p:sp>
          <p:nvSpPr>
            <p:cNvPr id="68620" name="Oval 9"/>
            <p:cNvSpPr>
              <a:spLocks noChangeAspect="1" noChangeArrowheads="1"/>
            </p:cNvSpPr>
            <p:nvPr/>
          </p:nvSpPr>
          <p:spPr bwMode="auto">
            <a:xfrm>
              <a:off x="267" y="866"/>
              <a:ext cx="250" cy="25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grpSp>
          <p:nvGrpSpPr>
            <p:cNvPr id="3" name="Group 10"/>
            <p:cNvGrpSpPr>
              <a:grpSpLocks noChangeAspect="1"/>
            </p:cNvGrpSpPr>
            <p:nvPr/>
          </p:nvGrpSpPr>
          <p:grpSpPr bwMode="auto">
            <a:xfrm>
              <a:off x="298" y="895"/>
              <a:ext cx="188" cy="187"/>
              <a:chOff x="3051" y="2667"/>
              <a:chExt cx="1299" cy="1299"/>
            </a:xfrm>
          </p:grpSpPr>
          <p:sp>
            <p:nvSpPr>
              <p:cNvPr id="68623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68624" name="Rectangle 12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68622" name="Freeform 13"/>
            <p:cNvSpPr>
              <a:spLocks noChangeAspect="1"/>
            </p:cNvSpPr>
            <p:nvPr/>
          </p:nvSpPr>
          <p:spPr bwMode="auto">
            <a:xfrm>
              <a:off x="298" y="897"/>
              <a:ext cx="188" cy="188"/>
            </a:xfrm>
            <a:custGeom>
              <a:avLst/>
              <a:gdLst>
                <a:gd name="T0" fmla="*/ 0 w 1302"/>
                <a:gd name="T1" fmla="*/ 0 h 1299"/>
                <a:gd name="T2" fmla="*/ 0 w 1302"/>
                <a:gd name="T3" fmla="*/ 0 h 1299"/>
                <a:gd name="T4" fmla="*/ 0 w 1302"/>
                <a:gd name="T5" fmla="*/ 0 h 1299"/>
                <a:gd name="T6" fmla="*/ 0 w 1302"/>
                <a:gd name="T7" fmla="*/ 0 h 1299"/>
                <a:gd name="T8" fmla="*/ 0 w 1302"/>
                <a:gd name="T9" fmla="*/ 0 h 1299"/>
                <a:gd name="T10" fmla="*/ 0 w 1302"/>
                <a:gd name="T11" fmla="*/ 0 h 1299"/>
                <a:gd name="T12" fmla="*/ 0 w 1302"/>
                <a:gd name="T13" fmla="*/ 0 h 1299"/>
                <a:gd name="T14" fmla="*/ 0 w 1302"/>
                <a:gd name="T15" fmla="*/ 0 h 1299"/>
                <a:gd name="T16" fmla="*/ 0 w 1302"/>
                <a:gd name="T17" fmla="*/ 0 h 1299"/>
                <a:gd name="T18" fmla="*/ 0 w 1302"/>
                <a:gd name="T19" fmla="*/ 0 h 1299"/>
                <a:gd name="T20" fmla="*/ 0 w 1302"/>
                <a:gd name="T21" fmla="*/ 0 h 1299"/>
                <a:gd name="T22" fmla="*/ 0 w 1302"/>
                <a:gd name="T23" fmla="*/ 0 h 1299"/>
                <a:gd name="T24" fmla="*/ 0 w 1302"/>
                <a:gd name="T25" fmla="*/ 0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4"/>
          <p:cNvGrpSpPr>
            <a:grpSpLocks noChangeAspect="1"/>
          </p:cNvGrpSpPr>
          <p:nvPr/>
        </p:nvGrpSpPr>
        <p:grpSpPr bwMode="auto">
          <a:xfrm>
            <a:off x="496888" y="1449388"/>
            <a:ext cx="395287" cy="395287"/>
            <a:chOff x="552" y="2523"/>
            <a:chExt cx="1728" cy="1728"/>
          </a:xfrm>
        </p:grpSpPr>
        <p:sp>
          <p:nvSpPr>
            <p:cNvPr id="68618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68619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68617" name="Rectangle 17"/>
          <p:cNvSpPr>
            <a:spLocks noChangeArrowheads="1"/>
          </p:cNvSpPr>
          <p:nvPr/>
        </p:nvSpPr>
        <p:spPr bwMode="auto">
          <a:xfrm>
            <a:off x="982663" y="1416050"/>
            <a:ext cx="5632450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>
              <a:buClr>
                <a:srgbClr val="FF0000"/>
              </a:buClr>
              <a:buFont typeface="Wingdings" pitchFamily="2" charset="2"/>
              <a:buChar char="§"/>
            </a:pPr>
            <a:r>
              <a:rPr lang="ru-RU" altLang="ru-RU" sz="2800" dirty="0"/>
              <a:t>нужен дополнительный массив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Сортировка слиянием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71448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305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Сортировка слиянием</vt:lpstr>
      <vt:lpstr>Сортировка слиянием</vt:lpstr>
      <vt:lpstr>Слайд 3</vt:lpstr>
      <vt:lpstr>Слайд 4</vt:lpstr>
      <vt:lpstr>Слайд 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Сортировка слиянием</dc:title>
  <dc:creator>. я</dc:creator>
  <cp:lastModifiedBy>. я</cp:lastModifiedBy>
  <cp:revision>5</cp:revision>
  <dcterms:created xsi:type="dcterms:W3CDTF">2022-03-13T14:36:07Z</dcterms:created>
  <dcterms:modified xsi:type="dcterms:W3CDTF">2022-03-13T14:41:59Z</dcterms:modified>
</cp:coreProperties>
</file>