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64" r:id="rId2"/>
    <p:sldId id="265" r:id="rId3"/>
    <p:sldId id="266" r:id="rId4"/>
    <p:sldId id="267" r:id="rId5"/>
    <p:sldId id="268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60" r:id="rId12"/>
    <p:sldLayoutId id="2147483661" r:id="rId13"/>
    <p:sldLayoutId id="2147483662" r:id="rId14"/>
    <p:sldLayoutId id="2147483665" r:id="rId15"/>
    <p:sldLayoutId id="2147483678" r:id="rId16"/>
    <p:sldLayoutId id="2147483679" r:id="rId17"/>
    <p:sldLayoutId id="2147483680" r:id="rId18"/>
    <p:sldLayoutId id="2147483681" r:id="rId19"/>
    <p:sldLayoutId id="2147483682" r:id="rId20"/>
    <p:sldLayoutId id="2147483683" r:id="rId21"/>
    <p:sldLayoutId id="2147483684" r:id="rId22"/>
    <p:sldLayoutId id="2147483685" r:id="rId23"/>
    <p:sldLayoutId id="2147483686" r:id="rId24"/>
    <p:sldLayoutId id="2147483687" r:id="rId25"/>
    <p:sldLayoutId id="2147483688" r:id="rId26"/>
    <p:sldLayoutId id="2147483689" r:id="rId27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1500174"/>
            <a:ext cx="8653462" cy="1487487"/>
          </a:xfrm>
        </p:spPr>
        <p:txBody>
          <a:bodyPr>
            <a:normAutofit fontScale="90000"/>
          </a:bodyPr>
          <a:lstStyle/>
          <a:p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Отбор элементов массива по условию</a:t>
            </a:r>
            <a:endParaRPr lang="ru-RU" altLang="ru-RU" sz="6000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6630" name="Picture 6" descr="https://top10z.ru/wp-content/uploads/2019/02/3-Python.jpg"/>
          <p:cNvPicPr>
            <a:picLocks noChangeAspect="1" noChangeArrowheads="1"/>
          </p:cNvPicPr>
          <p:nvPr/>
        </p:nvPicPr>
        <p:blipFill>
          <a:blip r:embed="rId2"/>
          <a:srcRect l="3128" t="5730" r="6379" b="16259"/>
          <a:stretch>
            <a:fillRect/>
          </a:stretch>
        </p:blipFill>
        <p:spPr bwMode="auto">
          <a:xfrm>
            <a:off x="2261421" y="3431458"/>
            <a:ext cx="4886632" cy="23695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214290"/>
            <a:ext cx="8375650" cy="714380"/>
          </a:xfrm>
        </p:spPr>
        <p:txBody>
          <a:bodyPr>
            <a:noAutofit/>
          </a:bodyPr>
          <a:lstStyle/>
          <a:p>
            <a:pPr algn="ctr"/>
            <a:r>
              <a:rPr lang="ru-RU" alt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Отбор нужных элементов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96875" y="1604963"/>
            <a:ext cx="28814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400" b="1" dirty="0">
                <a:solidFill>
                  <a:schemeClr val="accent2"/>
                </a:solidFill>
              </a:rPr>
              <a:t>Простое решение:</a:t>
            </a:r>
          </a:p>
        </p:txBody>
      </p:sp>
      <p:sp>
        <p:nvSpPr>
          <p:cNvPr id="47109" name="Прямоугольник 4"/>
          <p:cNvSpPr>
            <a:spLocks noChangeArrowheads="1"/>
          </p:cNvSpPr>
          <p:nvPr/>
        </p:nvSpPr>
        <p:spPr bwMode="auto">
          <a:xfrm>
            <a:off x="396875" y="804863"/>
            <a:ext cx="84899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8775" eaLnBrk="1" hangingPunct="1">
              <a:spcBef>
                <a:spcPct val="50000"/>
              </a:spcBef>
            </a:pPr>
            <a:r>
              <a:rPr lang="ru-RU" altLang="ru-RU" sz="2400" b="1" i="1" dirty="0">
                <a:solidFill>
                  <a:schemeClr val="accent1"/>
                </a:solidFill>
              </a:rPr>
              <a:t>Задача</a:t>
            </a:r>
            <a:r>
              <a:rPr lang="ru-RU" altLang="ru-RU" sz="2400" b="1" dirty="0">
                <a:solidFill>
                  <a:schemeClr val="accent1"/>
                </a:solidFill>
              </a:rPr>
              <a:t>. </a:t>
            </a:r>
            <a:r>
              <a:rPr lang="ru-RU" altLang="ru-RU" sz="2400" b="1" dirty="0"/>
              <a:t>Отобрать элементы массива 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ru-RU" sz="2400" b="1" dirty="0"/>
              <a:t>, </a:t>
            </a:r>
            <a:r>
              <a:rPr lang="ru-RU" altLang="ru-RU" sz="2400" b="1" dirty="0"/>
              <a:t>удовлетворяющие некоторому условию, в массив</a:t>
            </a: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altLang="ru-RU" sz="2400" b="1" dirty="0"/>
              <a:t>.</a:t>
            </a:r>
            <a:endParaRPr lang="ru-RU" altLang="ru-RU" sz="2400" b="1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92163" y="2060575"/>
            <a:ext cx="7646987" cy="157162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defRPr/>
            </a:pPr>
            <a:r>
              <a:rPr lang="en-US" altLang="ru-RU" sz="2400" b="1" dirty="0">
                <a:latin typeface="Courier New" pitchFamily="49" charset="0"/>
              </a:rPr>
              <a:t>B</a:t>
            </a:r>
            <a:r>
              <a:rPr lang="en-US" altLang="ru-RU" sz="2400" b="1" dirty="0"/>
              <a:t> </a:t>
            </a:r>
            <a:r>
              <a:rPr lang="en-US" altLang="ru-RU" sz="2400" b="1" dirty="0">
                <a:latin typeface="Courier New" pitchFamily="49" charset="0"/>
              </a:rPr>
              <a:t>=</a:t>
            </a:r>
            <a:r>
              <a:rPr lang="en-US" altLang="ru-RU" sz="2400" b="1" dirty="0"/>
              <a:t> </a:t>
            </a:r>
            <a:r>
              <a:rPr lang="en-US" altLang="ru-RU" sz="2400" b="1" dirty="0">
                <a:latin typeface="Courier New" pitchFamily="49" charset="0"/>
              </a:rPr>
              <a:t>[]</a:t>
            </a:r>
            <a:endParaRPr lang="ru-RU" altLang="ru-RU" sz="2400" b="1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ru-RU" altLang="ru-RU" sz="2400" b="1" dirty="0">
                <a:latin typeface="Courier New" pitchFamily="49" charset="0"/>
              </a:rPr>
              <a:t>сделать для </a:t>
            </a:r>
            <a:r>
              <a:rPr lang="ru-RU" altLang="ru-RU" sz="2400" b="1" dirty="0" err="1">
                <a:latin typeface="Courier New" pitchFamily="49" charset="0"/>
              </a:rPr>
              <a:t>i</a:t>
            </a:r>
            <a:r>
              <a:rPr lang="ru-RU" altLang="ru-RU" sz="2400" b="1" dirty="0">
                <a:latin typeface="Courier New" pitchFamily="49" charset="0"/>
              </a:rPr>
              <a:t> от </a:t>
            </a:r>
            <a:r>
              <a:rPr lang="ru-RU" altLang="ru-RU" sz="2400" b="1" dirty="0">
                <a:solidFill>
                  <a:schemeClr val="accent2"/>
                </a:solidFill>
                <a:latin typeface="Courier New" pitchFamily="49" charset="0"/>
              </a:rPr>
              <a:t>0</a:t>
            </a:r>
            <a:r>
              <a:rPr lang="ru-RU" altLang="ru-RU" sz="2400" b="1" dirty="0">
                <a:latin typeface="Courier New" pitchFamily="49" charset="0"/>
              </a:rPr>
              <a:t> до N-</a:t>
            </a:r>
            <a:r>
              <a:rPr lang="ru-RU" altLang="ru-RU" sz="2400" b="1" dirty="0">
                <a:solidFill>
                  <a:schemeClr val="accent2"/>
                </a:solidFill>
                <a:latin typeface="Courier New" pitchFamily="49" charset="0"/>
              </a:rPr>
              <a:t>1</a:t>
            </a:r>
          </a:p>
          <a:p>
            <a:pPr eaLnBrk="1" hangingPunct="1">
              <a:defRPr/>
            </a:pPr>
            <a:r>
              <a:rPr lang="ru-RU" altLang="ru-RU" sz="2400" b="1" dirty="0">
                <a:latin typeface="Courier New" pitchFamily="49" charset="0"/>
              </a:rPr>
              <a:t>  если </a:t>
            </a:r>
            <a:r>
              <a:rPr lang="ru-RU" altLang="ru-RU" sz="2400" b="1" dirty="0">
                <a:solidFill>
                  <a:schemeClr val="accent4"/>
                </a:solidFill>
                <a:latin typeface="Courier New" pitchFamily="49" charset="0"/>
              </a:rPr>
              <a:t>условие выполняется для </a:t>
            </a:r>
            <a:r>
              <a:rPr lang="ru-RU" altLang="ru-RU" sz="2400" b="1" dirty="0">
                <a:latin typeface="Courier New" pitchFamily="49" charset="0"/>
              </a:rPr>
              <a:t>A[</a:t>
            </a:r>
            <a:r>
              <a:rPr lang="ru-RU" altLang="ru-RU" sz="2400" b="1" dirty="0" err="1">
                <a:latin typeface="Courier New" pitchFamily="49" charset="0"/>
              </a:rPr>
              <a:t>i</a:t>
            </a:r>
            <a:r>
              <a:rPr lang="ru-RU" altLang="ru-RU" sz="2400" b="1" dirty="0">
                <a:latin typeface="Courier New" pitchFamily="49" charset="0"/>
              </a:rPr>
              <a:t>] то</a:t>
            </a:r>
          </a:p>
          <a:p>
            <a:pPr eaLnBrk="1" hangingPunct="1">
              <a:defRPr/>
            </a:pPr>
            <a:r>
              <a:rPr lang="ru-RU" altLang="ru-RU" sz="2400" b="1" dirty="0">
                <a:latin typeface="Courier New" pitchFamily="49" charset="0"/>
              </a:rPr>
              <a:t>    </a:t>
            </a:r>
            <a:r>
              <a:rPr lang="ru-RU" altLang="ru-RU" sz="2400" b="1" dirty="0">
                <a:solidFill>
                  <a:schemeClr val="accent4"/>
                </a:solidFill>
                <a:latin typeface="Courier New" pitchFamily="49" charset="0"/>
              </a:rPr>
              <a:t>добавить</a:t>
            </a:r>
            <a:r>
              <a:rPr lang="ru-RU" altLang="ru-RU" sz="2400" b="1" dirty="0">
                <a:latin typeface="Courier New" pitchFamily="49" charset="0"/>
              </a:rPr>
              <a:t> A[</a:t>
            </a:r>
            <a:r>
              <a:rPr lang="ru-RU" altLang="ru-RU" sz="2400" b="1" dirty="0" err="1">
                <a:latin typeface="Courier New" pitchFamily="49" charset="0"/>
              </a:rPr>
              <a:t>i</a:t>
            </a:r>
            <a:r>
              <a:rPr lang="ru-RU" altLang="ru-RU" sz="2400" b="1" dirty="0">
                <a:latin typeface="Courier New" pitchFamily="49" charset="0"/>
              </a:rPr>
              <a:t>] </a:t>
            </a:r>
            <a:r>
              <a:rPr lang="ru-RU" altLang="ru-RU" sz="2400" b="1" dirty="0">
                <a:solidFill>
                  <a:schemeClr val="accent4"/>
                </a:solidFill>
                <a:latin typeface="Courier New" pitchFamily="49" charset="0"/>
              </a:rPr>
              <a:t>к массиву </a:t>
            </a:r>
            <a:r>
              <a:rPr lang="en-US" altLang="ru-RU" sz="2400" b="1" dirty="0">
                <a:latin typeface="Courier New" pitchFamily="49" charset="0"/>
              </a:rPr>
              <a:t>B</a:t>
            </a:r>
            <a:endParaRPr lang="ru-RU" altLang="ru-RU" sz="2400" b="1" dirty="0">
              <a:latin typeface="Courier New" pitchFamily="49" charset="0"/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785786" y="3786190"/>
            <a:ext cx="3065457" cy="1571625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B</a:t>
            </a:r>
            <a:r>
              <a:rPr lang="ru-RU" alt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alt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[]</a:t>
            </a:r>
          </a:p>
          <a:p>
            <a:pPr marL="179388" indent="-92075" algn="just" eaLnBrk="1" hangingPunct="1">
              <a:defRPr/>
            </a:pPr>
            <a:r>
              <a:rPr lang="ru-RU" altLang="ru-RU" sz="24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latin typeface="Courier New" pitchFamily="49" charset="0"/>
                <a:cs typeface="Times New Roman" pitchFamily="18" charset="0"/>
              </a:rPr>
              <a:t>x</a:t>
            </a: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 A:</a:t>
            </a:r>
          </a:p>
          <a:p>
            <a:pPr marL="179388" indent="-92075" algn="just" eaLnBrk="1" hangingPunct="1">
              <a:defRPr/>
            </a:pP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altLang="ru-RU" sz="24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ru-RU" altLang="ru-RU" sz="24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latin typeface="Courier New" pitchFamily="49" charset="0"/>
                <a:cs typeface="Times New Roman" pitchFamily="18" charset="0"/>
              </a:rPr>
              <a:t>x</a:t>
            </a:r>
            <a:r>
              <a:rPr lang="ru-RU" alt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%</a:t>
            </a:r>
            <a:r>
              <a:rPr lang="ru-RU" alt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ru-RU" alt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==</a:t>
            </a:r>
            <a:r>
              <a:rPr lang="ru-RU" alt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2075" algn="just" eaLnBrk="1" hangingPunct="1">
              <a:defRPr/>
            </a:pP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ru-RU" altLang="ru-RU" sz="2400" b="1" dirty="0" err="1">
                <a:latin typeface="Courier New" pitchFamily="49" charset="0"/>
                <a:cs typeface="Times New Roman" pitchFamily="18" charset="0"/>
              </a:rPr>
              <a:t>B.</a:t>
            </a:r>
            <a:r>
              <a:rPr lang="ru-RU" alt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altLang="ru-RU" sz="2400" b="1" dirty="0" err="1">
                <a:latin typeface="Courier New" pitchFamily="49" charset="0"/>
                <a:cs typeface="Times New Roman" pitchFamily="18" charset="0"/>
              </a:rPr>
              <a:t>x</a:t>
            </a: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)</a:t>
            </a:r>
          </a:p>
        </p:txBody>
      </p:sp>
      <p:sp>
        <p:nvSpPr>
          <p:cNvPr id="24" name="AutoShape 59"/>
          <p:cNvSpPr>
            <a:spLocks noChangeArrowheads="1"/>
          </p:cNvSpPr>
          <p:nvPr/>
        </p:nvSpPr>
        <p:spPr bwMode="auto">
          <a:xfrm>
            <a:off x="2571736" y="5572140"/>
            <a:ext cx="3114675" cy="787400"/>
          </a:xfrm>
          <a:prstGeom prst="wedgeRoundRectCallout">
            <a:avLst>
              <a:gd name="adj1" fmla="val -24439"/>
              <a:gd name="adj2" fmla="val -89198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>
                <a:latin typeface="Arial" panose="020B0604020202020204" pitchFamily="34" charset="0"/>
              </a:rPr>
              <a:t>добавить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</a:rPr>
              <a:t>в конец массива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4189413" y="4286256"/>
            <a:ext cx="4954587" cy="663575"/>
            <a:chOff x="433" y="3902"/>
            <a:chExt cx="3121" cy="418"/>
          </a:xfrm>
        </p:grpSpPr>
        <p:sp>
          <p:nvSpPr>
            <p:cNvPr id="27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2827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panose="020B0604020202020204" pitchFamily="34" charset="0"/>
                </a:rPr>
                <a:t>  Какие элементы выбираем?</a:t>
              </a:r>
            </a:p>
          </p:txBody>
        </p:sp>
        <p:sp>
          <p:nvSpPr>
            <p:cNvPr id="47115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8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96875" y="1916126"/>
            <a:ext cx="44381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800" b="1" dirty="0">
                <a:solidFill>
                  <a:schemeClr val="accent2"/>
                </a:solidFill>
              </a:rPr>
              <a:t>Решение в стиле </a:t>
            </a:r>
            <a:r>
              <a:rPr lang="en-US" altLang="ru-RU" sz="2800" b="1" dirty="0">
                <a:solidFill>
                  <a:schemeClr val="accent2"/>
                </a:solidFill>
              </a:rPr>
              <a:t>Python</a:t>
            </a:r>
            <a:r>
              <a:rPr lang="ru-RU" altLang="ru-RU" sz="2800" b="1" dirty="0">
                <a:solidFill>
                  <a:schemeClr val="accent2"/>
                </a:solidFill>
              </a:rPr>
              <a:t>: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792163" y="3690953"/>
            <a:ext cx="7646987" cy="83343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altLang="ru-RU" sz="2400" b="1" dirty="0">
                <a:latin typeface="Courier New" pitchFamily="49" charset="0"/>
                <a:cs typeface="Times New Roman" pitchFamily="18" charset="0"/>
              </a:rPr>
              <a:t>B</a:t>
            </a:r>
            <a:r>
              <a:rPr lang="en-US" alt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alt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400" b="1" dirty="0">
                <a:latin typeface="Courier New" pitchFamily="49" charset="0"/>
                <a:cs typeface="Times New Roman" pitchFamily="18" charset="0"/>
              </a:rPr>
              <a:t>[ x </a:t>
            </a:r>
            <a:r>
              <a:rPr lang="en-US" altLang="ru-RU" sz="24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altLang="ru-RU" sz="2400" b="1" dirty="0"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altLang="ru-RU" sz="24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altLang="ru-RU" sz="2400" b="1" dirty="0">
                <a:latin typeface="Courier New" pitchFamily="49" charset="0"/>
                <a:cs typeface="Times New Roman" pitchFamily="18" charset="0"/>
              </a:rPr>
              <a:t> A ]</a:t>
            </a:r>
            <a:r>
              <a:rPr lang="en-US" altLang="ru-RU" sz="2400" b="1" dirty="0">
                <a:latin typeface="Calibri" pitchFamily="34" charset="0"/>
                <a:cs typeface="Times New Roman" pitchFamily="18" charset="0"/>
              </a:rPr>
              <a:t> </a:t>
            </a:r>
          </a:p>
          <a:p>
            <a:pPr marL="179388" indent="-92075" algn="just" eaLnBrk="1" hangingPunct="1">
              <a:defRPr/>
            </a:pPr>
            <a:r>
              <a:rPr lang="en-US" altLang="ru-RU" sz="2400" b="1" dirty="0">
                <a:solidFill>
                  <a:srgbClr val="0000FF"/>
                </a:solidFill>
                <a:latin typeface="Calibri" pitchFamily="34" charset="0"/>
                <a:cs typeface="Times New Roman" pitchFamily="18" charset="0"/>
              </a:rPr>
              <a:t>                </a:t>
            </a:r>
            <a:r>
              <a:rPr lang="en-US" altLang="ru-RU" sz="2400" b="1" dirty="0">
                <a:solidFill>
                  <a:schemeClr val="accent4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4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if </a:t>
            </a:r>
            <a:r>
              <a:rPr lang="en-US" altLang="ru-RU" sz="2400" b="1" dirty="0">
                <a:latin typeface="Courier New" pitchFamily="49" charset="0"/>
                <a:cs typeface="Times New Roman" pitchFamily="18" charset="0"/>
              </a:rPr>
              <a:t>x</a:t>
            </a:r>
            <a:r>
              <a:rPr lang="en-US" altLang="ru-RU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altLang="ru-RU" sz="2400" b="1" dirty="0">
                <a:latin typeface="Courier New" pitchFamily="49" charset="0"/>
                <a:cs typeface="Times New Roman" pitchFamily="18" charset="0"/>
              </a:rPr>
              <a:t>%</a:t>
            </a:r>
            <a:r>
              <a:rPr lang="en-US" alt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alt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400" b="1" dirty="0">
                <a:latin typeface="Courier New" pitchFamily="49" charset="0"/>
                <a:cs typeface="Times New Roman" pitchFamily="18" charset="0"/>
              </a:rPr>
              <a:t>==</a:t>
            </a:r>
            <a:r>
              <a:rPr lang="en-US" alt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altLang="ru-RU" sz="2400" b="1" dirty="0">
                <a:solidFill>
                  <a:schemeClr val="accent2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en-US" altLang="ru-RU" sz="2400" b="1" dirty="0">
                <a:latin typeface="Calibri" pitchFamily="34" charset="0"/>
                <a:cs typeface="Times New Roman" pitchFamily="18" charset="0"/>
              </a:rPr>
              <a:t> </a:t>
            </a:r>
            <a:r>
              <a:rPr lang="en-US" altLang="ru-RU" sz="2400" b="1" dirty="0">
                <a:latin typeface="Courier New" pitchFamily="49" charset="0"/>
                <a:cs typeface="Times New Roman" pitchFamily="18" charset="0"/>
              </a:rPr>
              <a:t>]</a:t>
            </a:r>
            <a:endParaRPr lang="ru-RU" alt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24" name="AutoShape 59"/>
          <p:cNvSpPr>
            <a:spLocks noChangeArrowheads="1"/>
          </p:cNvSpPr>
          <p:nvPr/>
        </p:nvSpPr>
        <p:spPr bwMode="auto">
          <a:xfrm>
            <a:off x="2501900" y="4784740"/>
            <a:ext cx="2713038" cy="787400"/>
          </a:xfrm>
          <a:prstGeom prst="wedgeRoundRectCallout">
            <a:avLst>
              <a:gd name="adj1" fmla="val -24439"/>
              <a:gd name="adj2" fmla="val -89198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>
                <a:latin typeface="Arial" panose="020B0604020202020204" pitchFamily="34" charset="0"/>
              </a:rPr>
              <a:t>если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</a:rPr>
              <a:t>– чётное число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AutoShape 59"/>
          <p:cNvSpPr>
            <a:spLocks noChangeArrowheads="1"/>
          </p:cNvSpPr>
          <p:nvPr/>
        </p:nvSpPr>
        <p:spPr bwMode="auto">
          <a:xfrm>
            <a:off x="3003550" y="2716228"/>
            <a:ext cx="2406650" cy="787400"/>
          </a:xfrm>
          <a:prstGeom prst="wedgeRoundRectCallout">
            <a:avLst>
              <a:gd name="adj1" fmla="val -47957"/>
              <a:gd name="adj2" fmla="val 89135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>
                <a:latin typeface="Arial" panose="020B0604020202020204" pitchFamily="34" charset="0"/>
              </a:rPr>
              <a:t>перебрать все элементы </a:t>
            </a:r>
            <a:r>
              <a:rPr lang="en-US" sz="2400" dirty="0">
                <a:latin typeface="Arial" panose="020B0604020202020204" pitchFamily="34" charset="0"/>
              </a:rPr>
              <a:t>A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4202113" y="3754453"/>
            <a:ext cx="293687" cy="347662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57158" y="285728"/>
            <a:ext cx="8375650" cy="714380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8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Отбор нужных элементов</a:t>
            </a:r>
          </a:p>
        </p:txBody>
      </p:sp>
      <p:sp>
        <p:nvSpPr>
          <p:cNvPr id="12" name="Прямоугольник 4"/>
          <p:cNvSpPr>
            <a:spLocks noChangeArrowheads="1"/>
          </p:cNvSpPr>
          <p:nvPr/>
        </p:nvSpPr>
        <p:spPr bwMode="auto">
          <a:xfrm>
            <a:off x="396875" y="1025514"/>
            <a:ext cx="84899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8775" eaLnBrk="1" hangingPunct="1">
              <a:spcBef>
                <a:spcPct val="50000"/>
              </a:spcBef>
            </a:pPr>
            <a:r>
              <a:rPr lang="ru-RU" altLang="ru-RU" sz="2400" b="1" i="1" dirty="0">
                <a:solidFill>
                  <a:schemeClr val="accent1"/>
                </a:solidFill>
              </a:rPr>
              <a:t>Задача</a:t>
            </a:r>
            <a:r>
              <a:rPr lang="ru-RU" altLang="ru-RU" sz="2400" b="1" dirty="0">
                <a:solidFill>
                  <a:schemeClr val="accent1"/>
                </a:solidFill>
              </a:rPr>
              <a:t>. </a:t>
            </a:r>
            <a:r>
              <a:rPr lang="ru-RU" altLang="ru-RU" sz="2400" b="1" dirty="0"/>
              <a:t>Отобрать элементы массива 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ru-RU" sz="2400" b="1" dirty="0"/>
              <a:t>, </a:t>
            </a:r>
            <a:r>
              <a:rPr lang="ru-RU" altLang="ru-RU" sz="2400" b="1" dirty="0"/>
              <a:t>удовлетворяющие некоторому условию, в массив</a:t>
            </a: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altLang="ru-RU" sz="2400" b="1" dirty="0"/>
              <a:t>.</a:t>
            </a:r>
            <a:endParaRPr lang="ru-RU" alt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 build="p"/>
      <p:bldP spid="24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14290"/>
            <a:ext cx="9001156" cy="71438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alt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Особенности работы со списками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33388" y="1158887"/>
            <a:ext cx="2647950" cy="83343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B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668463" y="2133612"/>
            <a:ext cx="1843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]</a:t>
            </a:r>
            <a:endParaRPr lang="ru-RU" altLang="ru-RU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611188" y="2133612"/>
            <a:ext cx="369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A</a:t>
            </a:r>
            <a:endParaRPr lang="ru-RU" altLang="ru-RU"/>
          </a:p>
        </p:txBody>
      </p:sp>
      <p:sp>
        <p:nvSpPr>
          <p:cNvPr id="8" name="Полилиния 7"/>
          <p:cNvSpPr>
            <a:spLocks noChangeArrowheads="1"/>
          </p:cNvSpPr>
          <p:nvPr/>
        </p:nvSpPr>
        <p:spPr bwMode="auto">
          <a:xfrm>
            <a:off x="947738" y="2363799"/>
            <a:ext cx="790575" cy="0"/>
          </a:xfrm>
          <a:custGeom>
            <a:avLst/>
            <a:gdLst>
              <a:gd name="T0" fmla="*/ 0 w 696685"/>
              <a:gd name="T1" fmla="*/ 0 h 10885"/>
              <a:gd name="T2" fmla="*/ 7709805 w 696685"/>
              <a:gd name="T3" fmla="*/ 0 h 10885"/>
              <a:gd name="T4" fmla="*/ 0 60000 65536"/>
              <a:gd name="T5" fmla="*/ 0 60000 65536"/>
              <a:gd name="T6" fmla="*/ 0 w 696685"/>
              <a:gd name="T7" fmla="*/ 0 h 10885"/>
              <a:gd name="T8" fmla="*/ 696685 w 696685"/>
              <a:gd name="T9" fmla="*/ 0 h 108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96685" h="10885">
                <a:moveTo>
                  <a:pt x="0" y="0"/>
                </a:moveTo>
                <a:lnTo>
                  <a:pt x="696685" y="10885"/>
                </a:lnTo>
              </a:path>
            </a:pathLst>
          </a:custGeom>
          <a:ln>
            <a:headEnd/>
            <a:tailEnd type="triangle" w="med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611188" y="2536837"/>
            <a:ext cx="369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B</a:t>
            </a:r>
            <a:endParaRPr lang="ru-RU" altLang="ru-RU"/>
          </a:p>
        </p:txBody>
      </p:sp>
      <p:sp>
        <p:nvSpPr>
          <p:cNvPr id="10" name="Полилиния 9"/>
          <p:cNvSpPr>
            <a:spLocks noChangeArrowheads="1"/>
          </p:cNvSpPr>
          <p:nvPr/>
        </p:nvSpPr>
        <p:spPr bwMode="auto">
          <a:xfrm flipV="1">
            <a:off x="957263" y="2428887"/>
            <a:ext cx="762000" cy="327025"/>
          </a:xfrm>
          <a:custGeom>
            <a:avLst/>
            <a:gdLst>
              <a:gd name="T0" fmla="*/ 0 w 696685"/>
              <a:gd name="T1" fmla="*/ 0 h 10885"/>
              <a:gd name="T2" fmla="*/ 3823732 w 696685"/>
              <a:gd name="T3" fmla="*/ 2147483647 h 10885"/>
              <a:gd name="T4" fmla="*/ 0 60000 65536"/>
              <a:gd name="T5" fmla="*/ 0 60000 65536"/>
              <a:gd name="T6" fmla="*/ 0 w 696685"/>
              <a:gd name="T7" fmla="*/ 0 h 10885"/>
              <a:gd name="T8" fmla="*/ 696685 w 696685"/>
              <a:gd name="T9" fmla="*/ 10885 h 108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96685" h="10885">
                <a:moveTo>
                  <a:pt x="0" y="0"/>
                </a:moveTo>
                <a:lnTo>
                  <a:pt x="696685" y="10885"/>
                </a:lnTo>
              </a:path>
            </a:pathLst>
          </a:custGeom>
          <a:ln>
            <a:headEnd/>
            <a:tailEnd type="triangle" w="med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727450" y="2606687"/>
            <a:ext cx="1595438" cy="463550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endParaRPr lang="ru-RU" sz="2400" b="1" dirty="0">
              <a:solidFill>
                <a:schemeClr val="accent2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 bwMode="auto">
          <a:xfrm>
            <a:off x="4284663" y="2309824"/>
            <a:ext cx="481012" cy="180975"/>
          </a:xfrm>
          <a:prstGeom prst="rightArrow">
            <a:avLst>
              <a:gd name="adj1" fmla="val 50000"/>
              <a:gd name="adj2" fmla="val 110495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grpSp>
        <p:nvGrpSpPr>
          <p:cNvPr id="2" name="Группа 17"/>
          <p:cNvGrpSpPr>
            <a:grpSpLocks/>
          </p:cNvGrpSpPr>
          <p:nvPr/>
        </p:nvGrpSpPr>
        <p:grpSpPr bwMode="auto">
          <a:xfrm>
            <a:off x="5880100" y="2133612"/>
            <a:ext cx="2900363" cy="865187"/>
            <a:chOff x="5880552" y="1904129"/>
            <a:chExt cx="2899687" cy="864437"/>
          </a:xfrm>
        </p:grpSpPr>
        <p:sp>
          <p:nvSpPr>
            <p:cNvPr id="49182" name="Прямоугольник 12"/>
            <p:cNvSpPr>
              <a:spLocks noChangeArrowheads="1"/>
            </p:cNvSpPr>
            <p:nvPr/>
          </p:nvSpPr>
          <p:spPr bwMode="auto">
            <a:xfrm>
              <a:off x="6936466" y="1904129"/>
              <a:ext cx="184377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 dirty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[</a:t>
              </a:r>
              <a:r>
                <a:rPr lang="ru-RU" altLang="ru-RU" sz="2400" b="1" dirty="0">
                  <a:solidFill>
                    <a:schemeClr val="accent1"/>
                  </a:solidFill>
                  <a:latin typeface="Courier New" pitchFamily="49" charset="0"/>
                  <a:cs typeface="Times New Roman" pitchFamily="18" charset="0"/>
                </a:rPr>
                <a:t>0</a:t>
              </a:r>
              <a:r>
                <a:rPr lang="en-US" altLang="ru-RU" sz="2400" b="1" dirty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, </a:t>
              </a:r>
              <a:r>
                <a:rPr lang="en-US" altLang="ru-RU" sz="2400" b="1" dirty="0">
                  <a:solidFill>
                    <a:schemeClr val="accent2"/>
                  </a:solidFill>
                  <a:latin typeface="Courier New" pitchFamily="49" charset="0"/>
                  <a:cs typeface="Times New Roman" pitchFamily="18" charset="0"/>
                </a:rPr>
                <a:t>2</a:t>
              </a:r>
              <a:r>
                <a:rPr lang="en-US" altLang="ru-RU" sz="2400" b="1" dirty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, </a:t>
              </a:r>
              <a:r>
                <a:rPr lang="en-US" altLang="ru-RU" sz="2400" b="1" dirty="0">
                  <a:solidFill>
                    <a:schemeClr val="accent2"/>
                  </a:solidFill>
                  <a:latin typeface="Courier New" pitchFamily="49" charset="0"/>
                  <a:cs typeface="Times New Roman" pitchFamily="18" charset="0"/>
                </a:rPr>
                <a:t>3</a:t>
              </a:r>
              <a:r>
                <a:rPr lang="en-US" altLang="ru-RU" sz="2400" b="1" dirty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]</a:t>
              </a:r>
              <a:endParaRPr lang="ru-RU" altLang="ru-RU" dirty="0"/>
            </a:p>
          </p:txBody>
        </p:sp>
        <p:sp>
          <p:nvSpPr>
            <p:cNvPr id="49183" name="Прямоугольник 13"/>
            <p:cNvSpPr>
              <a:spLocks noChangeArrowheads="1"/>
            </p:cNvSpPr>
            <p:nvPr/>
          </p:nvSpPr>
          <p:spPr bwMode="auto">
            <a:xfrm>
              <a:off x="5880552" y="1904129"/>
              <a:ext cx="36901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A</a:t>
              </a:r>
              <a:endParaRPr lang="ru-RU" altLang="ru-RU"/>
            </a:p>
          </p:txBody>
        </p:sp>
        <p:sp>
          <p:nvSpPr>
            <p:cNvPr id="49184" name="Полилиния 14"/>
            <p:cNvSpPr>
              <a:spLocks noChangeArrowheads="1"/>
            </p:cNvSpPr>
            <p:nvPr/>
          </p:nvSpPr>
          <p:spPr bwMode="auto">
            <a:xfrm>
              <a:off x="6215740" y="2133601"/>
              <a:ext cx="792000" cy="0"/>
            </a:xfrm>
            <a:custGeom>
              <a:avLst/>
              <a:gdLst>
                <a:gd name="T0" fmla="*/ 0 w 696685"/>
                <a:gd name="T1" fmla="*/ 0 h 10885"/>
                <a:gd name="T2" fmla="*/ 7963819 w 696685"/>
                <a:gd name="T3" fmla="*/ 0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0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ln>
              <a:headEnd/>
              <a:tailEnd type="triangle" w="med" len="lg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49185" name="Прямоугольник 15"/>
            <p:cNvSpPr>
              <a:spLocks noChangeArrowheads="1"/>
            </p:cNvSpPr>
            <p:nvPr/>
          </p:nvSpPr>
          <p:spPr bwMode="auto">
            <a:xfrm>
              <a:off x="5880552" y="2306901"/>
              <a:ext cx="36901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B</a:t>
              </a:r>
              <a:endParaRPr lang="ru-RU" altLang="ru-RU"/>
            </a:p>
          </p:txBody>
        </p:sp>
        <p:sp>
          <p:nvSpPr>
            <p:cNvPr id="49186" name="Полилиния 16"/>
            <p:cNvSpPr>
              <a:spLocks noChangeArrowheads="1"/>
            </p:cNvSpPr>
            <p:nvPr/>
          </p:nvSpPr>
          <p:spPr bwMode="auto">
            <a:xfrm flipV="1">
              <a:off x="6226629" y="2198914"/>
              <a:ext cx="762000" cy="326572"/>
            </a:xfrm>
            <a:custGeom>
              <a:avLst/>
              <a:gdLst>
                <a:gd name="T0" fmla="*/ 0 w 696685"/>
                <a:gd name="T1" fmla="*/ 0 h 10885"/>
                <a:gd name="T2" fmla="*/ 3823732 w 696685"/>
                <a:gd name="T3" fmla="*/ 2147483647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10885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ln>
              <a:headEnd/>
              <a:tailEnd type="triangle" w="med" len="lg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</p:grp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433388" y="3468701"/>
            <a:ext cx="2647950" cy="833438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B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A[:]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20" name="AutoShape 59"/>
          <p:cNvSpPr>
            <a:spLocks noChangeArrowheads="1"/>
          </p:cNvSpPr>
          <p:nvPr/>
        </p:nvSpPr>
        <p:spPr bwMode="auto">
          <a:xfrm>
            <a:off x="3035300" y="3690951"/>
            <a:ext cx="2809875" cy="515938"/>
          </a:xfrm>
          <a:prstGeom prst="wedgeRoundRectCallout">
            <a:avLst>
              <a:gd name="adj1" fmla="val -92731"/>
              <a:gd name="adj2" fmla="val 18631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>
                <a:latin typeface="Arial" panose="020B0604020202020204" pitchFamily="34" charset="0"/>
              </a:rPr>
              <a:t>копия массива </a:t>
            </a:r>
            <a:r>
              <a:rPr lang="en-US" sz="2400" dirty="0">
                <a:latin typeface="Arial" panose="020B0604020202020204" pitchFamily="34" charset="0"/>
              </a:rPr>
              <a:t>A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668463" y="4487876"/>
            <a:ext cx="1843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]</a:t>
            </a:r>
            <a:endParaRPr lang="ru-RU" altLang="ru-RU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611188" y="4487876"/>
            <a:ext cx="3698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A</a:t>
            </a:r>
            <a:endParaRPr lang="ru-RU" altLang="ru-RU"/>
          </a:p>
        </p:txBody>
      </p:sp>
      <p:sp>
        <p:nvSpPr>
          <p:cNvPr id="23" name="Полилиния 22"/>
          <p:cNvSpPr>
            <a:spLocks noChangeArrowheads="1"/>
          </p:cNvSpPr>
          <p:nvPr/>
        </p:nvSpPr>
        <p:spPr bwMode="auto">
          <a:xfrm>
            <a:off x="947738" y="4718064"/>
            <a:ext cx="790575" cy="0"/>
          </a:xfrm>
          <a:custGeom>
            <a:avLst/>
            <a:gdLst>
              <a:gd name="T0" fmla="*/ 0 w 696685"/>
              <a:gd name="T1" fmla="*/ 0 h 10885"/>
              <a:gd name="T2" fmla="*/ 7709805 w 696685"/>
              <a:gd name="T3" fmla="*/ 0 h 10885"/>
              <a:gd name="T4" fmla="*/ 0 60000 65536"/>
              <a:gd name="T5" fmla="*/ 0 60000 65536"/>
              <a:gd name="T6" fmla="*/ 0 w 696685"/>
              <a:gd name="T7" fmla="*/ 0 h 10885"/>
              <a:gd name="T8" fmla="*/ 696685 w 696685"/>
              <a:gd name="T9" fmla="*/ 0 h 108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96685" h="10885">
                <a:moveTo>
                  <a:pt x="0" y="0"/>
                </a:moveTo>
                <a:lnTo>
                  <a:pt x="696685" y="10885"/>
                </a:lnTo>
              </a:path>
            </a:pathLst>
          </a:custGeom>
          <a:ln>
            <a:headEnd/>
            <a:tailEnd type="triangle" w="med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1668463" y="4967301"/>
            <a:ext cx="1843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]</a:t>
            </a:r>
            <a:endParaRPr lang="ru-RU" altLang="ru-RU" dirty="0"/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611188" y="4967301"/>
            <a:ext cx="3698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</a:rPr>
              <a:t>B</a:t>
            </a:r>
            <a:endParaRPr lang="ru-RU" altLang="ru-RU"/>
          </a:p>
        </p:txBody>
      </p:sp>
      <p:sp>
        <p:nvSpPr>
          <p:cNvPr id="26" name="Полилиния 25"/>
          <p:cNvSpPr>
            <a:spLocks noChangeArrowheads="1"/>
          </p:cNvSpPr>
          <p:nvPr/>
        </p:nvSpPr>
        <p:spPr bwMode="auto">
          <a:xfrm>
            <a:off x="947738" y="5197489"/>
            <a:ext cx="790575" cy="0"/>
          </a:xfrm>
          <a:custGeom>
            <a:avLst/>
            <a:gdLst>
              <a:gd name="T0" fmla="*/ 0 w 696685"/>
              <a:gd name="T1" fmla="*/ 0 h 10885"/>
              <a:gd name="T2" fmla="*/ 7709805 w 696685"/>
              <a:gd name="T3" fmla="*/ 0 h 10885"/>
              <a:gd name="T4" fmla="*/ 0 60000 65536"/>
              <a:gd name="T5" fmla="*/ 0 60000 65536"/>
              <a:gd name="T6" fmla="*/ 0 w 696685"/>
              <a:gd name="T7" fmla="*/ 0 h 10885"/>
              <a:gd name="T8" fmla="*/ 696685 w 696685"/>
              <a:gd name="T9" fmla="*/ 0 h 108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96685" h="10885">
                <a:moveTo>
                  <a:pt x="0" y="0"/>
                </a:moveTo>
                <a:lnTo>
                  <a:pt x="696685" y="10885"/>
                </a:lnTo>
              </a:path>
            </a:pathLst>
          </a:custGeom>
          <a:ln>
            <a:headEnd/>
            <a:tailEnd type="triangle" w="med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3727450" y="4916501"/>
            <a:ext cx="1595438" cy="463550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endParaRPr lang="ru-RU" sz="2400" b="1" dirty="0">
              <a:solidFill>
                <a:schemeClr val="accent2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28" name="Стрелка вправо 27"/>
          <p:cNvSpPr/>
          <p:nvPr/>
        </p:nvSpPr>
        <p:spPr bwMode="auto">
          <a:xfrm>
            <a:off x="4284663" y="4619639"/>
            <a:ext cx="481012" cy="180975"/>
          </a:xfrm>
          <a:prstGeom prst="rightArrow">
            <a:avLst>
              <a:gd name="adj1" fmla="val 50000"/>
              <a:gd name="adj2" fmla="val 110495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grpSp>
        <p:nvGrpSpPr>
          <p:cNvPr id="3" name="Группа 34"/>
          <p:cNvGrpSpPr>
            <a:grpSpLocks/>
          </p:cNvGrpSpPr>
          <p:nvPr/>
        </p:nvGrpSpPr>
        <p:grpSpPr bwMode="auto">
          <a:xfrm>
            <a:off x="5902325" y="4487876"/>
            <a:ext cx="2900363" cy="941388"/>
            <a:chOff x="5902323" y="3972415"/>
            <a:chExt cx="2899688" cy="940637"/>
          </a:xfrm>
        </p:grpSpPr>
        <p:sp>
          <p:nvSpPr>
            <p:cNvPr id="49176" name="Прямоугольник 28"/>
            <p:cNvSpPr>
              <a:spLocks noChangeArrowheads="1"/>
            </p:cNvSpPr>
            <p:nvPr/>
          </p:nvSpPr>
          <p:spPr bwMode="auto">
            <a:xfrm>
              <a:off x="6958237" y="3972415"/>
              <a:ext cx="184377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 dirty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[</a:t>
              </a:r>
              <a:r>
                <a:rPr lang="en-US" altLang="ru-RU" sz="2400" b="1" dirty="0">
                  <a:solidFill>
                    <a:schemeClr val="accent1"/>
                  </a:solidFill>
                  <a:latin typeface="Courier New" pitchFamily="49" charset="0"/>
                  <a:cs typeface="Times New Roman" pitchFamily="18" charset="0"/>
                </a:rPr>
                <a:t>0</a:t>
              </a:r>
              <a:r>
                <a:rPr lang="en-US" altLang="ru-RU" sz="2400" b="1" dirty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, </a:t>
              </a:r>
              <a:r>
                <a:rPr lang="en-US" altLang="ru-RU" sz="2400" b="1" dirty="0">
                  <a:solidFill>
                    <a:schemeClr val="accent2"/>
                  </a:solidFill>
                  <a:latin typeface="Courier New" pitchFamily="49" charset="0"/>
                  <a:cs typeface="Times New Roman" pitchFamily="18" charset="0"/>
                </a:rPr>
                <a:t>2</a:t>
              </a:r>
              <a:r>
                <a:rPr lang="en-US" altLang="ru-RU" sz="2400" b="1" dirty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, </a:t>
              </a:r>
              <a:r>
                <a:rPr lang="en-US" altLang="ru-RU" sz="2400" b="1" dirty="0">
                  <a:solidFill>
                    <a:schemeClr val="accent2"/>
                  </a:solidFill>
                  <a:latin typeface="Courier New" pitchFamily="49" charset="0"/>
                  <a:cs typeface="Times New Roman" pitchFamily="18" charset="0"/>
                </a:rPr>
                <a:t>3</a:t>
              </a:r>
              <a:r>
                <a:rPr lang="en-US" altLang="ru-RU" sz="2400" b="1" dirty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]</a:t>
              </a:r>
              <a:endParaRPr lang="ru-RU" altLang="ru-RU" dirty="0"/>
            </a:p>
          </p:txBody>
        </p:sp>
        <p:sp>
          <p:nvSpPr>
            <p:cNvPr id="49177" name="Прямоугольник 29"/>
            <p:cNvSpPr>
              <a:spLocks noChangeArrowheads="1"/>
            </p:cNvSpPr>
            <p:nvPr/>
          </p:nvSpPr>
          <p:spPr bwMode="auto">
            <a:xfrm>
              <a:off x="5902323" y="3972415"/>
              <a:ext cx="36901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A</a:t>
              </a:r>
              <a:endParaRPr lang="ru-RU" altLang="ru-RU"/>
            </a:p>
          </p:txBody>
        </p:sp>
        <p:sp>
          <p:nvSpPr>
            <p:cNvPr id="49178" name="Полилиния 30"/>
            <p:cNvSpPr>
              <a:spLocks noChangeArrowheads="1"/>
            </p:cNvSpPr>
            <p:nvPr/>
          </p:nvSpPr>
          <p:spPr bwMode="auto">
            <a:xfrm>
              <a:off x="6237511" y="4201887"/>
              <a:ext cx="792000" cy="0"/>
            </a:xfrm>
            <a:custGeom>
              <a:avLst/>
              <a:gdLst>
                <a:gd name="T0" fmla="*/ 0 w 696685"/>
                <a:gd name="T1" fmla="*/ 0 h 10885"/>
                <a:gd name="T2" fmla="*/ 7963819 w 696685"/>
                <a:gd name="T3" fmla="*/ 0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0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ln>
              <a:headEnd/>
              <a:tailEnd type="triangle" w="med" len="lg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49179" name="Прямоугольник 31"/>
            <p:cNvSpPr>
              <a:spLocks noChangeArrowheads="1"/>
            </p:cNvSpPr>
            <p:nvPr/>
          </p:nvSpPr>
          <p:spPr bwMode="auto">
            <a:xfrm>
              <a:off x="6958237" y="4451387"/>
              <a:ext cx="184377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 dirty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[</a:t>
              </a:r>
              <a:r>
                <a:rPr lang="en-US" altLang="ru-RU" sz="2400" b="1" dirty="0">
                  <a:solidFill>
                    <a:schemeClr val="accent2"/>
                  </a:solidFill>
                  <a:latin typeface="Courier New" pitchFamily="49" charset="0"/>
                  <a:cs typeface="Times New Roman" pitchFamily="18" charset="0"/>
                </a:rPr>
                <a:t>1</a:t>
              </a:r>
              <a:r>
                <a:rPr lang="en-US" altLang="ru-RU" sz="2400" b="1" dirty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, </a:t>
              </a:r>
              <a:r>
                <a:rPr lang="en-US" altLang="ru-RU" sz="2400" b="1" dirty="0">
                  <a:solidFill>
                    <a:schemeClr val="accent2"/>
                  </a:solidFill>
                  <a:latin typeface="Courier New" pitchFamily="49" charset="0"/>
                  <a:cs typeface="Times New Roman" pitchFamily="18" charset="0"/>
                </a:rPr>
                <a:t>2</a:t>
              </a:r>
              <a:r>
                <a:rPr lang="en-US" altLang="ru-RU" sz="2400" b="1" dirty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, </a:t>
              </a:r>
              <a:r>
                <a:rPr lang="en-US" altLang="ru-RU" sz="2400" b="1" dirty="0">
                  <a:solidFill>
                    <a:schemeClr val="accent2"/>
                  </a:solidFill>
                  <a:latin typeface="Courier New" pitchFamily="49" charset="0"/>
                  <a:cs typeface="Times New Roman" pitchFamily="18" charset="0"/>
                </a:rPr>
                <a:t>3</a:t>
              </a:r>
              <a:r>
                <a:rPr lang="en-US" altLang="ru-RU" sz="2400" b="1" dirty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]</a:t>
              </a:r>
              <a:endParaRPr lang="ru-RU" altLang="ru-RU" dirty="0"/>
            </a:p>
          </p:txBody>
        </p:sp>
        <p:sp>
          <p:nvSpPr>
            <p:cNvPr id="49180" name="Прямоугольник 32"/>
            <p:cNvSpPr>
              <a:spLocks noChangeArrowheads="1"/>
            </p:cNvSpPr>
            <p:nvPr/>
          </p:nvSpPr>
          <p:spPr bwMode="auto">
            <a:xfrm>
              <a:off x="5902323" y="4451387"/>
              <a:ext cx="3690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</a:rPr>
                <a:t>B</a:t>
              </a:r>
              <a:endParaRPr lang="ru-RU" altLang="ru-RU"/>
            </a:p>
          </p:txBody>
        </p:sp>
        <p:sp>
          <p:nvSpPr>
            <p:cNvPr id="49181" name="Полилиния 33"/>
            <p:cNvSpPr>
              <a:spLocks noChangeArrowheads="1"/>
            </p:cNvSpPr>
            <p:nvPr/>
          </p:nvSpPr>
          <p:spPr bwMode="auto">
            <a:xfrm>
              <a:off x="6237511" y="4680859"/>
              <a:ext cx="792000" cy="0"/>
            </a:xfrm>
            <a:custGeom>
              <a:avLst/>
              <a:gdLst>
                <a:gd name="T0" fmla="*/ 0 w 696685"/>
                <a:gd name="T1" fmla="*/ 0 h 10885"/>
                <a:gd name="T2" fmla="*/ 7963819 w 696685"/>
                <a:gd name="T3" fmla="*/ 0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0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ln>
              <a:headEnd/>
              <a:tailEnd type="triangle" w="med" len="lg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7" grpId="0"/>
      <p:bldP spid="8" grpId="0" animBg="1"/>
      <p:bldP spid="9" grpId="0"/>
      <p:bldP spid="10" grpId="0" animBg="1"/>
      <p:bldP spid="11" grpId="0" build="p" animBg="1"/>
      <p:bldP spid="12" grpId="0" animBg="1"/>
      <p:bldP spid="19" grpId="0" build="p" animBg="1"/>
      <p:bldP spid="20" grpId="0" animBg="1"/>
      <p:bldP spid="21" grpId="0"/>
      <p:bldP spid="22" grpId="0"/>
      <p:bldP spid="23" grpId="0" animBg="1"/>
      <p:bldP spid="24" grpId="0"/>
      <p:bldP spid="25" grpId="0"/>
      <p:bldP spid="26" grpId="0" animBg="1"/>
      <p:bldP spid="27" grpId="0" build="p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6"/>
          <p:cNvGrpSpPr>
            <a:grpSpLocks/>
          </p:cNvGrpSpPr>
          <p:nvPr/>
        </p:nvGrpSpPr>
        <p:grpSpPr bwMode="auto">
          <a:xfrm>
            <a:off x="6729413" y="3036888"/>
            <a:ext cx="2139950" cy="908050"/>
            <a:chOff x="4944391" y="1468701"/>
            <a:chExt cx="2139102" cy="907979"/>
          </a:xfrm>
        </p:grpSpPr>
        <p:sp>
          <p:nvSpPr>
            <p:cNvPr id="50234" name="Прямоугольник 87"/>
            <p:cNvSpPr>
              <a:spLocks noChangeArrowheads="1"/>
            </p:cNvSpPr>
            <p:nvPr/>
          </p:nvSpPr>
          <p:spPr bwMode="auto">
            <a:xfrm>
              <a:off x="5608409" y="1468701"/>
              <a:ext cx="14750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 dirty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[</a:t>
              </a:r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1,2,3]</a:t>
              </a:r>
              <a:endParaRPr lang="ru-RU" altLang="ru-RU" dirty="0"/>
            </a:p>
          </p:txBody>
        </p:sp>
        <p:sp>
          <p:nvSpPr>
            <p:cNvPr id="50235" name="Прямоугольник 88"/>
            <p:cNvSpPr>
              <a:spLocks noChangeArrowheads="1"/>
            </p:cNvSpPr>
            <p:nvPr/>
          </p:nvSpPr>
          <p:spPr bwMode="auto">
            <a:xfrm>
              <a:off x="4944391" y="1468701"/>
              <a:ext cx="36901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A</a:t>
              </a:r>
              <a:endParaRPr lang="ru-RU" altLang="ru-RU"/>
            </a:p>
          </p:txBody>
        </p:sp>
        <p:sp>
          <p:nvSpPr>
            <p:cNvPr id="50236" name="Полилиния 89"/>
            <p:cNvSpPr>
              <a:spLocks noChangeArrowheads="1"/>
            </p:cNvSpPr>
            <p:nvPr/>
          </p:nvSpPr>
          <p:spPr bwMode="auto">
            <a:xfrm>
              <a:off x="5344895" y="1698173"/>
              <a:ext cx="324000" cy="0"/>
            </a:xfrm>
            <a:custGeom>
              <a:avLst/>
              <a:gdLst>
                <a:gd name="T0" fmla="*/ 0 w 696685"/>
                <a:gd name="T1" fmla="*/ 0 h 10885"/>
                <a:gd name="T2" fmla="*/ 0 w 696685"/>
                <a:gd name="T3" fmla="*/ 0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0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ln>
              <a:headEnd/>
              <a:tailEnd type="triangle" w="med" len="lg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50237" name="Прямоугольник 90"/>
            <p:cNvSpPr>
              <a:spLocks noChangeArrowheads="1"/>
            </p:cNvSpPr>
            <p:nvPr/>
          </p:nvSpPr>
          <p:spPr bwMode="auto">
            <a:xfrm>
              <a:off x="5608409" y="1915015"/>
              <a:ext cx="14750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 dirty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[</a:t>
              </a:r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4,5,6</a:t>
              </a:r>
              <a:r>
                <a:rPr lang="en-US" altLang="ru-RU" sz="2400" b="1" dirty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]</a:t>
              </a:r>
              <a:endParaRPr lang="ru-RU" altLang="ru-RU" dirty="0"/>
            </a:p>
          </p:txBody>
        </p:sp>
        <p:sp>
          <p:nvSpPr>
            <p:cNvPr id="50238" name="Прямоугольник 91"/>
            <p:cNvSpPr>
              <a:spLocks noChangeArrowheads="1"/>
            </p:cNvSpPr>
            <p:nvPr/>
          </p:nvSpPr>
          <p:spPr bwMode="auto">
            <a:xfrm>
              <a:off x="4944391" y="1915015"/>
              <a:ext cx="3690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</a:rPr>
                <a:t>B</a:t>
              </a:r>
              <a:endParaRPr lang="ru-RU" altLang="ru-RU"/>
            </a:p>
          </p:txBody>
        </p:sp>
        <p:sp>
          <p:nvSpPr>
            <p:cNvPr id="50239" name="Полилиния 92"/>
            <p:cNvSpPr>
              <a:spLocks noChangeArrowheads="1"/>
            </p:cNvSpPr>
            <p:nvPr/>
          </p:nvSpPr>
          <p:spPr bwMode="auto">
            <a:xfrm>
              <a:off x="5344895" y="2144487"/>
              <a:ext cx="324000" cy="0"/>
            </a:xfrm>
            <a:custGeom>
              <a:avLst/>
              <a:gdLst>
                <a:gd name="T0" fmla="*/ 0 w 696685"/>
                <a:gd name="T1" fmla="*/ 0 h 10885"/>
                <a:gd name="T2" fmla="*/ 0 w 696685"/>
                <a:gd name="T3" fmla="*/ 0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0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ln>
              <a:headEnd/>
              <a:tailEnd type="triangle" w="med" len="lg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</p:grpSp>
      <p:grpSp>
        <p:nvGrpSpPr>
          <p:cNvPr id="3" name="Группа 79"/>
          <p:cNvGrpSpPr>
            <a:grpSpLocks/>
          </p:cNvGrpSpPr>
          <p:nvPr/>
        </p:nvGrpSpPr>
        <p:grpSpPr bwMode="auto">
          <a:xfrm>
            <a:off x="4614863" y="3028950"/>
            <a:ext cx="1684337" cy="939800"/>
            <a:chOff x="5031479" y="1468701"/>
            <a:chExt cx="1683322" cy="940637"/>
          </a:xfrm>
        </p:grpSpPr>
        <p:sp>
          <p:nvSpPr>
            <p:cNvPr id="50228" name="Прямоугольник 80"/>
            <p:cNvSpPr>
              <a:spLocks noChangeArrowheads="1"/>
            </p:cNvSpPr>
            <p:nvPr/>
          </p:nvSpPr>
          <p:spPr bwMode="auto">
            <a:xfrm>
              <a:off x="5608409" y="1468701"/>
              <a:ext cx="110639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[</a:t>
              </a:r>
              <a:r>
                <a:rPr lang="en-US" altLang="ru-RU" sz="2400" b="1">
                  <a:latin typeface="Courier New" pitchFamily="49" charset="0"/>
                  <a:cs typeface="Times New Roman" pitchFamily="18" charset="0"/>
                </a:rPr>
                <a:t>A</a:t>
              </a:r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,B]</a:t>
              </a:r>
              <a:endParaRPr lang="ru-RU" altLang="ru-RU"/>
            </a:p>
          </p:txBody>
        </p:sp>
        <p:sp>
          <p:nvSpPr>
            <p:cNvPr id="50229" name="Прямоугольник 81"/>
            <p:cNvSpPr>
              <a:spLocks noChangeArrowheads="1"/>
            </p:cNvSpPr>
            <p:nvPr/>
          </p:nvSpPr>
          <p:spPr bwMode="auto">
            <a:xfrm>
              <a:off x="5031479" y="1468701"/>
              <a:ext cx="3690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</a:rPr>
                <a:t>C</a:t>
              </a:r>
              <a:endParaRPr lang="ru-RU" altLang="ru-RU"/>
            </a:p>
          </p:txBody>
        </p:sp>
        <p:sp>
          <p:nvSpPr>
            <p:cNvPr id="50230" name="Полилиния 82"/>
            <p:cNvSpPr>
              <a:spLocks noChangeArrowheads="1"/>
            </p:cNvSpPr>
            <p:nvPr/>
          </p:nvSpPr>
          <p:spPr bwMode="auto">
            <a:xfrm>
              <a:off x="5366667" y="1698173"/>
              <a:ext cx="324000" cy="0"/>
            </a:xfrm>
            <a:custGeom>
              <a:avLst/>
              <a:gdLst>
                <a:gd name="T0" fmla="*/ 0 w 696685"/>
                <a:gd name="T1" fmla="*/ 0 h 10885"/>
                <a:gd name="T2" fmla="*/ 0 w 696685"/>
                <a:gd name="T3" fmla="*/ 0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0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ln>
              <a:headEnd/>
              <a:tailEnd type="triangle" w="med" len="lg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50231" name="Прямоугольник 83"/>
            <p:cNvSpPr>
              <a:spLocks noChangeArrowheads="1"/>
            </p:cNvSpPr>
            <p:nvPr/>
          </p:nvSpPr>
          <p:spPr bwMode="auto">
            <a:xfrm>
              <a:off x="5608409" y="1947673"/>
              <a:ext cx="110639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[A,B]</a:t>
              </a:r>
              <a:endParaRPr lang="ru-RU" altLang="ru-RU"/>
            </a:p>
          </p:txBody>
        </p:sp>
        <p:sp>
          <p:nvSpPr>
            <p:cNvPr id="50232" name="Прямоугольник 84"/>
            <p:cNvSpPr>
              <a:spLocks noChangeArrowheads="1"/>
            </p:cNvSpPr>
            <p:nvPr/>
          </p:nvSpPr>
          <p:spPr bwMode="auto">
            <a:xfrm>
              <a:off x="5031479" y="1947673"/>
              <a:ext cx="3690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</a:rPr>
                <a:t>D</a:t>
              </a:r>
              <a:endParaRPr lang="ru-RU" altLang="ru-RU"/>
            </a:p>
          </p:txBody>
        </p:sp>
        <p:sp>
          <p:nvSpPr>
            <p:cNvPr id="50233" name="Полилиния 85"/>
            <p:cNvSpPr>
              <a:spLocks noChangeArrowheads="1"/>
            </p:cNvSpPr>
            <p:nvPr/>
          </p:nvSpPr>
          <p:spPr bwMode="auto">
            <a:xfrm>
              <a:off x="5366667" y="2177145"/>
              <a:ext cx="324000" cy="0"/>
            </a:xfrm>
            <a:custGeom>
              <a:avLst/>
              <a:gdLst>
                <a:gd name="T0" fmla="*/ 0 w 696685"/>
                <a:gd name="T1" fmla="*/ 0 h 10885"/>
                <a:gd name="T2" fmla="*/ 0 w 696685"/>
                <a:gd name="T3" fmla="*/ 0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0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ln>
              <a:headEnd/>
              <a:tailEnd type="triangle" w="med" len="lg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</p:grpSp>
      <p:sp>
        <p:nvSpPr>
          <p:cNvPr id="5018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100016"/>
            <a:ext cx="8375650" cy="75721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Копирование списков</a:t>
            </a:r>
          </a:p>
        </p:txBody>
      </p:sp>
      <p:sp>
        <p:nvSpPr>
          <p:cNvPr id="50182" name="Прямоугольник 35"/>
          <p:cNvSpPr>
            <a:spLocks noChangeArrowheads="1"/>
          </p:cNvSpPr>
          <p:nvPr/>
        </p:nvSpPr>
        <p:spPr bwMode="auto">
          <a:xfrm>
            <a:off x="385763" y="809625"/>
            <a:ext cx="4899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400" b="1" dirty="0">
                <a:solidFill>
                  <a:schemeClr val="accent2"/>
                </a:solidFill>
              </a:rPr>
              <a:t>«Поверхностное» копирование: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642910" y="1357298"/>
            <a:ext cx="3365500" cy="1201738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import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copy</a:t>
            </a: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[1, 2, 3]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B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copy.</a:t>
            </a:r>
            <a:r>
              <a:rPr lang="en-US" sz="24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copy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(A)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673100" y="2659063"/>
            <a:ext cx="3365500" cy="194151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[1, 2, 3]</a:t>
            </a: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B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[4, 5, 6]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C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[A, B]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copy.</a:t>
            </a:r>
            <a:r>
              <a:rPr lang="en-US" sz="24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copy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(C)</a:t>
            </a: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C[0][0]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0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4" name="Группа 52"/>
          <p:cNvGrpSpPr>
            <a:grpSpLocks/>
          </p:cNvGrpSpPr>
          <p:nvPr/>
        </p:nvGrpSpPr>
        <p:grpSpPr bwMode="auto">
          <a:xfrm>
            <a:off x="4530725" y="1457325"/>
            <a:ext cx="2530475" cy="941388"/>
            <a:chOff x="4552495" y="1468701"/>
            <a:chExt cx="2530998" cy="940637"/>
          </a:xfrm>
        </p:grpSpPr>
        <p:sp>
          <p:nvSpPr>
            <p:cNvPr id="50222" name="Прямоугольник 53"/>
            <p:cNvSpPr>
              <a:spLocks noChangeArrowheads="1"/>
            </p:cNvSpPr>
            <p:nvPr/>
          </p:nvSpPr>
          <p:spPr bwMode="auto">
            <a:xfrm>
              <a:off x="5608409" y="1468701"/>
              <a:ext cx="14750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[1,2,3]</a:t>
              </a:r>
              <a:endParaRPr lang="ru-RU" altLang="ru-RU" dirty="0"/>
            </a:p>
          </p:txBody>
        </p:sp>
        <p:sp>
          <p:nvSpPr>
            <p:cNvPr id="50223" name="Прямоугольник 54"/>
            <p:cNvSpPr>
              <a:spLocks noChangeArrowheads="1"/>
            </p:cNvSpPr>
            <p:nvPr/>
          </p:nvSpPr>
          <p:spPr bwMode="auto">
            <a:xfrm>
              <a:off x="4552495" y="1468701"/>
              <a:ext cx="36901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A</a:t>
              </a:r>
              <a:endParaRPr lang="ru-RU" altLang="ru-RU"/>
            </a:p>
          </p:txBody>
        </p:sp>
        <p:sp>
          <p:nvSpPr>
            <p:cNvPr id="50224" name="Полилиния 55"/>
            <p:cNvSpPr>
              <a:spLocks noChangeArrowheads="1"/>
            </p:cNvSpPr>
            <p:nvPr/>
          </p:nvSpPr>
          <p:spPr bwMode="auto">
            <a:xfrm>
              <a:off x="4887683" y="1698173"/>
              <a:ext cx="792000" cy="0"/>
            </a:xfrm>
            <a:custGeom>
              <a:avLst/>
              <a:gdLst>
                <a:gd name="T0" fmla="*/ 0 w 696685"/>
                <a:gd name="T1" fmla="*/ 0 h 10885"/>
                <a:gd name="T2" fmla="*/ 7963819 w 696685"/>
                <a:gd name="T3" fmla="*/ 0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0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ln>
              <a:headEnd/>
              <a:tailEnd type="triangle" w="med" len="lg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50225" name="Прямоугольник 56"/>
            <p:cNvSpPr>
              <a:spLocks noChangeArrowheads="1"/>
            </p:cNvSpPr>
            <p:nvPr/>
          </p:nvSpPr>
          <p:spPr bwMode="auto">
            <a:xfrm>
              <a:off x="5608409" y="1947673"/>
              <a:ext cx="14750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[4,5,6]</a:t>
              </a:r>
              <a:endParaRPr lang="ru-RU" altLang="ru-RU" dirty="0"/>
            </a:p>
          </p:txBody>
        </p:sp>
        <p:sp>
          <p:nvSpPr>
            <p:cNvPr id="50226" name="Прямоугольник 57"/>
            <p:cNvSpPr>
              <a:spLocks noChangeArrowheads="1"/>
            </p:cNvSpPr>
            <p:nvPr/>
          </p:nvSpPr>
          <p:spPr bwMode="auto">
            <a:xfrm>
              <a:off x="4552495" y="1947673"/>
              <a:ext cx="3690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</a:rPr>
                <a:t>B</a:t>
              </a:r>
              <a:endParaRPr lang="ru-RU" altLang="ru-RU"/>
            </a:p>
          </p:txBody>
        </p:sp>
        <p:sp>
          <p:nvSpPr>
            <p:cNvPr id="50227" name="Полилиния 58"/>
            <p:cNvSpPr>
              <a:spLocks noChangeArrowheads="1"/>
            </p:cNvSpPr>
            <p:nvPr/>
          </p:nvSpPr>
          <p:spPr bwMode="auto">
            <a:xfrm>
              <a:off x="4887683" y="2177145"/>
              <a:ext cx="792000" cy="0"/>
            </a:xfrm>
            <a:custGeom>
              <a:avLst/>
              <a:gdLst>
                <a:gd name="T0" fmla="*/ 0 w 696685"/>
                <a:gd name="T1" fmla="*/ 0 h 10885"/>
                <a:gd name="T2" fmla="*/ 7963819 w 696685"/>
                <a:gd name="T3" fmla="*/ 0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0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ln>
              <a:headEnd/>
              <a:tailEnd type="triangle" w="med" len="lg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</p:grpSp>
      <p:sp>
        <p:nvSpPr>
          <p:cNvPr id="60" name="Полилиния 59"/>
          <p:cNvSpPr>
            <a:spLocks noChangeArrowheads="1"/>
          </p:cNvSpPr>
          <p:nvPr/>
        </p:nvSpPr>
        <p:spPr bwMode="auto">
          <a:xfrm>
            <a:off x="5549900" y="2832100"/>
            <a:ext cx="1181100" cy="266700"/>
          </a:xfrm>
          <a:custGeom>
            <a:avLst/>
            <a:gdLst>
              <a:gd name="T0" fmla="*/ 0 w 1181100"/>
              <a:gd name="T1" fmla="*/ 0 h 558800"/>
              <a:gd name="T2" fmla="*/ 1181100 w 1181100"/>
              <a:gd name="T3" fmla="*/ 0 h 558800"/>
              <a:gd name="T4" fmla="*/ 0 60000 65536"/>
              <a:gd name="T5" fmla="*/ 0 60000 65536"/>
              <a:gd name="T6" fmla="*/ 0 w 1181100"/>
              <a:gd name="T7" fmla="*/ 0 h 558800"/>
              <a:gd name="T8" fmla="*/ 1181100 w 1181100"/>
              <a:gd name="T9" fmla="*/ 558800 h 5588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81100" h="558800">
                <a:moveTo>
                  <a:pt x="0" y="558800"/>
                </a:moveTo>
                <a:cubicBezTo>
                  <a:pt x="279400" y="228600"/>
                  <a:pt x="685800" y="0"/>
                  <a:pt x="1181100" y="558800"/>
                </a:cubicBezTo>
              </a:path>
            </a:pathLst>
          </a:custGeom>
          <a:ln>
            <a:headEnd/>
            <a:tailEnd type="triangle" w="med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61" name="Полилиния 60"/>
          <p:cNvSpPr>
            <a:spLocks noChangeArrowheads="1"/>
          </p:cNvSpPr>
          <p:nvPr/>
        </p:nvSpPr>
        <p:spPr bwMode="auto">
          <a:xfrm>
            <a:off x="5588000" y="3251200"/>
            <a:ext cx="1181100" cy="533400"/>
          </a:xfrm>
          <a:custGeom>
            <a:avLst/>
            <a:gdLst>
              <a:gd name="T0" fmla="*/ 0 w 1181100"/>
              <a:gd name="T1" fmla="*/ 330200 h 533400"/>
              <a:gd name="T2" fmla="*/ 1181100 w 1181100"/>
              <a:gd name="T3" fmla="*/ 139700 h 533400"/>
              <a:gd name="T4" fmla="*/ 0 60000 65536"/>
              <a:gd name="T5" fmla="*/ 0 60000 65536"/>
              <a:gd name="T6" fmla="*/ 0 w 1181100"/>
              <a:gd name="T7" fmla="*/ 0 h 533400"/>
              <a:gd name="T8" fmla="*/ 1181100 w 1181100"/>
              <a:gd name="T9" fmla="*/ 533400 h 5334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81100" h="533400">
                <a:moveTo>
                  <a:pt x="0" y="330200"/>
                </a:moveTo>
                <a:cubicBezTo>
                  <a:pt x="279400" y="0"/>
                  <a:pt x="698500" y="533400"/>
                  <a:pt x="1181100" y="139700"/>
                </a:cubicBezTo>
              </a:path>
            </a:pathLst>
          </a:custGeom>
          <a:ln>
            <a:headEnd/>
            <a:tailEnd type="triangle" w="med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62" name="Полилиния 61"/>
          <p:cNvSpPr>
            <a:spLocks noChangeArrowheads="1"/>
          </p:cNvSpPr>
          <p:nvPr/>
        </p:nvSpPr>
        <p:spPr bwMode="auto">
          <a:xfrm flipV="1">
            <a:off x="5930900" y="3878263"/>
            <a:ext cx="841375" cy="312737"/>
          </a:xfrm>
          <a:custGeom>
            <a:avLst/>
            <a:gdLst>
              <a:gd name="T0" fmla="*/ 0 w 1181100"/>
              <a:gd name="T1" fmla="*/ 26227469 h 243899"/>
              <a:gd name="T2" fmla="*/ 1878 w 1181100"/>
              <a:gd name="T3" fmla="*/ 27402083 h 243899"/>
              <a:gd name="T4" fmla="*/ 0 60000 65536"/>
              <a:gd name="T5" fmla="*/ 0 60000 65536"/>
              <a:gd name="T6" fmla="*/ 0 w 1181100"/>
              <a:gd name="T7" fmla="*/ 0 h 243899"/>
              <a:gd name="T8" fmla="*/ 1181100 w 1181100"/>
              <a:gd name="T9" fmla="*/ 243899 h 24389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81100" h="243899">
                <a:moveTo>
                  <a:pt x="0" y="233444"/>
                </a:moveTo>
                <a:cubicBezTo>
                  <a:pt x="399739" y="0"/>
                  <a:pt x="858952" y="19847"/>
                  <a:pt x="1181100" y="243899"/>
                </a:cubicBezTo>
              </a:path>
            </a:pathLst>
          </a:custGeom>
          <a:ln>
            <a:headEnd/>
            <a:tailEnd type="triangle" w="med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63" name="Полилиния 62"/>
          <p:cNvSpPr>
            <a:spLocks noChangeArrowheads="1"/>
          </p:cNvSpPr>
          <p:nvPr/>
        </p:nvSpPr>
        <p:spPr bwMode="auto">
          <a:xfrm flipV="1">
            <a:off x="5892800" y="2924175"/>
            <a:ext cx="841375" cy="773113"/>
          </a:xfrm>
          <a:custGeom>
            <a:avLst/>
            <a:gdLst>
              <a:gd name="T0" fmla="*/ 0 w 1181100"/>
              <a:gd name="T1" fmla="*/ 50635389 h 604583"/>
              <a:gd name="T2" fmla="*/ 7 w 1181100"/>
              <a:gd name="T3" fmla="*/ 48752245 h 604583"/>
              <a:gd name="T4" fmla="*/ 1878 w 1181100"/>
              <a:gd name="T5" fmla="*/ 0 h 604583"/>
              <a:gd name="T6" fmla="*/ 0 60000 65536"/>
              <a:gd name="T7" fmla="*/ 0 60000 65536"/>
              <a:gd name="T8" fmla="*/ 0 60000 65536"/>
              <a:gd name="T9" fmla="*/ 0 w 1181100"/>
              <a:gd name="T10" fmla="*/ 0 h 604583"/>
              <a:gd name="T11" fmla="*/ 1181100 w 1181100"/>
              <a:gd name="T12" fmla="*/ 604583 h 6045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81100" h="604583">
                <a:moveTo>
                  <a:pt x="0" y="473328"/>
                </a:moveTo>
                <a:lnTo>
                  <a:pt x="4457" y="455724"/>
                </a:lnTo>
                <a:cubicBezTo>
                  <a:pt x="479967" y="604583"/>
                  <a:pt x="778727" y="438358"/>
                  <a:pt x="1181100" y="0"/>
                </a:cubicBezTo>
              </a:path>
            </a:pathLst>
          </a:custGeom>
          <a:ln>
            <a:headEnd/>
            <a:tailEnd type="triangle" w="med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64" name="Прямоугольник 63"/>
          <p:cNvSpPr>
            <a:spLocks noChangeArrowheads="1"/>
          </p:cNvSpPr>
          <p:nvPr/>
        </p:nvSpPr>
        <p:spPr bwMode="auto">
          <a:xfrm>
            <a:off x="7640638" y="3079750"/>
            <a:ext cx="257175" cy="3683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36000" tIns="0" rIns="36000" bIns="0">
            <a:spAutoFit/>
          </a:bodyPr>
          <a:lstStyle/>
          <a:p>
            <a:pPr eaLnBrk="1" hangingPunct="1"/>
            <a:r>
              <a:rPr lang="en-US" altLang="ru-RU" sz="24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0</a:t>
            </a:r>
            <a:endParaRPr lang="ru-RU" altLang="ru-RU" dirty="0"/>
          </a:p>
        </p:txBody>
      </p:sp>
      <p:grpSp>
        <p:nvGrpSpPr>
          <p:cNvPr id="5" name="Группа 104"/>
          <p:cNvGrpSpPr>
            <a:grpSpLocks/>
          </p:cNvGrpSpPr>
          <p:nvPr/>
        </p:nvGrpSpPr>
        <p:grpSpPr bwMode="auto">
          <a:xfrm>
            <a:off x="860425" y="4648200"/>
            <a:ext cx="696913" cy="525463"/>
            <a:chOff x="859975" y="4648200"/>
            <a:chExt cx="696687" cy="525881"/>
          </a:xfrm>
        </p:grpSpPr>
        <p:sp>
          <p:nvSpPr>
            <p:cNvPr id="50220" name="Левая фигурная скобка 64"/>
            <p:cNvSpPr>
              <a:spLocks/>
            </p:cNvSpPr>
            <p:nvPr/>
          </p:nvSpPr>
          <p:spPr bwMode="auto">
            <a:xfrm rot="-5400000">
              <a:off x="1143005" y="4365170"/>
              <a:ext cx="130628" cy="696687"/>
            </a:xfrm>
            <a:prstGeom prst="leftBrace">
              <a:avLst>
                <a:gd name="adj1" fmla="val 65951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50221" name="Прямоугольник 65"/>
            <p:cNvSpPr>
              <a:spLocks noChangeArrowheads="1"/>
            </p:cNvSpPr>
            <p:nvPr/>
          </p:nvSpPr>
          <p:spPr bwMode="auto">
            <a:xfrm>
              <a:off x="1012469" y="4712416"/>
              <a:ext cx="3690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A</a:t>
              </a:r>
              <a:endParaRPr lang="ru-RU" altLang="ru-RU"/>
            </a:p>
          </p:txBody>
        </p:sp>
      </p:grpSp>
      <p:sp>
        <p:nvSpPr>
          <p:cNvPr id="67" name="Стрелка вправо 66"/>
          <p:cNvSpPr/>
          <p:nvPr/>
        </p:nvSpPr>
        <p:spPr bwMode="auto">
          <a:xfrm>
            <a:off x="3883025" y="4278313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4548188" y="4078288"/>
            <a:ext cx="3233737" cy="663575"/>
            <a:chOff x="433" y="3902"/>
            <a:chExt cx="2037" cy="418"/>
          </a:xfrm>
        </p:grpSpPr>
        <p:sp>
          <p:nvSpPr>
            <p:cNvPr id="69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1743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panose="020B0604020202020204" pitchFamily="34" charset="0"/>
                </a:rPr>
                <a:t>  Влияет на </a:t>
              </a:r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C</a:t>
              </a:r>
              <a:r>
                <a:rPr lang="en-US" sz="2400" dirty="0">
                  <a:latin typeface="Arial" panose="020B0604020202020204" pitchFamily="34" charset="0"/>
                </a:rPr>
                <a:t> </a:t>
              </a:r>
              <a:r>
                <a:rPr lang="ru-RU" sz="2400" dirty="0">
                  <a:latin typeface="Arial" panose="020B0604020202020204" pitchFamily="34" charset="0"/>
                </a:rPr>
                <a:t>и </a:t>
              </a:r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D</a:t>
              </a:r>
              <a:r>
                <a:rPr lang="en-US" sz="2400" dirty="0">
                  <a:latin typeface="Arial" panose="020B0604020202020204" pitchFamily="34" charset="0"/>
                </a:rPr>
                <a:t>!</a:t>
              </a:r>
              <a:endParaRPr lang="ru-RU" sz="2400" dirty="0">
                <a:latin typeface="Arial" panose="020B0604020202020204" pitchFamily="34" charset="0"/>
              </a:endParaRPr>
            </a:p>
          </p:txBody>
        </p:sp>
        <p:sp>
          <p:nvSpPr>
            <p:cNvPr id="50219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  <a:endParaRPr lang="ru-RU" altLang="ru-RU" sz="44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71" name="Прямоугольник 70"/>
          <p:cNvSpPr>
            <a:spLocks noChangeArrowheads="1"/>
          </p:cNvSpPr>
          <p:nvPr/>
        </p:nvSpPr>
        <p:spPr bwMode="auto">
          <a:xfrm>
            <a:off x="385763" y="5033963"/>
            <a:ext cx="41163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chemeClr val="accent2"/>
                </a:solidFill>
              </a:rPr>
              <a:t>«Глубокое» копирование:</a:t>
            </a:r>
          </a:p>
        </p:txBody>
      </p:sp>
      <p:sp>
        <p:nvSpPr>
          <p:cNvPr id="72" name="Rectangle 6"/>
          <p:cNvSpPr>
            <a:spLocks noChangeArrowheads="1"/>
          </p:cNvSpPr>
          <p:nvPr/>
        </p:nvSpPr>
        <p:spPr bwMode="auto">
          <a:xfrm>
            <a:off x="509588" y="5532438"/>
            <a:ext cx="3932237" cy="465137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copy.</a:t>
            </a:r>
            <a:r>
              <a:rPr lang="en-US" sz="24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deepcopy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(C)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7" name="Группа 105"/>
          <p:cNvGrpSpPr>
            <a:grpSpLocks/>
          </p:cNvGrpSpPr>
          <p:nvPr/>
        </p:nvGrpSpPr>
        <p:grpSpPr bwMode="auto">
          <a:xfrm>
            <a:off x="4614863" y="5106988"/>
            <a:ext cx="3806825" cy="1417637"/>
            <a:chOff x="4615645" y="5107215"/>
            <a:chExt cx="3806792" cy="1416912"/>
          </a:xfrm>
        </p:grpSpPr>
        <p:grpSp>
          <p:nvGrpSpPr>
            <p:cNvPr id="8" name="Группа 43"/>
            <p:cNvGrpSpPr>
              <a:grpSpLocks/>
            </p:cNvGrpSpPr>
            <p:nvPr/>
          </p:nvGrpSpPr>
          <p:grpSpPr bwMode="auto">
            <a:xfrm>
              <a:off x="4615645" y="5303738"/>
              <a:ext cx="1683322" cy="940637"/>
              <a:chOff x="5031479" y="1468701"/>
              <a:chExt cx="1683322" cy="940637"/>
            </a:xfrm>
          </p:grpSpPr>
          <p:sp>
            <p:nvSpPr>
              <p:cNvPr id="50212" name="Прямоугольник 37"/>
              <p:cNvSpPr>
                <a:spLocks noChangeArrowheads="1"/>
              </p:cNvSpPr>
              <p:nvPr/>
            </p:nvSpPr>
            <p:spPr bwMode="auto">
              <a:xfrm>
                <a:off x="5608409" y="1468701"/>
                <a:ext cx="110639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altLang="ru-RU" sz="24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[</a:t>
                </a:r>
                <a:r>
                  <a:rPr lang="en-US" altLang="ru-RU" sz="2400" b="1">
                    <a:latin typeface="Courier New" pitchFamily="49" charset="0"/>
                    <a:cs typeface="Times New Roman" pitchFamily="18" charset="0"/>
                  </a:rPr>
                  <a:t>A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,B]</a:t>
                </a:r>
                <a:endParaRPr lang="ru-RU" altLang="ru-RU"/>
              </a:p>
            </p:txBody>
          </p:sp>
          <p:sp>
            <p:nvSpPr>
              <p:cNvPr id="50213" name="Прямоугольник 38"/>
              <p:cNvSpPr>
                <a:spLocks noChangeArrowheads="1"/>
              </p:cNvSpPr>
              <p:nvPr/>
            </p:nvSpPr>
            <p:spPr bwMode="auto">
              <a:xfrm>
                <a:off x="5031479" y="1468701"/>
                <a:ext cx="36901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altLang="ru-RU" sz="2400" b="1">
                    <a:solidFill>
                      <a:srgbClr val="000000"/>
                    </a:solidFill>
                    <a:latin typeface="Courier New" pitchFamily="49" charset="0"/>
                  </a:rPr>
                  <a:t>C</a:t>
                </a:r>
                <a:endParaRPr lang="ru-RU" altLang="ru-RU"/>
              </a:p>
            </p:txBody>
          </p:sp>
          <p:sp>
            <p:nvSpPr>
              <p:cNvPr id="50214" name="Полилиния 39"/>
              <p:cNvSpPr>
                <a:spLocks noChangeArrowheads="1"/>
              </p:cNvSpPr>
              <p:nvPr/>
            </p:nvSpPr>
            <p:spPr bwMode="auto">
              <a:xfrm>
                <a:off x="5366667" y="1698173"/>
                <a:ext cx="324000" cy="0"/>
              </a:xfrm>
              <a:custGeom>
                <a:avLst/>
                <a:gdLst>
                  <a:gd name="T0" fmla="*/ 0 w 696685"/>
                  <a:gd name="T1" fmla="*/ 0 h 10885"/>
                  <a:gd name="T2" fmla="*/ 0 w 696685"/>
                  <a:gd name="T3" fmla="*/ 0 h 10885"/>
                  <a:gd name="T4" fmla="*/ 0 60000 65536"/>
                  <a:gd name="T5" fmla="*/ 0 60000 65536"/>
                  <a:gd name="T6" fmla="*/ 0 w 696685"/>
                  <a:gd name="T7" fmla="*/ 0 h 10885"/>
                  <a:gd name="T8" fmla="*/ 696685 w 696685"/>
                  <a:gd name="T9" fmla="*/ 0 h 1088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96685" h="10885">
                    <a:moveTo>
                      <a:pt x="0" y="0"/>
                    </a:moveTo>
                    <a:lnTo>
                      <a:pt x="696685" y="10885"/>
                    </a:lnTo>
                  </a:path>
                </a:pathLst>
              </a:custGeom>
              <a:ln>
                <a:headEnd/>
                <a:tailEnd type="triangle" w="med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50215" name="Прямоугольник 40"/>
              <p:cNvSpPr>
                <a:spLocks noChangeArrowheads="1"/>
              </p:cNvSpPr>
              <p:nvPr/>
            </p:nvSpPr>
            <p:spPr bwMode="auto">
              <a:xfrm>
                <a:off x="5608409" y="1947673"/>
                <a:ext cx="101983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altLang="ru-RU" sz="24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[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  <a:sym typeface="Symbol" pitchFamily="18" charset="2"/>
                  </a:rPr>
                  <a:t>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,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  <a:sym typeface="Symbol" pitchFamily="18" charset="2"/>
                  </a:rPr>
                  <a:t>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]</a:t>
                </a:r>
                <a:endParaRPr lang="ru-RU" altLang="ru-RU"/>
              </a:p>
            </p:txBody>
          </p:sp>
          <p:sp>
            <p:nvSpPr>
              <p:cNvPr id="50216" name="Прямоугольник 41"/>
              <p:cNvSpPr>
                <a:spLocks noChangeArrowheads="1"/>
              </p:cNvSpPr>
              <p:nvPr/>
            </p:nvSpPr>
            <p:spPr bwMode="auto">
              <a:xfrm>
                <a:off x="5031479" y="1947673"/>
                <a:ext cx="36901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altLang="ru-RU" sz="2400" b="1">
                    <a:solidFill>
                      <a:srgbClr val="000000"/>
                    </a:solidFill>
                    <a:latin typeface="Courier New" pitchFamily="49" charset="0"/>
                  </a:rPr>
                  <a:t>D</a:t>
                </a:r>
                <a:endParaRPr lang="ru-RU" altLang="ru-RU"/>
              </a:p>
            </p:txBody>
          </p:sp>
          <p:sp>
            <p:nvSpPr>
              <p:cNvPr id="50217" name="Полилиния 42"/>
              <p:cNvSpPr>
                <a:spLocks noChangeArrowheads="1"/>
              </p:cNvSpPr>
              <p:nvPr/>
            </p:nvSpPr>
            <p:spPr bwMode="auto">
              <a:xfrm>
                <a:off x="5366667" y="2177145"/>
                <a:ext cx="324000" cy="0"/>
              </a:xfrm>
              <a:custGeom>
                <a:avLst/>
                <a:gdLst>
                  <a:gd name="T0" fmla="*/ 0 w 696685"/>
                  <a:gd name="T1" fmla="*/ 0 h 10885"/>
                  <a:gd name="T2" fmla="*/ 0 w 696685"/>
                  <a:gd name="T3" fmla="*/ 0 h 10885"/>
                  <a:gd name="T4" fmla="*/ 0 60000 65536"/>
                  <a:gd name="T5" fmla="*/ 0 60000 65536"/>
                  <a:gd name="T6" fmla="*/ 0 w 696685"/>
                  <a:gd name="T7" fmla="*/ 0 h 10885"/>
                  <a:gd name="T8" fmla="*/ 696685 w 696685"/>
                  <a:gd name="T9" fmla="*/ 0 h 1088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96685" h="10885">
                    <a:moveTo>
                      <a:pt x="0" y="0"/>
                    </a:moveTo>
                    <a:lnTo>
                      <a:pt x="696685" y="10885"/>
                    </a:lnTo>
                  </a:path>
                </a:pathLst>
              </a:custGeom>
              <a:ln>
                <a:headEnd/>
                <a:tailEnd type="triangle" w="med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" name="Группа 45"/>
            <p:cNvGrpSpPr>
              <a:grpSpLocks/>
            </p:cNvGrpSpPr>
            <p:nvPr/>
          </p:nvGrpSpPr>
          <p:grpSpPr bwMode="auto">
            <a:xfrm>
              <a:off x="6283335" y="5169839"/>
              <a:ext cx="2139102" cy="733803"/>
              <a:chOff x="4944391" y="1468701"/>
              <a:chExt cx="2139102" cy="733803"/>
            </a:xfrm>
          </p:grpSpPr>
          <p:sp>
            <p:nvSpPr>
              <p:cNvPr id="50206" name="Прямоугольник 46"/>
              <p:cNvSpPr>
                <a:spLocks noChangeArrowheads="1"/>
              </p:cNvSpPr>
              <p:nvPr/>
            </p:nvSpPr>
            <p:spPr bwMode="auto">
              <a:xfrm>
                <a:off x="5608409" y="1468701"/>
                <a:ext cx="147508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altLang="ru-RU" sz="24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[</a:t>
                </a:r>
                <a:r>
                  <a:rPr lang="en-US" altLang="ru-RU" sz="2400" b="1" dirty="0">
                    <a:latin typeface="Courier New" pitchFamily="49" charset="0"/>
                    <a:cs typeface="Times New Roman" pitchFamily="18" charset="0"/>
                  </a:rPr>
                  <a:t>1,2,3]</a:t>
                </a:r>
                <a:endParaRPr lang="ru-RU" altLang="ru-RU" dirty="0"/>
              </a:p>
            </p:txBody>
          </p:sp>
          <p:sp>
            <p:nvSpPr>
              <p:cNvPr id="50207" name="Прямоугольник 47"/>
              <p:cNvSpPr>
                <a:spLocks noChangeArrowheads="1"/>
              </p:cNvSpPr>
              <p:nvPr/>
            </p:nvSpPr>
            <p:spPr bwMode="auto">
              <a:xfrm>
                <a:off x="4944391" y="1468701"/>
                <a:ext cx="36901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altLang="ru-RU" sz="24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A</a:t>
                </a:r>
                <a:endParaRPr lang="ru-RU" altLang="ru-RU"/>
              </a:p>
            </p:txBody>
          </p:sp>
          <p:sp>
            <p:nvSpPr>
              <p:cNvPr id="50208" name="Полилиния 48"/>
              <p:cNvSpPr>
                <a:spLocks noChangeArrowheads="1"/>
              </p:cNvSpPr>
              <p:nvPr/>
            </p:nvSpPr>
            <p:spPr bwMode="auto">
              <a:xfrm>
                <a:off x="5344895" y="1698173"/>
                <a:ext cx="324000" cy="0"/>
              </a:xfrm>
              <a:custGeom>
                <a:avLst/>
                <a:gdLst>
                  <a:gd name="T0" fmla="*/ 0 w 696685"/>
                  <a:gd name="T1" fmla="*/ 0 h 10885"/>
                  <a:gd name="T2" fmla="*/ 0 w 696685"/>
                  <a:gd name="T3" fmla="*/ 0 h 10885"/>
                  <a:gd name="T4" fmla="*/ 0 60000 65536"/>
                  <a:gd name="T5" fmla="*/ 0 60000 65536"/>
                  <a:gd name="T6" fmla="*/ 0 w 696685"/>
                  <a:gd name="T7" fmla="*/ 0 h 10885"/>
                  <a:gd name="T8" fmla="*/ 696685 w 696685"/>
                  <a:gd name="T9" fmla="*/ 0 h 1088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96685" h="10885">
                    <a:moveTo>
                      <a:pt x="0" y="0"/>
                    </a:moveTo>
                    <a:lnTo>
                      <a:pt x="696685" y="10885"/>
                    </a:lnTo>
                  </a:path>
                </a:pathLst>
              </a:custGeom>
              <a:ln>
                <a:headEnd/>
                <a:tailEnd type="triangle" w="med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50209" name="Прямоугольник 49"/>
              <p:cNvSpPr>
                <a:spLocks noChangeArrowheads="1"/>
              </p:cNvSpPr>
              <p:nvPr/>
            </p:nvSpPr>
            <p:spPr bwMode="auto">
              <a:xfrm>
                <a:off x="5608409" y="1740839"/>
                <a:ext cx="147508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altLang="ru-RU" sz="24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[</a:t>
                </a:r>
                <a:r>
                  <a:rPr lang="en-US" altLang="ru-RU" sz="2400" b="1" dirty="0">
                    <a:latin typeface="Courier New" pitchFamily="49" charset="0"/>
                    <a:cs typeface="Times New Roman" pitchFamily="18" charset="0"/>
                  </a:rPr>
                  <a:t>4,5,6]</a:t>
                </a:r>
                <a:endParaRPr lang="ru-RU" altLang="ru-RU" dirty="0"/>
              </a:p>
            </p:txBody>
          </p:sp>
          <p:sp>
            <p:nvSpPr>
              <p:cNvPr id="50210" name="Прямоугольник 50"/>
              <p:cNvSpPr>
                <a:spLocks noChangeArrowheads="1"/>
              </p:cNvSpPr>
              <p:nvPr/>
            </p:nvSpPr>
            <p:spPr bwMode="auto">
              <a:xfrm>
                <a:off x="4944391" y="1740839"/>
                <a:ext cx="36901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altLang="ru-RU" sz="2400" b="1">
                    <a:solidFill>
                      <a:srgbClr val="000000"/>
                    </a:solidFill>
                    <a:latin typeface="Courier New" pitchFamily="49" charset="0"/>
                  </a:rPr>
                  <a:t>B</a:t>
                </a:r>
                <a:endParaRPr lang="ru-RU" altLang="ru-RU"/>
              </a:p>
            </p:txBody>
          </p:sp>
          <p:sp>
            <p:nvSpPr>
              <p:cNvPr id="50211" name="Полилиния 51"/>
              <p:cNvSpPr>
                <a:spLocks noChangeArrowheads="1"/>
              </p:cNvSpPr>
              <p:nvPr/>
            </p:nvSpPr>
            <p:spPr bwMode="auto">
              <a:xfrm>
                <a:off x="5344895" y="1970311"/>
                <a:ext cx="324000" cy="0"/>
              </a:xfrm>
              <a:custGeom>
                <a:avLst/>
                <a:gdLst>
                  <a:gd name="T0" fmla="*/ 0 w 696685"/>
                  <a:gd name="T1" fmla="*/ 0 h 10885"/>
                  <a:gd name="T2" fmla="*/ 0 w 696685"/>
                  <a:gd name="T3" fmla="*/ 0 h 10885"/>
                  <a:gd name="T4" fmla="*/ 0 60000 65536"/>
                  <a:gd name="T5" fmla="*/ 0 60000 65536"/>
                  <a:gd name="T6" fmla="*/ 0 w 696685"/>
                  <a:gd name="T7" fmla="*/ 0 h 10885"/>
                  <a:gd name="T8" fmla="*/ 696685 w 696685"/>
                  <a:gd name="T9" fmla="*/ 0 h 1088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96685" h="10885">
                    <a:moveTo>
                      <a:pt x="0" y="0"/>
                    </a:moveTo>
                    <a:lnTo>
                      <a:pt x="696685" y="10885"/>
                    </a:lnTo>
                  </a:path>
                </a:pathLst>
              </a:custGeom>
              <a:ln>
                <a:headEnd/>
                <a:tailEnd type="triangle" w="med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" name="Группа 93"/>
            <p:cNvGrpSpPr>
              <a:grpSpLocks/>
            </p:cNvGrpSpPr>
            <p:nvPr/>
          </p:nvGrpSpPr>
          <p:grpSpPr bwMode="auto">
            <a:xfrm>
              <a:off x="6947353" y="5790324"/>
              <a:ext cx="1475084" cy="733803"/>
              <a:chOff x="5608409" y="1468701"/>
              <a:chExt cx="1475084" cy="733803"/>
            </a:xfrm>
          </p:grpSpPr>
          <p:sp>
            <p:nvSpPr>
              <p:cNvPr id="50204" name="Прямоугольник 94"/>
              <p:cNvSpPr>
                <a:spLocks noChangeArrowheads="1"/>
              </p:cNvSpPr>
              <p:nvPr/>
            </p:nvSpPr>
            <p:spPr bwMode="auto">
              <a:xfrm>
                <a:off x="5608409" y="1468701"/>
                <a:ext cx="147508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altLang="ru-RU" sz="2400" b="1">
                    <a:latin typeface="Courier New" pitchFamily="49" charset="0"/>
                    <a:cs typeface="Times New Roman" pitchFamily="18" charset="0"/>
                  </a:rPr>
                  <a:t>[1,2,3]</a:t>
                </a:r>
                <a:endParaRPr lang="ru-RU" altLang="ru-RU"/>
              </a:p>
            </p:txBody>
          </p:sp>
          <p:sp>
            <p:nvSpPr>
              <p:cNvPr id="50205" name="Прямоугольник 97"/>
              <p:cNvSpPr>
                <a:spLocks noChangeArrowheads="1"/>
              </p:cNvSpPr>
              <p:nvPr/>
            </p:nvSpPr>
            <p:spPr bwMode="auto">
              <a:xfrm>
                <a:off x="5608409" y="1740839"/>
                <a:ext cx="147508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altLang="ru-RU" sz="24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[</a:t>
                </a:r>
                <a:r>
                  <a:rPr lang="en-US" altLang="ru-RU" sz="2400" b="1" dirty="0">
                    <a:latin typeface="Courier New" pitchFamily="49" charset="0"/>
                    <a:cs typeface="Times New Roman" pitchFamily="18" charset="0"/>
                  </a:rPr>
                  <a:t>4,5,6]</a:t>
                </a:r>
                <a:endParaRPr lang="ru-RU" altLang="ru-RU" dirty="0"/>
              </a:p>
            </p:txBody>
          </p:sp>
        </p:grpSp>
        <p:sp>
          <p:nvSpPr>
            <p:cNvPr id="50200" name="Полилиния 100"/>
            <p:cNvSpPr>
              <a:spLocks noChangeArrowheads="1"/>
            </p:cNvSpPr>
            <p:nvPr/>
          </p:nvSpPr>
          <p:spPr bwMode="auto">
            <a:xfrm>
              <a:off x="5549901" y="5107215"/>
              <a:ext cx="774700" cy="259444"/>
            </a:xfrm>
            <a:custGeom>
              <a:avLst/>
              <a:gdLst>
                <a:gd name="T0" fmla="*/ 0 w 1181100"/>
                <a:gd name="T1" fmla="*/ 0 h 558800"/>
                <a:gd name="T2" fmla="*/ 391 w 1181100"/>
                <a:gd name="T3" fmla="*/ 0 h 558800"/>
                <a:gd name="T4" fmla="*/ 0 60000 65536"/>
                <a:gd name="T5" fmla="*/ 0 60000 65536"/>
                <a:gd name="T6" fmla="*/ 0 w 1181100"/>
                <a:gd name="T7" fmla="*/ 0 h 558800"/>
                <a:gd name="T8" fmla="*/ 1181100 w 1181100"/>
                <a:gd name="T9" fmla="*/ 558800 h 5588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81100" h="558800">
                  <a:moveTo>
                    <a:pt x="0" y="558800"/>
                  </a:moveTo>
                  <a:cubicBezTo>
                    <a:pt x="279400" y="228600"/>
                    <a:pt x="685800" y="0"/>
                    <a:pt x="1181100" y="558800"/>
                  </a:cubicBezTo>
                </a:path>
              </a:pathLst>
            </a:custGeom>
            <a:ln>
              <a:headEnd/>
              <a:tailEnd type="triangle" w="med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50201" name="Полилиния 101"/>
            <p:cNvSpPr>
              <a:spLocks noChangeArrowheads="1"/>
            </p:cNvSpPr>
            <p:nvPr/>
          </p:nvSpPr>
          <p:spPr bwMode="auto">
            <a:xfrm flipV="1">
              <a:off x="5920014" y="5642351"/>
              <a:ext cx="459015" cy="148849"/>
            </a:xfrm>
            <a:custGeom>
              <a:avLst/>
              <a:gdLst>
                <a:gd name="T0" fmla="*/ 0 w 1181100"/>
                <a:gd name="T1" fmla="*/ 20 h 243899"/>
                <a:gd name="T2" fmla="*/ 0 w 1181100"/>
                <a:gd name="T3" fmla="*/ 21 h 243899"/>
                <a:gd name="T4" fmla="*/ 0 60000 65536"/>
                <a:gd name="T5" fmla="*/ 0 60000 65536"/>
                <a:gd name="T6" fmla="*/ 0 w 1181100"/>
                <a:gd name="T7" fmla="*/ 0 h 243899"/>
                <a:gd name="T8" fmla="*/ 1181100 w 1181100"/>
                <a:gd name="T9" fmla="*/ 243899 h 24389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81100" h="243899">
                  <a:moveTo>
                    <a:pt x="0" y="233444"/>
                  </a:moveTo>
                  <a:cubicBezTo>
                    <a:pt x="399739" y="0"/>
                    <a:pt x="858952" y="19847"/>
                    <a:pt x="1181100" y="243899"/>
                  </a:cubicBezTo>
                </a:path>
              </a:pathLst>
            </a:custGeom>
            <a:ln>
              <a:headEnd/>
              <a:tailEnd type="triangle" w="med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50202" name="Полилиния 102"/>
            <p:cNvSpPr>
              <a:spLocks noChangeArrowheads="1"/>
            </p:cNvSpPr>
            <p:nvPr/>
          </p:nvSpPr>
          <p:spPr bwMode="auto">
            <a:xfrm flipV="1">
              <a:off x="5876470" y="6127704"/>
              <a:ext cx="1057730" cy="358956"/>
            </a:xfrm>
            <a:custGeom>
              <a:avLst/>
              <a:gdLst>
                <a:gd name="T0" fmla="*/ 0 w 2721665"/>
                <a:gd name="T1" fmla="*/ 49 h 588174"/>
                <a:gd name="T2" fmla="*/ 0 w 2721665"/>
                <a:gd name="T3" fmla="*/ 25 h 588174"/>
                <a:gd name="T4" fmla="*/ 0 60000 65536"/>
                <a:gd name="T5" fmla="*/ 0 60000 65536"/>
                <a:gd name="T6" fmla="*/ 0 w 2721665"/>
                <a:gd name="T7" fmla="*/ 0 h 588174"/>
                <a:gd name="T8" fmla="*/ 2721665 w 2721665"/>
                <a:gd name="T9" fmla="*/ 588174 h 588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21665" h="588174">
                  <a:moveTo>
                    <a:pt x="0" y="588174"/>
                  </a:moveTo>
                  <a:cubicBezTo>
                    <a:pt x="399739" y="354730"/>
                    <a:pt x="1531201" y="0"/>
                    <a:pt x="2721665" y="295401"/>
                  </a:cubicBezTo>
                </a:path>
              </a:pathLst>
            </a:custGeom>
            <a:ln>
              <a:headEnd/>
              <a:tailEnd type="triangle" w="med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50203" name="Полилиния 103"/>
            <p:cNvSpPr>
              <a:spLocks noChangeArrowheads="1"/>
            </p:cNvSpPr>
            <p:nvPr/>
          </p:nvSpPr>
          <p:spPr bwMode="auto">
            <a:xfrm>
              <a:off x="5517244" y="5529038"/>
              <a:ext cx="1547586" cy="523421"/>
            </a:xfrm>
            <a:custGeom>
              <a:avLst/>
              <a:gdLst>
                <a:gd name="T0" fmla="*/ 0 w 2359434"/>
                <a:gd name="T1" fmla="*/ 0 h 1127363"/>
                <a:gd name="T2" fmla="*/ 781 w 2359434"/>
                <a:gd name="T3" fmla="*/ 0 h 1127363"/>
                <a:gd name="T4" fmla="*/ 0 60000 65536"/>
                <a:gd name="T5" fmla="*/ 0 60000 65536"/>
                <a:gd name="T6" fmla="*/ 0 w 2359434"/>
                <a:gd name="T7" fmla="*/ 0 h 1127363"/>
                <a:gd name="T8" fmla="*/ 2359434 w 2359434"/>
                <a:gd name="T9" fmla="*/ 1127363 h 112736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59434" h="1127363">
                  <a:moveTo>
                    <a:pt x="0" y="752227"/>
                  </a:moveTo>
                  <a:cubicBezTo>
                    <a:pt x="246209" y="0"/>
                    <a:pt x="1548806" y="1107823"/>
                    <a:pt x="2359434" y="1127363"/>
                  </a:cubicBezTo>
                </a:path>
              </a:pathLst>
            </a:custGeom>
            <a:ln>
              <a:headEnd/>
              <a:tailEnd type="triangle" w="med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p" animBg="1"/>
      <p:bldP spid="45" grpId="0" build="p" animBg="1"/>
      <p:bldP spid="60" grpId="0" animBg="1"/>
      <p:bldP spid="60" grpId="1" animBg="1"/>
      <p:bldP spid="61" grpId="0" animBg="1"/>
      <p:bldP spid="62" grpId="0" animBg="1"/>
      <p:bldP spid="63" grpId="0" animBg="1"/>
      <p:bldP spid="63" grpId="1" animBg="1"/>
      <p:bldP spid="64" grpId="0" animBg="1"/>
      <p:bldP spid="67" grpId="0" animBg="1"/>
      <p:bldP spid="71" grpId="0"/>
      <p:bldP spid="7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1928802"/>
            <a:ext cx="8375650" cy="2830516"/>
          </a:xfrm>
        </p:spPr>
        <p:txBody>
          <a:bodyPr>
            <a:noAutofit/>
          </a:bodyPr>
          <a:lstStyle/>
          <a:p>
            <a:pPr algn="ctr"/>
            <a:r>
              <a:rPr lang="ru-RU" sz="8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Спасибо за внимание!</a:t>
            </a:r>
            <a:endParaRPr lang="ru-RU" sz="8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341</Words>
  <Application>Microsoft Office PowerPoint</Application>
  <PresentationFormat>Экран (4:3)</PresentationFormat>
  <Paragraphs>83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Отбор элементов массива по условию</vt:lpstr>
      <vt:lpstr>Отбор нужных элементов</vt:lpstr>
      <vt:lpstr>Слайд 3</vt:lpstr>
      <vt:lpstr>Особенности работы со списками</vt:lpstr>
      <vt:lpstr>Копирование списков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Поиск максимального элемента в массиве</dc:title>
  <dc:creator>. я</dc:creator>
  <cp:lastModifiedBy>. я</cp:lastModifiedBy>
  <cp:revision>36</cp:revision>
  <dcterms:created xsi:type="dcterms:W3CDTF">2022-02-25T11:58:07Z</dcterms:created>
  <dcterms:modified xsi:type="dcterms:W3CDTF">2022-03-02T11:57:24Z</dcterms:modified>
</cp:coreProperties>
</file>