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64" r:id="rId2"/>
    <p:sldId id="265" r:id="rId3"/>
    <p:sldId id="266" r:id="rId4"/>
    <p:sldId id="267" r:id="rId5"/>
    <p:sldId id="268" r:id="rId6"/>
    <p:sldId id="271" r:id="rId7"/>
    <p:sldId id="269" r:id="rId8"/>
    <p:sldId id="270" r:id="rId9"/>
    <p:sldId id="272" r:id="rId10"/>
    <p:sldId id="273" r:id="rId11"/>
    <p:sldId id="274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91CFEE-9E1E-4CD0-A194-0609EA510A2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8E8C4-F215-43CA-86E2-F5250ED63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60" r:id="rId12"/>
    <p:sldLayoutId id="2147483661" r:id="rId13"/>
    <p:sldLayoutId id="2147483662" r:id="rId14"/>
    <p:sldLayoutId id="2147483665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500174"/>
            <a:ext cx="8653462" cy="14874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Алгоритмы обработки массивов</a:t>
            </a:r>
            <a:endParaRPr lang="ru-RU" altLang="ru-RU" sz="6000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6630" name="Picture 6" descr="https://top10z.ru/wp-content/uploads/2019/02/3-Python.jpg"/>
          <p:cNvPicPr>
            <a:picLocks noChangeAspect="1" noChangeArrowheads="1"/>
          </p:cNvPicPr>
          <p:nvPr/>
        </p:nvPicPr>
        <p:blipFill>
          <a:blip r:embed="rId2"/>
          <a:srcRect l="3128" t="5730" r="6379" b="16259"/>
          <a:stretch>
            <a:fillRect/>
          </a:stretch>
        </p:blipFill>
        <p:spPr bwMode="auto">
          <a:xfrm>
            <a:off x="2261421" y="3431458"/>
            <a:ext cx="4886632" cy="23695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64294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Операции со списками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214422"/>
          <a:ext cx="8572560" cy="5300826"/>
        </p:xfrm>
        <a:graphic>
          <a:graphicData uri="http://schemas.openxmlformats.org/drawingml/2006/table">
            <a:tbl>
              <a:tblPr/>
              <a:tblGrid>
                <a:gridCol w="2428892"/>
                <a:gridCol w="6143668"/>
              </a:tblGrid>
              <a:tr h="238220"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A.count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Количество вхождений элемента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 в список.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20"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A.append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Добавить в конец списка A элемент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6427"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A.insert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Вставить в список A элемент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 на позицию с индексом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. Элементы списка A, которые до вставки имели индексы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 и больше, сдвигаются вправо.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20"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A.extend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(B)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Добавить в конец списка A содержимое списка B.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324"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A.pop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Удалить из списка последний элемент, возвращается значение удалённого элемента.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6427"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A.pop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Удалить из списка элемент с индексом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, возвращается значение удаленного элемента. Все элементы, стоящие правее удаленного, сдвигаются влево.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324"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A.remove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8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Удаляет первое вхождение элемента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. Если элемента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 нет в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списке,то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 получаем ошибку во время выполнения.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Вопросы</a:t>
            </a:r>
            <a:endParaRPr lang="ru-RU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447800"/>
            <a:ext cx="7929618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 </a:t>
            </a:r>
            <a:r>
              <a:rPr lang="ru-RU" dirty="0" smtClean="0"/>
              <a:t>Укажите, что мы увидим на экране после выполнения фрагмента программы?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А)  </a:t>
            </a:r>
            <a:r>
              <a:rPr lang="en-US" b="1" dirty="0" smtClean="0"/>
              <a:t>a</a:t>
            </a:r>
            <a:r>
              <a:rPr lang="ru-RU" b="1" dirty="0" smtClean="0"/>
              <a:t> </a:t>
            </a:r>
            <a:r>
              <a:rPr lang="ru-RU" b="1" dirty="0" smtClean="0"/>
              <a:t>= [1, 2, 3, 4, 5, 6]</a:t>
            </a:r>
          </a:p>
          <a:p>
            <a:pPr>
              <a:buNone/>
            </a:pPr>
            <a:r>
              <a:rPr lang="en-US" b="1" dirty="0" smtClean="0"/>
              <a:t>a</a:t>
            </a:r>
            <a:r>
              <a:rPr lang="ru-RU" b="1" dirty="0" smtClean="0"/>
              <a:t>[2 : 4] = [7, 8, 9, 10]</a:t>
            </a:r>
          </a:p>
          <a:p>
            <a:pPr>
              <a:buNone/>
            </a:pPr>
            <a:r>
              <a:rPr lang="en-US" b="1" dirty="0" smtClean="0"/>
              <a:t>print</a:t>
            </a:r>
            <a:r>
              <a:rPr lang="ru-RU" b="1" dirty="0" smtClean="0"/>
              <a:t>(</a:t>
            </a:r>
            <a:r>
              <a:rPr lang="en-US" b="1" dirty="0" smtClean="0"/>
              <a:t>a</a:t>
            </a:r>
            <a:r>
              <a:rPr lang="ru-RU" b="1" dirty="0" smtClean="0"/>
              <a:t>)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Б</a:t>
            </a:r>
            <a:r>
              <a:rPr lang="en-US" b="1" dirty="0" smtClean="0">
                <a:solidFill>
                  <a:schemeClr val="accent2"/>
                </a:solidFill>
              </a:rPr>
              <a:t>)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/>
              <a:t>a[-2 : ] = []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print(a</a:t>
            </a:r>
            <a:r>
              <a:rPr lang="en-US" b="1" dirty="0" smtClean="0"/>
              <a:t>)</a:t>
            </a:r>
            <a:endParaRPr lang="ru-RU" b="1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В</a:t>
            </a:r>
            <a:r>
              <a:rPr lang="en-US" b="1" dirty="0" smtClean="0">
                <a:solidFill>
                  <a:schemeClr val="accent2"/>
                </a:solidFill>
              </a:rPr>
              <a:t>) 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/>
              <a:t>a[1 : : 2] = [11, 12, 13]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print(a</a:t>
            </a:r>
            <a:r>
              <a:rPr lang="en-US" b="1" dirty="0" smtClean="0"/>
              <a:t>)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486300" y="2357430"/>
            <a:ext cx="4514856" cy="571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2800" b="1" dirty="0" smtClean="0">
                <a:solidFill>
                  <a:schemeClr val="accent2"/>
                </a:solidFill>
              </a:rPr>
              <a:t>Ответ</a:t>
            </a:r>
            <a:r>
              <a:rPr lang="ru-RU" sz="2800" b="1" dirty="0" smtClean="0">
                <a:solidFill>
                  <a:schemeClr val="accent2"/>
                </a:solidFill>
              </a:rPr>
              <a:t>: 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[1, 2, 7, 8, 9, 10, 5, 6]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572000" y="5000636"/>
            <a:ext cx="4572000" cy="4286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2800" b="1" dirty="0" smtClean="0">
                <a:solidFill>
                  <a:schemeClr val="accent2"/>
                </a:solidFill>
              </a:rPr>
              <a:t>Ответ: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[1, 11, 7, 12, 9, 13]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0" y="3643314"/>
            <a:ext cx="4214842" cy="9286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ru-RU" sz="2800" b="1" dirty="0" smtClean="0">
                <a:solidFill>
                  <a:schemeClr val="accent2"/>
                </a:solidFill>
              </a:rPr>
              <a:t>Ответ: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[1, 2, 7, 8, 9, 10] 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1928802"/>
            <a:ext cx="8375650" cy="2830516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6"/>
          <p:cNvGrpSpPr>
            <a:grpSpLocks/>
          </p:cNvGrpSpPr>
          <p:nvPr/>
        </p:nvGrpSpPr>
        <p:grpSpPr bwMode="auto">
          <a:xfrm>
            <a:off x="1714480" y="1457317"/>
            <a:ext cx="6099175" cy="468312"/>
            <a:chOff x="484632" y="2086261"/>
            <a:chExt cx="6099048" cy="468000"/>
          </a:xfrm>
        </p:grpSpPr>
        <p:sp>
          <p:nvSpPr>
            <p:cNvPr id="20" name="Прямоугольник 7"/>
            <p:cNvSpPr>
              <a:spLocks noChangeArrowheads="1"/>
            </p:cNvSpPr>
            <p:nvPr/>
          </p:nvSpPr>
          <p:spPr bwMode="auto">
            <a:xfrm>
              <a:off x="484632" y="2087089"/>
              <a:ext cx="6099048" cy="466344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50000"/>
                    <a:shade val="30000"/>
                    <a:satMod val="115000"/>
                  </a:schemeClr>
                </a:gs>
                <a:gs pos="50000">
                  <a:schemeClr val="bg2">
                    <a:lumMod val="50000"/>
                    <a:shade val="67500"/>
                    <a:satMod val="115000"/>
                  </a:schemeClr>
                </a:gs>
                <a:gs pos="100000">
                  <a:schemeClr val="bg2">
                    <a:lumMod val="5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22" name="Блок-схема: процесс 8"/>
            <p:cNvSpPr>
              <a:spLocks noChangeArrowheads="1"/>
            </p:cNvSpPr>
            <p:nvPr/>
          </p:nvSpPr>
          <p:spPr bwMode="auto">
            <a:xfrm>
              <a:off x="3231642" y="2086261"/>
              <a:ext cx="625983" cy="468000"/>
            </a:xfrm>
            <a:prstGeom prst="flowChartProcess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grpSp>
        <p:nvGrpSpPr>
          <p:cNvPr id="2" name="Группа 11"/>
          <p:cNvGrpSpPr>
            <a:grpSpLocks/>
          </p:cNvGrpSpPr>
          <p:nvPr/>
        </p:nvGrpSpPr>
        <p:grpSpPr bwMode="auto">
          <a:xfrm flipH="1">
            <a:off x="1692275" y="2671779"/>
            <a:ext cx="6099175" cy="468312"/>
            <a:chOff x="484632" y="2086261"/>
            <a:chExt cx="6099048" cy="468000"/>
          </a:xfrm>
        </p:grpSpPr>
        <p:sp>
          <p:nvSpPr>
            <p:cNvPr id="38994" name="Прямоугольник 12"/>
            <p:cNvSpPr>
              <a:spLocks noChangeArrowheads="1"/>
            </p:cNvSpPr>
            <p:nvPr/>
          </p:nvSpPr>
          <p:spPr bwMode="auto">
            <a:xfrm>
              <a:off x="484632" y="2087089"/>
              <a:ext cx="6099048" cy="46634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38995" name="Блок-схема: процесс 13"/>
            <p:cNvSpPr>
              <a:spLocks noChangeArrowheads="1"/>
            </p:cNvSpPr>
            <p:nvPr/>
          </p:nvSpPr>
          <p:spPr bwMode="auto">
            <a:xfrm>
              <a:off x="3257550" y="2086261"/>
              <a:ext cx="600075" cy="468000"/>
            </a:xfrm>
            <a:prstGeom prst="flowChartProcess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sp>
        <p:nvSpPr>
          <p:cNvPr id="3891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226995"/>
            <a:ext cx="8375650" cy="773113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alt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Реверс массива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14480" y="1100127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690710" y="2314573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5" name="Стрелка вниз 14"/>
          <p:cNvSpPr/>
          <p:nvPr/>
        </p:nvSpPr>
        <p:spPr bwMode="auto">
          <a:xfrm>
            <a:off x="4598988" y="2143141"/>
            <a:ext cx="265112" cy="447675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96875" y="3516329"/>
            <a:ext cx="3691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en-US" altLang="ru-RU" sz="2800" b="1" dirty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</a:rPr>
              <a:t>Простое</a:t>
            </a:r>
            <a:r>
              <a:rPr lang="en-US" altLang="ru-RU" sz="2800" b="1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</a:rPr>
              <a:t> решение: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785786" y="4071942"/>
            <a:ext cx="7400925" cy="8334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ru-RU" altLang="ru-RU" sz="24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altLang="ru-RU" sz="24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  N  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):</a:t>
            </a:r>
          </a:p>
          <a:p>
            <a:pPr marL="179388" indent="-90488" algn="just" eaLnBrk="1" hangingPunct="1">
              <a:defRPr/>
            </a:pP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поменять местами 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ru-RU" altLang="ru-RU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] и A[N-</a:t>
            </a:r>
            <a:r>
              <a:rPr lang="ru-RU" altLang="ru-RU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400" b="1" dirty="0">
                <a:latin typeface="Courier New" pitchFamily="49" charset="0"/>
                <a:cs typeface="Times New Roman" pitchFamily="18" charset="0"/>
              </a:rPr>
              <a:t>-i]</a:t>
            </a: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656013" y="4105291"/>
            <a:ext cx="966787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tIns="0" bIns="0">
            <a:spAutoFit/>
          </a:bodyPr>
          <a:lstStyle/>
          <a:p>
            <a:pPr algn="ctr" eaLnBrk="1" hangingPunct="1"/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</a:rPr>
              <a:t>N//</a:t>
            </a:r>
            <a:r>
              <a:rPr lang="en-US" altLang="ru-RU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</a:rPr>
              <a:t>2</a:t>
            </a:r>
            <a:endParaRPr lang="ru-RU" alt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3030538" y="5051441"/>
            <a:ext cx="2457450" cy="663575"/>
            <a:chOff x="433" y="3902"/>
            <a:chExt cx="1548" cy="418"/>
          </a:xfrm>
        </p:grpSpPr>
        <p:sp>
          <p:nvSpPr>
            <p:cNvPr id="23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25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Что плохо?</a:t>
              </a:r>
            </a:p>
          </p:txBody>
        </p:sp>
        <p:sp>
          <p:nvSpPr>
            <p:cNvPr id="38991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5" name="AutoShape 59"/>
          <p:cNvSpPr>
            <a:spLocks noChangeArrowheads="1"/>
          </p:cNvSpPr>
          <p:nvPr/>
        </p:nvSpPr>
        <p:spPr bwMode="auto">
          <a:xfrm>
            <a:off x="4240213" y="3370279"/>
            <a:ext cx="3540125" cy="512762"/>
          </a:xfrm>
          <a:prstGeom prst="wedgeRoundRectCallout">
            <a:avLst>
              <a:gd name="adj1" fmla="val -57137"/>
              <a:gd name="adj2" fmla="val 89616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>
                <a:latin typeface="Arial" panose="020B0604020202020204" pitchFamily="34" charset="0"/>
              </a:rPr>
              <a:t>остановиться на середине!</a:t>
            </a:r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1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00034" y="1142984"/>
            <a:ext cx="6370653" cy="2064284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32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(N//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):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 c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32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 A[</a:t>
            </a:r>
            <a:r>
              <a:rPr lang="en-US" sz="32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A[N-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-i]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  A[N-1-i]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Courier New" pitchFamily="49" charset="0"/>
                <a:cs typeface="Times New Roman" pitchFamily="18" charset="0"/>
              </a:rPr>
              <a:t>c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8" name="Прямоугольник 5"/>
          <p:cNvSpPr>
            <a:spLocks noChangeArrowheads="1"/>
          </p:cNvSpPr>
          <p:nvPr/>
        </p:nvSpPr>
        <p:spPr bwMode="auto">
          <a:xfrm>
            <a:off x="396875" y="3354401"/>
            <a:ext cx="46506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chemeClr val="accent2"/>
                </a:solidFill>
              </a:rPr>
              <a:t>Варианты в стиле </a:t>
            </a:r>
            <a:r>
              <a:rPr lang="en-US" altLang="ru-RU" sz="2800" b="1" dirty="0">
                <a:solidFill>
                  <a:schemeClr val="accent2"/>
                </a:solidFill>
              </a:rPr>
              <a:t>Python</a:t>
            </a:r>
            <a:r>
              <a:rPr lang="ru-RU" altLang="ru-RU" sz="2800" b="1" dirty="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87363" y="4146566"/>
            <a:ext cx="6434137" cy="833438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(N//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A[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A[N-i-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A[N-i-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87363" y="5251466"/>
            <a:ext cx="6434137" cy="4635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A.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reverse</a:t>
            </a:r>
            <a:r>
              <a:rPr lang="ru-RU" sz="2400" b="1" dirty="0">
                <a:latin typeface="Courier New"/>
                <a:ea typeface="Times New Roman"/>
              </a:rPr>
              <a:t>()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7158" y="226995"/>
            <a:ext cx="8375650" cy="773113"/>
          </a:xfrm>
          <a:prstGeom prst="rect">
            <a:avLst/>
          </a:prstGeom>
        </p:spPr>
        <p:txBody>
          <a:bodyPr bIns="91440" anchor="b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Реверс массива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6"/>
          <p:cNvGrpSpPr>
            <a:grpSpLocks/>
          </p:cNvGrpSpPr>
          <p:nvPr/>
        </p:nvGrpSpPr>
        <p:grpSpPr bwMode="auto">
          <a:xfrm>
            <a:off x="1643042" y="1643050"/>
            <a:ext cx="6099175" cy="468312"/>
            <a:chOff x="484632" y="2086261"/>
            <a:chExt cx="6099048" cy="468000"/>
          </a:xfrm>
        </p:grpSpPr>
        <p:sp>
          <p:nvSpPr>
            <p:cNvPr id="24" name="Прямоугольник 7"/>
            <p:cNvSpPr>
              <a:spLocks noChangeArrowheads="1"/>
            </p:cNvSpPr>
            <p:nvPr/>
          </p:nvSpPr>
          <p:spPr bwMode="auto">
            <a:xfrm>
              <a:off x="484632" y="2087089"/>
              <a:ext cx="6099048" cy="466344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50000"/>
                    <a:shade val="30000"/>
                    <a:satMod val="115000"/>
                  </a:schemeClr>
                </a:gs>
                <a:gs pos="50000">
                  <a:schemeClr val="bg2">
                    <a:lumMod val="50000"/>
                    <a:shade val="67500"/>
                    <a:satMod val="115000"/>
                  </a:schemeClr>
                </a:gs>
                <a:gs pos="100000">
                  <a:schemeClr val="bg2">
                    <a:lumMod val="5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25" name="Блок-схема: процесс 8"/>
            <p:cNvSpPr>
              <a:spLocks noChangeArrowheads="1"/>
            </p:cNvSpPr>
            <p:nvPr/>
          </p:nvSpPr>
          <p:spPr bwMode="auto">
            <a:xfrm>
              <a:off x="3231642" y="2086261"/>
              <a:ext cx="625983" cy="468000"/>
            </a:xfrm>
            <a:prstGeom prst="flowChartProcess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1692275" y="2714640"/>
            <a:ext cx="5441950" cy="468312"/>
            <a:chOff x="484632" y="2086261"/>
            <a:chExt cx="5442585" cy="468000"/>
          </a:xfrm>
        </p:grpSpPr>
        <p:sp>
          <p:nvSpPr>
            <p:cNvPr id="41045" name="Прямоугольник 16"/>
            <p:cNvSpPr>
              <a:spLocks noChangeArrowheads="1"/>
            </p:cNvSpPr>
            <p:nvPr/>
          </p:nvSpPr>
          <p:spPr bwMode="auto">
            <a:xfrm>
              <a:off x="484632" y="2087089"/>
              <a:ext cx="5442585" cy="46634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41046" name="Блок-схема: процесс 17"/>
            <p:cNvSpPr>
              <a:spLocks noChangeArrowheads="1"/>
            </p:cNvSpPr>
            <p:nvPr/>
          </p:nvSpPr>
          <p:spPr bwMode="auto">
            <a:xfrm>
              <a:off x="3222118" y="2086261"/>
              <a:ext cx="635508" cy="468000"/>
            </a:xfrm>
            <a:prstGeom prst="flowChartProcess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643042" y="2357430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099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44" y="357166"/>
            <a:ext cx="8786842" cy="714380"/>
          </a:xfrm>
        </p:spPr>
        <p:txBody>
          <a:bodyPr>
            <a:noAutofit/>
          </a:bodyPr>
          <a:lstStyle/>
          <a:p>
            <a:pPr algn="ctr"/>
            <a:r>
              <a:rPr lang="ru-RU" alt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Циклический сдвиг элементов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697038" y="1258902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" name="Стрелка вниз 11"/>
          <p:cNvSpPr/>
          <p:nvPr/>
        </p:nvSpPr>
        <p:spPr bwMode="auto">
          <a:xfrm>
            <a:off x="4598988" y="2192352"/>
            <a:ext cx="265112" cy="447675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96875" y="3673503"/>
            <a:ext cx="3691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en-US" altLang="ru-RU" sz="2800" b="1" dirty="0">
                <a:solidFill>
                  <a:schemeClr val="accent2"/>
                </a:solidFill>
              </a:rPr>
              <a:t>«</a:t>
            </a:r>
            <a:r>
              <a:rPr lang="ru-RU" altLang="ru-RU" sz="2800" b="1" dirty="0">
                <a:solidFill>
                  <a:schemeClr val="accent2"/>
                </a:solidFill>
              </a:rPr>
              <a:t>Простое</a:t>
            </a:r>
            <a:r>
              <a:rPr lang="en-US" altLang="ru-RU" sz="2800" b="1" dirty="0">
                <a:solidFill>
                  <a:schemeClr val="accent2"/>
                </a:solidFill>
              </a:rPr>
              <a:t>»</a:t>
            </a:r>
            <a:r>
              <a:rPr lang="ru-RU" altLang="ru-RU" sz="2800" b="1" dirty="0">
                <a:solidFill>
                  <a:schemeClr val="accent2"/>
                </a:solidFill>
              </a:rPr>
              <a:t> решение: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642910" y="4214829"/>
            <a:ext cx="4705350" cy="15716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1793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solidFill>
                  <a:schemeClr val="accent2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in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(N-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A[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A[i+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179388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A[N-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 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5191125" y="4808565"/>
            <a:ext cx="2457450" cy="663575"/>
            <a:chOff x="433" y="3902"/>
            <a:chExt cx="1548" cy="418"/>
          </a:xfrm>
        </p:grpSpPr>
        <p:sp>
          <p:nvSpPr>
            <p:cNvPr id="23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25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Что плохо?</a:t>
              </a:r>
            </a:p>
          </p:txBody>
        </p:sp>
        <p:sp>
          <p:nvSpPr>
            <p:cNvPr id="41042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4360863" y="3979890"/>
            <a:ext cx="3411537" cy="663575"/>
            <a:chOff x="433" y="3902"/>
            <a:chExt cx="2149" cy="418"/>
          </a:xfrm>
        </p:grpSpPr>
        <p:sp>
          <p:nvSpPr>
            <p:cNvPr id="26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855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Почему не до </a:t>
              </a:r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ru-RU" sz="2400" dirty="0"/>
                <a:t>?</a:t>
              </a:r>
            </a:p>
          </p:txBody>
        </p:sp>
        <p:sp>
          <p:nvSpPr>
            <p:cNvPr id="41040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8" name="Блок-схема: процесс 27"/>
          <p:cNvSpPr>
            <a:spLocks noChangeArrowheads="1"/>
          </p:cNvSpPr>
          <p:nvPr/>
        </p:nvSpPr>
        <p:spPr bwMode="auto">
          <a:xfrm>
            <a:off x="714348" y="4278340"/>
            <a:ext cx="1552575" cy="361950"/>
          </a:xfrm>
          <a:prstGeom prst="flowChartProcess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9" name="Блок-схема: процесс 28"/>
          <p:cNvSpPr>
            <a:spLocks noChangeArrowheads="1"/>
          </p:cNvSpPr>
          <p:nvPr/>
        </p:nvSpPr>
        <p:spPr bwMode="auto">
          <a:xfrm>
            <a:off x="714348" y="5368953"/>
            <a:ext cx="1855787" cy="361950"/>
          </a:xfrm>
          <a:prstGeom prst="flowChartProcess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8" grpId="0" animBg="1"/>
      <p:bldP spid="28" grpId="1" animBg="1"/>
      <p:bldP spid="29" grpId="0" animBg="1"/>
      <p:bldP spid="2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772400" cy="101119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Срезы в </a:t>
            </a:r>
            <a:r>
              <a:rPr lang="en-US" alt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Python</a:t>
            </a:r>
            <a:endParaRPr lang="ru-RU" alt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Содержимое 37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501122" cy="4805378"/>
          </a:xfrm>
        </p:spPr>
        <p:txBody>
          <a:bodyPr/>
          <a:lstStyle/>
          <a:p>
            <a:pPr marL="0" indent="358775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Для списков определена операция взятия среза:</a:t>
            </a:r>
          </a:p>
          <a:p>
            <a:pPr marL="0" indent="358775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pPr marL="0" lvl="0" indent="358775">
              <a:buFont typeface="Wingdings" pitchFamily="2" charset="2"/>
              <a:buChar char="ü"/>
            </a:pPr>
            <a:r>
              <a:rPr lang="en-US" b="1" dirty="0" smtClean="0"/>
              <a:t>a[i:j]</a:t>
            </a:r>
            <a:r>
              <a:rPr lang="en-US" dirty="0" smtClean="0"/>
              <a:t> — </a:t>
            </a:r>
            <a:r>
              <a:rPr lang="ru-RU" dirty="0" smtClean="0"/>
              <a:t>срез из</a:t>
            </a:r>
            <a:r>
              <a:rPr lang="en-US" dirty="0" smtClean="0"/>
              <a:t> j−</a:t>
            </a:r>
            <a:r>
              <a:rPr lang="en-US" dirty="0" err="1" smtClean="0"/>
              <a:t>i</a:t>
            </a:r>
            <a:r>
              <a:rPr lang="en-US" dirty="0" smtClean="0"/>
              <a:t> </a:t>
            </a:r>
            <a:r>
              <a:rPr lang="ru-RU" dirty="0" smtClean="0"/>
              <a:t>элементов</a:t>
            </a:r>
            <a:r>
              <a:rPr lang="en-US" dirty="0" smtClean="0"/>
              <a:t>: a[</a:t>
            </a:r>
            <a:r>
              <a:rPr lang="en-US" dirty="0" err="1" smtClean="0"/>
              <a:t>i</a:t>
            </a:r>
            <a:r>
              <a:rPr lang="en-US" dirty="0" smtClean="0"/>
              <a:t>], a[</a:t>
            </a:r>
            <a:r>
              <a:rPr lang="en-US" dirty="0" err="1" smtClean="0"/>
              <a:t>i</a:t>
            </a:r>
            <a:r>
              <a:rPr lang="en-US" dirty="0" smtClean="0"/>
              <a:t> + 1],..., a[j - 1].</a:t>
            </a:r>
            <a:endParaRPr lang="ru-RU" dirty="0" smtClean="0"/>
          </a:p>
          <a:p>
            <a:pPr marL="0" lvl="0" indent="358775">
              <a:buFont typeface="Wingdings" pitchFamily="2" charset="2"/>
              <a:buChar char="ü"/>
            </a:pPr>
            <a:r>
              <a:rPr lang="en-US" b="1" dirty="0" smtClean="0"/>
              <a:t>a[i:j:k]</a:t>
            </a:r>
            <a:r>
              <a:rPr lang="en-US" dirty="0" smtClean="0"/>
              <a:t> — </a:t>
            </a:r>
            <a:r>
              <a:rPr lang="ru-RU" dirty="0" smtClean="0"/>
              <a:t>срез с шагом</a:t>
            </a:r>
            <a:r>
              <a:rPr lang="en-US" dirty="0" smtClean="0"/>
              <a:t> k: a[</a:t>
            </a:r>
            <a:r>
              <a:rPr lang="en-US" dirty="0" err="1" smtClean="0"/>
              <a:t>i</a:t>
            </a:r>
            <a:r>
              <a:rPr lang="en-US" dirty="0" smtClean="0"/>
              <a:t>], a[</a:t>
            </a:r>
            <a:r>
              <a:rPr lang="en-US" dirty="0" err="1" smtClean="0"/>
              <a:t>i</a:t>
            </a:r>
            <a:r>
              <a:rPr lang="en-US" dirty="0" smtClean="0"/>
              <a:t> + k], a[</a:t>
            </a:r>
            <a:r>
              <a:rPr lang="en-US" dirty="0" err="1" smtClean="0"/>
              <a:t>i</a:t>
            </a:r>
            <a:r>
              <a:rPr lang="en-US" dirty="0" smtClean="0"/>
              <a:t> + 2 * k],....</a:t>
            </a:r>
            <a:endParaRPr lang="ru-RU" dirty="0" smtClean="0"/>
          </a:p>
          <a:p>
            <a:pPr marL="0" lvl="0" indent="358775">
              <a:buNone/>
            </a:pPr>
            <a:endParaRPr lang="ru-RU" dirty="0" smtClean="0"/>
          </a:p>
          <a:p>
            <a:pPr marL="0" indent="358775"/>
            <a:r>
              <a:rPr lang="ru-RU" dirty="0" smtClean="0"/>
              <a:t>Если значение </a:t>
            </a:r>
            <a:r>
              <a:rPr lang="ru-RU" dirty="0" err="1" smtClean="0"/>
              <a:t>k</a:t>
            </a:r>
            <a:r>
              <a:rPr lang="ru-RU" dirty="0" smtClean="0"/>
              <a:t>&lt;0, то элементы будут идти в противоположном порядке.</a:t>
            </a:r>
          </a:p>
          <a:p>
            <a:pPr marL="0" indent="358775"/>
            <a:r>
              <a:rPr lang="ru-RU" dirty="0" smtClean="0"/>
              <a:t>Любое из чисел </a:t>
            </a:r>
            <a:r>
              <a:rPr lang="ru-RU" dirty="0" err="1" smtClean="0"/>
              <a:t>i</a:t>
            </a:r>
            <a:r>
              <a:rPr lang="ru-RU" dirty="0" smtClean="0"/>
              <a:t> или </a:t>
            </a:r>
            <a:r>
              <a:rPr lang="ru-RU" dirty="0" err="1" smtClean="0"/>
              <a:t>j</a:t>
            </a:r>
            <a:r>
              <a:rPr lang="ru-RU" dirty="0" smtClean="0"/>
              <a:t> может отсутствовать, что означает “начало списка” или “конец списка”.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142852"/>
            <a:ext cx="8375650" cy="78581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Срезы в </a:t>
            </a:r>
            <a:r>
              <a:rPr lang="en-US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Python</a:t>
            </a:r>
            <a:endParaRPr lang="ru-RU" altLang="ru-RU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2071670" y="1214422"/>
            <a:ext cx="6099175" cy="468312"/>
            <a:chOff x="484632" y="2086261"/>
            <a:chExt cx="6099048" cy="468000"/>
          </a:xfrm>
        </p:grpSpPr>
        <p:sp>
          <p:nvSpPr>
            <p:cNvPr id="42053" name="Прямоугольник 7"/>
            <p:cNvSpPr>
              <a:spLocks noChangeArrowheads="1"/>
            </p:cNvSpPr>
            <p:nvPr/>
          </p:nvSpPr>
          <p:spPr bwMode="auto">
            <a:xfrm>
              <a:off x="484632" y="2087089"/>
              <a:ext cx="6099048" cy="466344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50000"/>
                    <a:shade val="30000"/>
                    <a:satMod val="115000"/>
                  </a:schemeClr>
                </a:gs>
                <a:gs pos="50000">
                  <a:schemeClr val="bg2">
                    <a:lumMod val="50000"/>
                    <a:shade val="67500"/>
                    <a:satMod val="115000"/>
                  </a:schemeClr>
                </a:gs>
                <a:gs pos="100000">
                  <a:schemeClr val="bg2">
                    <a:lumMod val="5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42054" name="Блок-схема: процесс 8"/>
            <p:cNvSpPr>
              <a:spLocks noChangeArrowheads="1"/>
            </p:cNvSpPr>
            <p:nvPr/>
          </p:nvSpPr>
          <p:spPr bwMode="auto">
            <a:xfrm>
              <a:off x="3231642" y="2086261"/>
              <a:ext cx="625983" cy="468000"/>
            </a:xfrm>
            <a:prstGeom prst="flowChartProcess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68513" y="847725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350838" y="2474913"/>
            <a:ext cx="1770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 dirty="0"/>
          </a:p>
        </p:txBody>
      </p:sp>
      <p:sp>
        <p:nvSpPr>
          <p:cNvPr id="43" name="Стрелка вправо 42"/>
          <p:cNvSpPr/>
          <p:nvPr/>
        </p:nvSpPr>
        <p:spPr bwMode="auto">
          <a:xfrm>
            <a:off x="2109788" y="2635250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2641600" y="2474913"/>
            <a:ext cx="1984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12, 5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350838" y="2900363"/>
            <a:ext cx="1770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 A[</a:t>
            </a:r>
            <a:r>
              <a:rPr lang="en-US" altLang="ru-RU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 dirty="0"/>
          </a:p>
        </p:txBody>
      </p:sp>
      <p:sp>
        <p:nvSpPr>
          <p:cNvPr id="47" name="Стрелка вправо 46"/>
          <p:cNvSpPr/>
          <p:nvPr/>
        </p:nvSpPr>
        <p:spPr bwMode="auto">
          <a:xfrm>
            <a:off x="2109788" y="3060700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2641600" y="2900363"/>
            <a:ext cx="1125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5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560388" y="3308350"/>
            <a:ext cx="15541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50" name="Стрелка вправо 49"/>
          <p:cNvSpPr/>
          <p:nvPr/>
        </p:nvSpPr>
        <p:spPr bwMode="auto">
          <a:xfrm>
            <a:off x="2109788" y="44275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4460875" y="3308350"/>
            <a:ext cx="26304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7, 12, 5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2533650" y="3308350"/>
            <a:ext cx="17700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53" name="Стрелка вправо 52"/>
          <p:cNvSpPr/>
          <p:nvPr/>
        </p:nvSpPr>
        <p:spPr bwMode="auto">
          <a:xfrm>
            <a:off x="4156075" y="3467100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54" name="AutoShape 59"/>
          <p:cNvSpPr>
            <a:spLocks noChangeArrowheads="1"/>
          </p:cNvSpPr>
          <p:nvPr/>
        </p:nvSpPr>
        <p:spPr bwMode="auto">
          <a:xfrm>
            <a:off x="1597025" y="3821113"/>
            <a:ext cx="1408113" cy="438150"/>
          </a:xfrm>
          <a:prstGeom prst="wedgeRoundRectCallout">
            <a:avLst>
              <a:gd name="adj1" fmla="val -74483"/>
              <a:gd name="adj2" fmla="val -7145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>
                <a:latin typeface="Arial" panose="020B0604020202020204" pitchFamily="34" charset="0"/>
              </a:rPr>
              <a:t>с начала</a:t>
            </a:r>
            <a:endParaRPr lang="ru-RU">
              <a:latin typeface="Arial" panose="020B0604020202020204" pitchFamily="34" charset="0"/>
            </a:endParaRPr>
          </a:p>
        </p:txBody>
      </p:sp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0" y="4267200"/>
            <a:ext cx="2200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N-2]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56" name="Прямоугольник 55"/>
          <p:cNvSpPr>
            <a:spLocks noChangeArrowheads="1"/>
          </p:cNvSpPr>
          <p:nvPr/>
        </p:nvSpPr>
        <p:spPr bwMode="auto">
          <a:xfrm>
            <a:off x="2705100" y="4267200"/>
            <a:ext cx="284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[8,…,18,34]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61" name="Стрелка вправо 60"/>
          <p:cNvSpPr/>
          <p:nvPr/>
        </p:nvSpPr>
        <p:spPr bwMode="auto">
          <a:xfrm>
            <a:off x="2109788" y="49609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560388" y="4802188"/>
            <a:ext cx="15541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63" name="Прямоугольник 62"/>
          <p:cNvSpPr>
            <a:spLocks noChangeArrowheads="1"/>
          </p:cNvSpPr>
          <p:nvPr/>
        </p:nvSpPr>
        <p:spPr bwMode="auto">
          <a:xfrm>
            <a:off x="4335463" y="4802188"/>
            <a:ext cx="41322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[8,…,18,34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,40,23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64" name="Стрелка вправо 63"/>
          <p:cNvSpPr/>
          <p:nvPr/>
        </p:nvSpPr>
        <p:spPr bwMode="auto">
          <a:xfrm>
            <a:off x="2109788" y="3476625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65" name="Стрелка вправо 64"/>
          <p:cNvSpPr/>
          <p:nvPr/>
        </p:nvSpPr>
        <p:spPr bwMode="auto">
          <a:xfrm>
            <a:off x="4129088" y="49609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66" name="Прямоугольник 65"/>
          <p:cNvSpPr>
            <a:spLocks noChangeArrowheads="1"/>
          </p:cNvSpPr>
          <p:nvPr/>
        </p:nvSpPr>
        <p:spPr bwMode="auto">
          <a:xfrm>
            <a:off x="2470150" y="4802188"/>
            <a:ext cx="17700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en-US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N]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68" name="AutoShape 59"/>
          <p:cNvSpPr>
            <a:spLocks noChangeArrowheads="1"/>
          </p:cNvSpPr>
          <p:nvPr/>
        </p:nvSpPr>
        <p:spPr bwMode="auto">
          <a:xfrm>
            <a:off x="1597025" y="5322888"/>
            <a:ext cx="1408113" cy="439737"/>
          </a:xfrm>
          <a:prstGeom prst="wedgeRoundRectCallout">
            <a:avLst>
              <a:gd name="adj1" fmla="val -46856"/>
              <a:gd name="adj2" fmla="val -7558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>
                <a:latin typeface="Arial" panose="020B0604020202020204" pitchFamily="34" charset="0"/>
              </a:rPr>
              <a:t>до конца</a:t>
            </a:r>
            <a:endParaRPr lang="ru-RU">
              <a:latin typeface="Arial" panose="020B0604020202020204" pitchFamily="34" charset="0"/>
            </a:endParaRPr>
          </a:p>
        </p:txBody>
      </p:sp>
      <p:sp>
        <p:nvSpPr>
          <p:cNvPr id="69" name="Стрелка вправо 68"/>
          <p:cNvSpPr/>
          <p:nvPr/>
        </p:nvSpPr>
        <p:spPr bwMode="auto">
          <a:xfrm>
            <a:off x="2109788" y="5938838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70" name="Прямоугольник 69"/>
          <p:cNvSpPr>
            <a:spLocks noChangeArrowheads="1"/>
          </p:cNvSpPr>
          <p:nvPr/>
        </p:nvSpPr>
        <p:spPr bwMode="auto">
          <a:xfrm>
            <a:off x="957263" y="5780088"/>
            <a:ext cx="13414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1" name="Прямоугольник 70"/>
          <p:cNvSpPr>
            <a:spLocks noChangeArrowheads="1"/>
          </p:cNvSpPr>
          <p:nvPr/>
        </p:nvSpPr>
        <p:spPr bwMode="auto">
          <a:xfrm>
            <a:off x="2560638" y="5780088"/>
            <a:ext cx="56356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[7,12,5,8,…,18,34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,40,23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2" name="AutoShape 59"/>
          <p:cNvSpPr>
            <a:spLocks noChangeArrowheads="1"/>
          </p:cNvSpPr>
          <p:nvPr/>
        </p:nvSpPr>
        <p:spPr bwMode="auto">
          <a:xfrm>
            <a:off x="6594475" y="5386388"/>
            <a:ext cx="2232025" cy="438150"/>
          </a:xfrm>
          <a:prstGeom prst="wedgeRoundRectCallout">
            <a:avLst>
              <a:gd name="adj1" fmla="val -24962"/>
              <a:gd name="adj2" fmla="val 8548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>
                <a:latin typeface="Arial" panose="020B0604020202020204" pitchFamily="34" charset="0"/>
              </a:rPr>
              <a:t>копия массива</a:t>
            </a:r>
            <a:endParaRPr lang="ru-RU" dirty="0">
              <a:latin typeface="Arial" panose="020B0604020202020204" pitchFamily="34" charset="0"/>
            </a:endParaRP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449263" y="1746250"/>
            <a:ext cx="6345237" cy="663575"/>
            <a:chOff x="433" y="3902"/>
            <a:chExt cx="3997" cy="418"/>
          </a:xfrm>
        </p:grpSpPr>
        <p:sp>
          <p:nvSpPr>
            <p:cNvPr id="73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3703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Последний элемент не входит в срез!</a:t>
              </a:r>
            </a:p>
          </p:txBody>
        </p:sp>
        <p:sp>
          <p:nvSpPr>
            <p:cNvPr id="42052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4" name="Группа 76"/>
          <p:cNvGrpSpPr>
            <a:grpSpLocks/>
          </p:cNvGrpSpPr>
          <p:nvPr/>
        </p:nvGrpSpPr>
        <p:grpSpPr bwMode="auto">
          <a:xfrm>
            <a:off x="1439863" y="2239963"/>
            <a:ext cx="312737" cy="677862"/>
            <a:chOff x="1440180" y="2240280"/>
            <a:chExt cx="312420" cy="678180"/>
          </a:xfrm>
        </p:grpSpPr>
        <p:sp>
          <p:nvSpPr>
            <p:cNvPr id="42049" name="Скругленный прямоугольник 74"/>
            <p:cNvSpPr>
              <a:spLocks noChangeArrowheads="1"/>
            </p:cNvSpPr>
            <p:nvPr/>
          </p:nvSpPr>
          <p:spPr bwMode="auto">
            <a:xfrm>
              <a:off x="1440180" y="2560320"/>
              <a:ext cx="312420" cy="358140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42050" name="Полилиния 75"/>
            <p:cNvSpPr>
              <a:spLocks/>
            </p:cNvSpPr>
            <p:nvPr/>
          </p:nvSpPr>
          <p:spPr bwMode="auto">
            <a:xfrm>
              <a:off x="1600200" y="2240280"/>
              <a:ext cx="0" cy="312420"/>
            </a:xfrm>
            <a:custGeom>
              <a:avLst/>
              <a:gdLst>
                <a:gd name="T0" fmla="*/ 0 h 312420"/>
                <a:gd name="T1" fmla="*/ 312420 h 312420"/>
                <a:gd name="T2" fmla="*/ 0 60000 65536"/>
                <a:gd name="T3" fmla="*/ 0 60000 65536"/>
                <a:gd name="T4" fmla="*/ 0 h 312420"/>
                <a:gd name="T5" fmla="*/ 312420 h 312420"/>
              </a:gdLst>
              <a:ahLst/>
              <a:cxnLst>
                <a:cxn ang="T2">
                  <a:pos x="0" y="T0"/>
                </a:cxn>
                <a:cxn ang="T3">
                  <a:pos x="0" y="T1"/>
                </a:cxn>
              </a:cxnLst>
              <a:rect l="0" t="T4" r="0" b="T5"/>
              <a:pathLst>
                <a:path h="312420">
                  <a:moveTo>
                    <a:pt x="0" y="0"/>
                  </a:moveTo>
                  <a:lnTo>
                    <a:pt x="0" y="312420"/>
                  </a:ln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 animBg="1"/>
      <p:bldP spid="44" grpId="0"/>
      <p:bldP spid="46" grpId="0"/>
      <p:bldP spid="47" grpId="0" animBg="1"/>
      <p:bldP spid="48" grpId="0"/>
      <p:bldP spid="49" grpId="0"/>
      <p:bldP spid="50" grpId="0" animBg="1"/>
      <p:bldP spid="51" grpId="0"/>
      <p:bldP spid="52" grpId="0"/>
      <p:bldP spid="53" grpId="0" animBg="1"/>
      <p:bldP spid="54" grpId="0" animBg="1"/>
      <p:bldP spid="55" grpId="0"/>
      <p:bldP spid="56" grpId="0"/>
      <p:bldP spid="61" grpId="0" animBg="1"/>
      <p:bldP spid="62" grpId="0"/>
      <p:bldP spid="63" grpId="0"/>
      <p:bldP spid="64" grpId="0" animBg="1"/>
      <p:bldP spid="65" grpId="0" animBg="1"/>
      <p:bldP spid="66" grpId="0"/>
      <p:bldP spid="68" grpId="0" animBg="1"/>
      <p:bldP spid="69" grpId="0" animBg="1"/>
      <p:bldP spid="70" grpId="0"/>
      <p:bldP spid="71" grpId="0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6"/>
          <p:cNvGrpSpPr>
            <a:grpSpLocks/>
          </p:cNvGrpSpPr>
          <p:nvPr/>
        </p:nvGrpSpPr>
        <p:grpSpPr bwMode="auto">
          <a:xfrm>
            <a:off x="2071670" y="1490658"/>
            <a:ext cx="6099175" cy="468312"/>
            <a:chOff x="484632" y="2086261"/>
            <a:chExt cx="6099048" cy="468000"/>
          </a:xfrm>
        </p:grpSpPr>
        <p:sp>
          <p:nvSpPr>
            <p:cNvPr id="17" name="Прямоугольник 7"/>
            <p:cNvSpPr>
              <a:spLocks noChangeArrowheads="1"/>
            </p:cNvSpPr>
            <p:nvPr/>
          </p:nvSpPr>
          <p:spPr bwMode="auto">
            <a:xfrm>
              <a:off x="484632" y="2087089"/>
              <a:ext cx="6099048" cy="466344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50000"/>
                    <a:shade val="30000"/>
                    <a:satMod val="115000"/>
                  </a:schemeClr>
                </a:gs>
                <a:gs pos="50000">
                  <a:schemeClr val="bg2">
                    <a:lumMod val="50000"/>
                    <a:shade val="67500"/>
                    <a:satMod val="115000"/>
                  </a:schemeClr>
                </a:gs>
                <a:gs pos="100000">
                  <a:schemeClr val="bg2">
                    <a:lumMod val="50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18" name="Блок-схема: процесс 8"/>
            <p:cNvSpPr>
              <a:spLocks noChangeArrowheads="1"/>
            </p:cNvSpPr>
            <p:nvPr/>
          </p:nvSpPr>
          <p:spPr bwMode="auto">
            <a:xfrm>
              <a:off x="3231642" y="2086261"/>
              <a:ext cx="625983" cy="468000"/>
            </a:xfrm>
            <a:prstGeom prst="flowChartProcess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</p:grpSp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44" y="385744"/>
            <a:ext cx="9001156" cy="54292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Срезы в </a:t>
            </a:r>
            <a:r>
              <a:rPr lang="en-US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Python</a:t>
            </a:r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отрицательные индексы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71670" y="1101714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38" name="Таблица 37"/>
          <p:cNvGraphicFramePr>
            <a:graphicFrameLocks noGrp="1"/>
          </p:cNvGraphicFramePr>
          <p:nvPr/>
        </p:nvGraphicFramePr>
        <p:xfrm>
          <a:off x="2047875" y="1943107"/>
          <a:ext cx="6115050" cy="371475"/>
        </p:xfrm>
        <a:graphic>
          <a:graphicData uri="http://schemas.openxmlformats.org/drawingml/2006/table">
            <a:tbl>
              <a:tblPr/>
              <a:tblGrid>
                <a:gridCol w="679450">
                  <a:extLst>
                    <a:ext uri="{9D8B030D-6E8A-4147-A177-3AD203B41FA5}"/>
                  </a:extLst>
                </a:gridCol>
                <a:gridCol w="679450">
                  <a:extLst>
                    <a:ext uri="{9D8B030D-6E8A-4147-A177-3AD203B41FA5}"/>
                  </a:extLst>
                </a:gridCol>
                <a:gridCol w="679450">
                  <a:extLst>
                    <a:ext uri="{9D8B030D-6E8A-4147-A177-3AD203B41FA5}"/>
                  </a:extLst>
                </a:gridCol>
                <a:gridCol w="679450">
                  <a:extLst>
                    <a:ext uri="{9D8B030D-6E8A-4147-A177-3AD203B41FA5}"/>
                  </a:extLst>
                </a:gridCol>
                <a:gridCol w="679450">
                  <a:extLst>
                    <a:ext uri="{9D8B030D-6E8A-4147-A177-3AD203B41FA5}"/>
                  </a:extLst>
                </a:gridCol>
                <a:gridCol w="679450">
                  <a:extLst>
                    <a:ext uri="{9D8B030D-6E8A-4147-A177-3AD203B41FA5}"/>
                  </a:extLst>
                </a:gridCol>
                <a:gridCol w="679450">
                  <a:extLst>
                    <a:ext uri="{9D8B030D-6E8A-4147-A177-3AD203B41FA5}"/>
                  </a:extLst>
                </a:gridCol>
                <a:gridCol w="679450">
                  <a:extLst>
                    <a:ext uri="{9D8B030D-6E8A-4147-A177-3AD203B41FA5}"/>
                  </a:extLst>
                </a:gridCol>
                <a:gridCol w="679450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-N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-N+1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-N+2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-N+3</a:t>
                      </a: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-1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0" marR="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801688" y="2363795"/>
            <a:ext cx="19859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-1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 dirty="0"/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3282950" y="2576520"/>
            <a:ext cx="4346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12,5,8,…,18,34,40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 dirty="0"/>
          </a:p>
        </p:txBody>
      </p:sp>
      <p:sp>
        <p:nvSpPr>
          <p:cNvPr id="67" name="Стрелка вправо 66"/>
          <p:cNvSpPr/>
          <p:nvPr/>
        </p:nvSpPr>
        <p:spPr bwMode="auto">
          <a:xfrm>
            <a:off x="2740025" y="2736857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73" name="Прямоугольник 72"/>
          <p:cNvSpPr>
            <a:spLocks noChangeArrowheads="1"/>
          </p:cNvSpPr>
          <p:nvPr/>
        </p:nvSpPr>
        <p:spPr bwMode="auto">
          <a:xfrm>
            <a:off x="587375" y="2809882"/>
            <a:ext cx="2200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-1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6" name="Прямоугольник 75"/>
          <p:cNvSpPr>
            <a:spLocks noChangeArrowheads="1"/>
          </p:cNvSpPr>
          <p:nvPr/>
        </p:nvSpPr>
        <p:spPr bwMode="auto">
          <a:xfrm>
            <a:off x="1017588" y="3459170"/>
            <a:ext cx="21986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-4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-2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7" name="Прямоугольник 76"/>
          <p:cNvSpPr>
            <a:spLocks noChangeArrowheads="1"/>
          </p:cNvSpPr>
          <p:nvPr/>
        </p:nvSpPr>
        <p:spPr bwMode="auto">
          <a:xfrm>
            <a:off x="3665538" y="3671895"/>
            <a:ext cx="19843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18, 34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8" name="Стрелка вправо 77"/>
          <p:cNvSpPr/>
          <p:nvPr/>
        </p:nvSpPr>
        <p:spPr bwMode="auto">
          <a:xfrm>
            <a:off x="3122613" y="3832232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79" name="Прямоугольник 78"/>
          <p:cNvSpPr>
            <a:spLocks noChangeArrowheads="1"/>
          </p:cNvSpPr>
          <p:nvPr/>
        </p:nvSpPr>
        <p:spPr bwMode="auto">
          <a:xfrm>
            <a:off x="587375" y="3905257"/>
            <a:ext cx="2628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A[N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-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4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-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  <p:bldP spid="67" grpId="0" animBg="1"/>
      <p:bldP spid="73" grpId="0"/>
      <p:bldP spid="76" grpId="0"/>
      <p:bldP spid="77" grpId="0"/>
      <p:bldP spid="78" grpId="0" animBg="1"/>
      <p:bldP spid="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11192" y="155557"/>
            <a:ext cx="8375650" cy="91598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Срезы в </a:t>
            </a:r>
            <a:r>
              <a:rPr lang="en-US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Python</a:t>
            </a:r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шаг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68513" y="1216039"/>
          <a:ext cx="6096000" cy="828675"/>
        </p:xfrm>
        <a:graphic>
          <a:graphicData uri="http://schemas.openxmlformats.org/drawingml/2006/table">
            <a:tbl>
              <a:tblPr/>
              <a:tblGrid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  <a:gridCol w="677862">
                  <a:extLst>
                    <a:ext uri="{9D8B030D-6E8A-4147-A177-3AD203B41FA5}"/>
                  </a:extLst>
                </a:gridCol>
                <a:gridCol w="676275">
                  <a:extLst>
                    <a:ext uri="{9D8B030D-6E8A-4147-A177-3AD203B41FA5}"/>
                  </a:extLst>
                </a:gridCol>
                <a:gridCol w="677863">
                  <a:extLst>
                    <a:ext uri="{9D8B030D-6E8A-4147-A177-3AD203B41FA5}"/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4067" name="Прямоугольник 39"/>
          <p:cNvSpPr>
            <a:spLocks noChangeArrowheads="1"/>
          </p:cNvSpPr>
          <p:nvPr/>
        </p:nvSpPr>
        <p:spPr bwMode="auto">
          <a:xfrm>
            <a:off x="350838" y="2790839"/>
            <a:ext cx="22002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6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43" name="Стрелка вправо 42"/>
          <p:cNvSpPr/>
          <p:nvPr/>
        </p:nvSpPr>
        <p:spPr bwMode="auto">
          <a:xfrm>
            <a:off x="2490788" y="2949589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2728913" y="2790839"/>
            <a:ext cx="284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 [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12, 8, 18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 dirty="0"/>
          </a:p>
        </p:txBody>
      </p:sp>
      <p:sp>
        <p:nvSpPr>
          <p:cNvPr id="67" name="Прямоугольник 66"/>
          <p:cNvSpPr>
            <a:spLocks noChangeArrowheads="1"/>
          </p:cNvSpPr>
          <p:nvPr/>
        </p:nvSpPr>
        <p:spPr bwMode="auto">
          <a:xfrm>
            <a:off x="796925" y="3268677"/>
            <a:ext cx="177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::</a:t>
            </a:r>
            <a:r>
              <a:rPr lang="en-US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3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3" name="Стрелка вправо 72"/>
          <p:cNvSpPr/>
          <p:nvPr/>
        </p:nvSpPr>
        <p:spPr bwMode="auto">
          <a:xfrm>
            <a:off x="2490788" y="3429014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74" name="Прямоугольник 73"/>
          <p:cNvSpPr>
            <a:spLocks noChangeArrowheads="1"/>
          </p:cNvSpPr>
          <p:nvPr/>
        </p:nvSpPr>
        <p:spPr bwMode="auto">
          <a:xfrm>
            <a:off x="2728913" y="3268677"/>
            <a:ext cx="2628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[7, 8, 34]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5" name="Прямоугольник 74"/>
          <p:cNvSpPr>
            <a:spLocks noChangeArrowheads="1"/>
          </p:cNvSpPr>
          <p:nvPr/>
        </p:nvSpPr>
        <p:spPr bwMode="auto">
          <a:xfrm>
            <a:off x="133350" y="3759214"/>
            <a:ext cx="2414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8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-2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6" name="Стрелка вправо 75"/>
          <p:cNvSpPr/>
          <p:nvPr/>
        </p:nvSpPr>
        <p:spPr bwMode="auto">
          <a:xfrm>
            <a:off x="2490788" y="3919552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77" name="Прямоугольник 76"/>
          <p:cNvSpPr>
            <a:spLocks noChangeArrowheads="1"/>
          </p:cNvSpPr>
          <p:nvPr/>
        </p:nvSpPr>
        <p:spPr bwMode="auto">
          <a:xfrm>
            <a:off x="2728913" y="3759214"/>
            <a:ext cx="30591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23, 34, 76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8" name="Прямоугольник 77"/>
          <p:cNvSpPr>
            <a:spLocks noChangeArrowheads="1"/>
          </p:cNvSpPr>
          <p:nvPr/>
        </p:nvSpPr>
        <p:spPr bwMode="auto">
          <a:xfrm>
            <a:off x="568325" y="4281502"/>
            <a:ext cx="1985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A[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::</a:t>
            </a:r>
            <a:r>
              <a:rPr lang="ru-RU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-</a:t>
            </a:r>
            <a:r>
              <a:rPr lang="en-US" altLang="ru-RU" sz="2800" b="1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79" name="Стрелка вправо 78"/>
          <p:cNvSpPr/>
          <p:nvPr/>
        </p:nvSpPr>
        <p:spPr bwMode="auto">
          <a:xfrm>
            <a:off x="2490788" y="4441839"/>
            <a:ext cx="479425" cy="180975"/>
          </a:xfrm>
          <a:prstGeom prst="rightArrow">
            <a:avLst>
              <a:gd name="adj1" fmla="val 50000"/>
              <a:gd name="adj2" fmla="val 110495"/>
            </a:avLst>
          </a:prstGeom>
          <a:ln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80" name="Прямоугольник 79"/>
          <p:cNvSpPr>
            <a:spLocks noChangeArrowheads="1"/>
          </p:cNvSpPr>
          <p:nvPr/>
        </p:nvSpPr>
        <p:spPr bwMode="auto">
          <a:xfrm>
            <a:off x="2728913" y="4281502"/>
            <a:ext cx="585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 [23,40,34,18,76,8,5,12,7]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 sz="2800"/>
          </a:p>
        </p:txBody>
      </p:sp>
      <p:sp>
        <p:nvSpPr>
          <p:cNvPr id="81" name="AutoShape 59"/>
          <p:cNvSpPr>
            <a:spLocks noChangeArrowheads="1"/>
          </p:cNvSpPr>
          <p:nvPr/>
        </p:nvSpPr>
        <p:spPr bwMode="auto">
          <a:xfrm>
            <a:off x="1979613" y="4981589"/>
            <a:ext cx="1409700" cy="438150"/>
          </a:xfrm>
          <a:prstGeom prst="wedgeRoundRectCallout">
            <a:avLst>
              <a:gd name="adj1" fmla="val -59041"/>
              <a:gd name="adj2" fmla="val -10717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>
                <a:latin typeface="Arial" panose="020B0604020202020204" pitchFamily="34" charset="0"/>
              </a:rPr>
              <a:t>реверс!</a:t>
            </a: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82" name="Rectangle 6"/>
          <p:cNvSpPr>
            <a:spLocks noChangeArrowheads="1"/>
          </p:cNvSpPr>
          <p:nvPr/>
        </p:nvSpPr>
        <p:spPr bwMode="auto">
          <a:xfrm>
            <a:off x="3459163" y="4965714"/>
            <a:ext cx="2343150" cy="4635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0488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A.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reverse</a:t>
            </a:r>
            <a:r>
              <a:rPr lang="ru-RU" sz="2400" b="1" dirty="0">
                <a:latin typeface="Courier New"/>
                <a:ea typeface="Times New Roman"/>
              </a:rPr>
              <a:t>()</a:t>
            </a:r>
          </a:p>
        </p:txBody>
      </p:sp>
      <p:sp>
        <p:nvSpPr>
          <p:cNvPr id="83" name="AutoShape 59"/>
          <p:cNvSpPr>
            <a:spLocks noChangeArrowheads="1"/>
          </p:cNvSpPr>
          <p:nvPr/>
        </p:nvSpPr>
        <p:spPr bwMode="auto">
          <a:xfrm>
            <a:off x="1358900" y="2260614"/>
            <a:ext cx="960438" cy="493713"/>
          </a:xfrm>
          <a:prstGeom prst="wedgeRoundRectCallout">
            <a:avLst>
              <a:gd name="adj1" fmla="val 29643"/>
              <a:gd name="adj2" fmla="val 87268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шаг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84" name="Овал 83"/>
          <p:cNvSpPr>
            <a:spLocks noChangeArrowheads="1"/>
          </p:cNvSpPr>
          <p:nvPr/>
        </p:nvSpPr>
        <p:spPr bwMode="auto">
          <a:xfrm>
            <a:off x="2906713" y="1217627"/>
            <a:ext cx="336550" cy="33655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85" name="Овал 84"/>
          <p:cNvSpPr>
            <a:spLocks noChangeArrowheads="1"/>
          </p:cNvSpPr>
          <p:nvPr/>
        </p:nvSpPr>
        <p:spPr bwMode="auto">
          <a:xfrm>
            <a:off x="4267200" y="1217627"/>
            <a:ext cx="338138" cy="33655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86" name="Овал 85"/>
          <p:cNvSpPr>
            <a:spLocks noChangeArrowheads="1"/>
          </p:cNvSpPr>
          <p:nvPr/>
        </p:nvSpPr>
        <p:spPr bwMode="auto">
          <a:xfrm>
            <a:off x="5638800" y="1217627"/>
            <a:ext cx="338138" cy="33655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3" grpId="0" animBg="1"/>
      <p:bldP spid="74" grpId="0"/>
      <p:bldP spid="75" grpId="0"/>
      <p:bldP spid="76" grpId="0" animBg="1"/>
      <p:bldP spid="77" grpId="0"/>
      <p:bldP spid="78" grpId="0"/>
      <p:bldP spid="79" grpId="0" animBg="1"/>
      <p:bldP spid="80" grpId="0"/>
      <p:bldP spid="81" grpId="0" animBg="1"/>
      <p:bldP spid="82" grpId="0" animBg="1"/>
      <p:bldP spid="84" grpId="0" animBg="1"/>
      <p:bldP spid="85" grpId="0" animBg="1"/>
      <p:bldP spid="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64294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Операции со списками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472" y="1428736"/>
          <a:ext cx="8358246" cy="4264506"/>
        </p:xfrm>
        <a:graphic>
          <a:graphicData uri="http://schemas.openxmlformats.org/drawingml/2006/table">
            <a:tbl>
              <a:tblPr/>
              <a:tblGrid>
                <a:gridCol w="2035051"/>
                <a:gridCol w="6323195"/>
              </a:tblGrid>
              <a:tr h="506427">
                <a:tc>
                  <a:txBody>
                    <a:bodyPr/>
                    <a:lstStyle/>
                    <a:p>
                      <a:pPr indent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min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(A)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16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Наименьший элемент списка. </a:t>
                      </a: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Элементы списка могут быть числами или строками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20">
                <a:tc>
                  <a:txBody>
                    <a:bodyPr/>
                    <a:lstStyle/>
                    <a:p>
                      <a:pPr indent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max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(A)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16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Наибольший элемент списка.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324">
                <a:tc>
                  <a:txBody>
                    <a:bodyPr/>
                    <a:lstStyle/>
                    <a:p>
                      <a:pPr indent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sum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(A)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16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Сумма элементов списка. Элементы обязательно должны быть числами.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324">
                <a:tc>
                  <a:txBody>
                    <a:bodyPr/>
                    <a:lstStyle/>
                    <a:p>
                      <a:pPr indent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 A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16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Проверить, содержится ли элемент в списке. Возвращает 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True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 или 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False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 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20">
                <a:tc>
                  <a:txBody>
                    <a:bodyPr/>
                    <a:lstStyle/>
                    <a:p>
                      <a:pPr indent="72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not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 A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16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То же самое, что </a:t>
                      </a:r>
                      <a:r>
                        <a:rPr lang="ru-RU" sz="2000" b="1" dirty="0" err="1">
                          <a:latin typeface="+mn-lt"/>
                          <a:ea typeface="Times New Roman"/>
                          <a:cs typeface="Times New Roman"/>
                        </a:rPr>
                        <a:t>not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b="1" dirty="0" err="1">
                          <a:latin typeface="+mn-lt"/>
                          <a:ea typeface="Times New Roman"/>
                          <a:cs typeface="Times New Roman"/>
                        </a:rPr>
                        <a:t>in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 A).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2324">
                <a:tc>
                  <a:txBody>
                    <a:bodyPr/>
                    <a:lstStyle/>
                    <a:p>
                      <a:pPr indent="720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A.index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16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Индекс первого вхождения элемента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 в список, при его отсутствии генерирует исключение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ValueError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220">
                <a:tc>
                  <a:txBody>
                    <a:bodyPr/>
                    <a:lstStyle/>
                    <a:p>
                      <a:pPr indent="720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A.count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400" b="1" dirty="0" err="1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400" b="1" dirty="0">
                          <a:solidFill>
                            <a:schemeClr val="accent2"/>
                          </a:solidFill>
                          <a:latin typeface="Courier New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16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Количество вхождений элемента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 в список.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6029" marR="26029" marT="52059" marB="520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742</Words>
  <Application>Microsoft Office PowerPoint</Application>
  <PresentationFormat>Экран (4:3)</PresentationFormat>
  <Paragraphs>242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Алгоритмы обработки массивов</vt:lpstr>
      <vt:lpstr>Реверс массива</vt:lpstr>
      <vt:lpstr>Слайд 3</vt:lpstr>
      <vt:lpstr>Циклический сдвиг элементов</vt:lpstr>
      <vt:lpstr>Срезы в Python</vt:lpstr>
      <vt:lpstr>Срезы в Python</vt:lpstr>
      <vt:lpstr>Срезы в Python – отрицательные индексы</vt:lpstr>
      <vt:lpstr>Срезы в Python – шаг </vt:lpstr>
      <vt:lpstr>Операции со списками</vt:lpstr>
      <vt:lpstr>Операции со списками</vt:lpstr>
      <vt:lpstr>Вопросы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максимального элемента в массиве</dc:title>
  <dc:creator>. я</dc:creator>
  <cp:lastModifiedBy>. я</cp:lastModifiedBy>
  <cp:revision>37</cp:revision>
  <dcterms:created xsi:type="dcterms:W3CDTF">2022-02-25T11:58:07Z</dcterms:created>
  <dcterms:modified xsi:type="dcterms:W3CDTF">2022-03-02T12:49:56Z</dcterms:modified>
</cp:coreProperties>
</file>