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7" r:id="rId2"/>
    <p:sldId id="258" r:id="rId3"/>
    <p:sldId id="259" r:id="rId4"/>
    <p:sldId id="260" r:id="rId5"/>
    <p:sldId id="266" r:id="rId6"/>
    <p:sldId id="267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60" r:id="rId12"/>
    <p:sldLayoutId id="2147483661" r:id="rId13"/>
    <p:sldLayoutId id="2147483662" r:id="rId14"/>
    <p:sldLayoutId id="2147483665" r:id="rId15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00174"/>
            <a:ext cx="8653462" cy="1487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Поиск максимального элемента в массиве</a:t>
            </a:r>
            <a:endParaRPr lang="ru-RU" altLang="ru-RU" sz="60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1510" name="Picture 6" descr="https://yt3.ggpht.com/ytc/AKedOLRjWmPdkUnYwxtShxjeVhqCWlakKQPHxkj_wn08ig=s900-c-k-c0x00ffffff-no-rj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357562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98433"/>
            <a:ext cx="8929718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Максимальный элемент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90538" y="1338280"/>
            <a:ext cx="4708525" cy="19415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M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if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&gt;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M: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M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M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90538" y="3835418"/>
            <a:ext cx="4729162" cy="15716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M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A: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&gt;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M: 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M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endParaRPr lang="ru-RU" sz="2400" b="1" dirty="0">
              <a:latin typeface="Courier New"/>
              <a:ea typeface="Times New Roman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516438" y="4384693"/>
            <a:ext cx="4149725" cy="663575"/>
            <a:chOff x="433" y="3902"/>
            <a:chExt cx="2614" cy="418"/>
          </a:xfrm>
        </p:grpSpPr>
        <p:sp>
          <p:nvSpPr>
            <p:cNvPr id="14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32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Как найти его номер?</a:t>
              </a:r>
            </a:p>
          </p:txBody>
        </p:sp>
        <p:sp>
          <p:nvSpPr>
            <p:cNvPr id="33805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5" name="Прямоугольник 5"/>
          <p:cNvSpPr>
            <a:spLocks noChangeArrowheads="1"/>
          </p:cNvSpPr>
          <p:nvPr/>
        </p:nvSpPr>
        <p:spPr bwMode="auto">
          <a:xfrm>
            <a:off x="396875" y="3286124"/>
            <a:ext cx="52806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Варианты в стиле </a:t>
            </a:r>
            <a:r>
              <a:rPr lang="en-US" altLang="ru-RU" sz="3200" b="1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490538" y="5537218"/>
            <a:ext cx="2009760" cy="4635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M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max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(A)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410075" y="1579580"/>
            <a:ext cx="3357563" cy="663575"/>
            <a:chOff x="433" y="3902"/>
            <a:chExt cx="2115" cy="418"/>
          </a:xfrm>
        </p:grpSpPr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82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</a:t>
              </a:r>
              <a:r>
                <a:rPr lang="en-US" sz="24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range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(N)</a:t>
              </a:r>
              <a:r>
                <a:rPr lang="ru-RU" sz="2400" dirty="0"/>
                <a:t>?</a:t>
              </a:r>
            </a:p>
          </p:txBody>
        </p:sp>
        <p:sp>
          <p:nvSpPr>
            <p:cNvPr id="33803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57166"/>
            <a:ext cx="8929718" cy="55882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Максимальный элемент и его номер</a:t>
            </a:r>
          </a:p>
        </p:txBody>
      </p:sp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515938" y="1020763"/>
            <a:ext cx="7980362" cy="2309812"/>
            <a:chOff x="271794" y="3598231"/>
            <a:chExt cx="6156440" cy="2311508"/>
          </a:xfrm>
        </p:grpSpPr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271794" y="3598231"/>
              <a:ext cx="6156440" cy="23115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179388" indent="-90488" algn="just" eaLnBrk="1" hangingPunct="1">
                <a:defRPr/>
              </a:pP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M</a:t>
              </a:r>
              <a:r>
                <a:rPr lang="ru-RU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=</a:t>
              </a:r>
              <a:r>
                <a:rPr lang="ru-RU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A[</a:t>
              </a:r>
              <a:r>
                <a:rPr lang="ru-RU" altLang="ru-RU" sz="2400" b="1" dirty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Times New Roman" pitchFamily="18" charset="0"/>
                </a:rPr>
                <a:t>0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]; </a:t>
              </a:r>
              <a:r>
                <a:rPr lang="ru-RU" altLang="ru-RU" sz="2400" b="1" dirty="0" err="1">
                  <a:latin typeface="Courier New" pitchFamily="49" charset="0"/>
                  <a:cs typeface="Times New Roman" pitchFamily="18" charset="0"/>
                </a:rPr>
                <a:t>nMax</a:t>
              </a:r>
              <a:r>
                <a:rPr lang="ru-RU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=</a:t>
              </a:r>
              <a:r>
                <a:rPr lang="ru-RU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ru-RU" altLang="ru-RU" sz="2400" b="1" dirty="0">
                  <a:solidFill>
                    <a:srgbClr val="00B0F0"/>
                  </a:solidFill>
                  <a:latin typeface="Courier New" pitchFamily="49" charset="0"/>
                  <a:cs typeface="Times New Roman" pitchFamily="18" charset="0"/>
                </a:rPr>
                <a:t>0</a:t>
              </a:r>
              <a:endParaRPr lang="ru-RU" altLang="ru-RU" sz="2400" b="1" dirty="0">
                <a:latin typeface="Courier New" pitchFamily="49" charset="0"/>
                <a:cs typeface="Times New Roman" pitchFamily="18" charset="0"/>
              </a:endParaRPr>
            </a:p>
            <a:p>
              <a:pPr marL="179388" indent="-90488" algn="just" eaLnBrk="1" hangingPunct="1">
                <a:defRPr/>
              </a:pPr>
              <a:r>
                <a:rPr lang="ru-RU" altLang="ru-RU" sz="2400" b="1" dirty="0" err="1">
                  <a:solidFill>
                    <a:schemeClr val="accent1"/>
                  </a:solidFill>
                  <a:latin typeface="Courier New" pitchFamily="49" charset="0"/>
                  <a:cs typeface="Times New Roman" pitchFamily="18" charset="0"/>
                </a:rPr>
                <a:t>for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ru-RU" altLang="ru-RU" sz="2400" b="1" dirty="0" err="1">
                  <a:latin typeface="Courier New" pitchFamily="49" charset="0"/>
                  <a:cs typeface="Times New Roman" pitchFamily="18" charset="0"/>
                </a:rPr>
                <a:t>i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ru-RU" altLang="ru-RU" sz="2400" b="1" dirty="0" err="1">
                  <a:solidFill>
                    <a:schemeClr val="accent1"/>
                  </a:solidFill>
                  <a:latin typeface="Courier New" pitchFamily="49" charset="0"/>
                  <a:cs typeface="Times New Roman" pitchFamily="18" charset="0"/>
                </a:rPr>
                <a:t>in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ru-RU" altLang="ru-RU" sz="2400" b="1" dirty="0" err="1">
                  <a:solidFill>
                    <a:srgbClr val="0070C0"/>
                  </a:solidFill>
                  <a:latin typeface="Courier New" pitchFamily="49" charset="0"/>
                  <a:cs typeface="Times New Roman" pitchFamily="18" charset="0"/>
                </a:rPr>
                <a:t>range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(</a:t>
              </a:r>
              <a:r>
                <a:rPr lang="ru-RU" altLang="ru-RU" sz="2400" b="1" dirty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ru-RU" altLang="ru-RU" sz="2400" b="1" dirty="0">
                  <a:latin typeface="Courier New" pitchFamily="49" charset="0"/>
                  <a:cs typeface="Times New Roman" pitchFamily="18" charset="0"/>
                </a:rPr>
                <a:t>,N):</a:t>
              </a:r>
            </a:p>
            <a:p>
              <a:pPr marL="179388" indent="-90488" algn="just" eaLnBrk="1" hangingPunct="1">
                <a:defRPr/>
              </a:pP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solidFill>
                    <a:schemeClr val="accent1"/>
                  </a:solidFill>
                  <a:latin typeface="Courier New" pitchFamily="49" charset="0"/>
                  <a:cs typeface="Times New Roman" pitchFamily="18" charset="0"/>
                </a:rPr>
                <a:t> if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A[</a:t>
              </a:r>
              <a:r>
                <a:rPr lang="en-US" altLang="ru-RU" sz="2400" b="1" dirty="0" err="1">
                  <a:latin typeface="Courier New" pitchFamily="49" charset="0"/>
                  <a:cs typeface="Times New Roman" pitchFamily="18" charset="0"/>
                </a:rPr>
                <a:t>i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]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&gt;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M: </a:t>
              </a:r>
              <a:endParaRPr lang="ru-RU" altLang="ru-RU" sz="2400" b="1" dirty="0">
                <a:latin typeface="Courier New" pitchFamily="49" charset="0"/>
                <a:cs typeface="Times New Roman" pitchFamily="18" charset="0"/>
              </a:endParaRPr>
            </a:p>
            <a:p>
              <a:pPr marL="179388" indent="-90488" algn="just" eaLnBrk="1" hangingPunct="1">
                <a:defRPr/>
              </a:pP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    M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=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A[</a:t>
              </a:r>
              <a:r>
                <a:rPr lang="en-US" altLang="ru-RU" sz="2400" b="1" dirty="0" err="1">
                  <a:latin typeface="Courier New" pitchFamily="49" charset="0"/>
                  <a:cs typeface="Times New Roman" pitchFamily="18" charset="0"/>
                </a:rPr>
                <a:t>i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 altLang="ru-RU" sz="2400" b="1" dirty="0">
                <a:latin typeface="Courier New" pitchFamily="49" charset="0"/>
                <a:cs typeface="Times New Roman" pitchFamily="18" charset="0"/>
              </a:endParaRPr>
            </a:p>
            <a:p>
              <a:pPr marL="179388" indent="-90488" algn="just" eaLnBrk="1" hangingPunct="1">
                <a:defRPr/>
              </a:pP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    </a:t>
              </a:r>
              <a:r>
                <a:rPr lang="en-US" altLang="ru-RU" sz="2400" b="1" dirty="0" err="1">
                  <a:latin typeface="Courier New" pitchFamily="49" charset="0"/>
                  <a:cs typeface="Times New Roman" pitchFamily="18" charset="0"/>
                </a:rPr>
                <a:t>nMax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=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 err="1">
                  <a:latin typeface="Courier New" pitchFamily="49" charset="0"/>
                  <a:cs typeface="Times New Roman" pitchFamily="18" charset="0"/>
                </a:rPr>
                <a:t>i</a:t>
              </a:r>
              <a:endParaRPr lang="ru-RU" altLang="ru-RU" sz="2400" b="1" dirty="0">
                <a:latin typeface="Courier New" pitchFamily="49" charset="0"/>
                <a:cs typeface="Times New Roman" pitchFamily="18" charset="0"/>
              </a:endParaRPr>
            </a:p>
            <a:p>
              <a:pPr marL="179388" indent="-90488" algn="just" eaLnBrk="1" hangingPunct="1">
                <a:defRPr/>
              </a:pPr>
              <a:r>
                <a:rPr lang="en-US" altLang="ru-RU" sz="2400" b="1" dirty="0">
                  <a:solidFill>
                    <a:srgbClr val="0070C0"/>
                  </a:solidFill>
                  <a:latin typeface="Courier New" pitchFamily="49" charset="0"/>
                  <a:cs typeface="Times New Roman" pitchFamily="18" charset="0"/>
                </a:rPr>
                <a:t>print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( </a:t>
              </a:r>
              <a:r>
                <a:rPr lang="en-US" altLang="ru-RU" sz="2400" b="1" dirty="0">
                  <a:solidFill>
                    <a:srgbClr val="C00000"/>
                  </a:solidFill>
                  <a:latin typeface="Courier New" pitchFamily="49" charset="0"/>
                  <a:cs typeface="Times New Roman" pitchFamily="18" charset="0"/>
                </a:rPr>
                <a:t>"A["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 err="1">
                  <a:latin typeface="Courier New" pitchFamily="49" charset="0"/>
                  <a:cs typeface="Times New Roman" pitchFamily="18" charset="0"/>
                </a:rPr>
                <a:t>nMax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, </a:t>
              </a:r>
              <a:r>
                <a:rPr lang="en-US" altLang="ru-RU" sz="2400" b="1" dirty="0">
                  <a:solidFill>
                    <a:srgbClr val="C00000"/>
                  </a:solidFill>
                  <a:latin typeface="Courier New" pitchFamily="49" charset="0"/>
                  <a:cs typeface="Times New Roman" pitchFamily="18" charset="0"/>
                </a:rPr>
                <a:t>"]="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, M, sep</a:t>
              </a:r>
              <a:r>
                <a:rPr lang="en-US" altLang="ru-RU" sz="2400" b="1" dirty="0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=</a:t>
              </a:r>
              <a:r>
                <a:rPr lang="en-US" altLang="ru-RU" sz="2400" b="1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US" altLang="ru-RU" sz="2400" b="1" dirty="0">
                  <a:solidFill>
                    <a:srgbClr val="C00000"/>
                  </a:solidFill>
                  <a:latin typeface="Courier New" pitchFamily="49" charset="0"/>
                  <a:cs typeface="Times New Roman" pitchFamily="18" charset="0"/>
                </a:rPr>
                <a:t>""</a:t>
              </a:r>
              <a:r>
                <a:rPr lang="en-US" altLang="ru-RU" sz="2400" b="1" dirty="0">
                  <a:latin typeface="Courier New" pitchFamily="49" charset="0"/>
                  <a:cs typeface="Times New Roman" pitchFamily="18" charset="0"/>
                </a:rPr>
                <a:t> )</a:t>
              </a:r>
              <a:endParaRPr lang="ru-RU" altLang="ru-RU" sz="2400" b="1" dirty="0">
                <a:latin typeface="Courier New" pitchFamily="49" charset="0"/>
                <a:cs typeface="Times New Roman" pitchFamily="18" charset="0"/>
              </a:endParaRPr>
            </a:p>
          </p:txBody>
        </p:sp>
        <p:sp>
          <p:nvSpPr>
            <p:cNvPr id="34829" name="Прямоугольник 6"/>
            <p:cNvSpPr>
              <a:spLocks noChangeArrowheads="1"/>
            </p:cNvSpPr>
            <p:nvPr/>
          </p:nvSpPr>
          <p:spPr bwMode="auto">
            <a:xfrm>
              <a:off x="1563174" y="3625230"/>
              <a:ext cx="1386984" cy="3694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tIns="0" bIns="0">
              <a:spAutoFit/>
            </a:bodyPr>
            <a:lstStyle/>
            <a:p>
              <a:pPr eaLnBrk="1" hangingPunct="1"/>
              <a:r>
                <a:rPr lang="en-US" altLang="ru-RU" sz="2400" b="1" dirty="0" err="1">
                  <a:solidFill>
                    <a:srgbClr val="000000"/>
                  </a:solidFill>
                  <a:latin typeface="Courier New" pitchFamily="49" charset="0"/>
                </a:rPr>
                <a:t>nMax</a:t>
              </a:r>
              <a:r>
                <a:rPr lang="en-US" altLang="ru-RU" sz="2400" b="1" dirty="0">
                  <a:solidFill>
                    <a:srgbClr val="000000"/>
                  </a:solidFill>
                </a:rPr>
                <a:t> </a:t>
              </a:r>
              <a:r>
                <a:rPr lang="en-US" altLang="ru-RU" sz="2400" b="1" dirty="0">
                  <a:solidFill>
                    <a:srgbClr val="000000"/>
                  </a:solidFill>
                  <a:latin typeface="Courier New" pitchFamily="49" charset="0"/>
                </a:rPr>
                <a:t>=</a:t>
              </a:r>
              <a:r>
                <a:rPr lang="en-US" altLang="ru-RU" sz="2400" b="1" dirty="0">
                  <a:solidFill>
                    <a:srgbClr val="000000"/>
                  </a:solidFill>
                </a:rPr>
                <a:t> </a:t>
              </a:r>
              <a:r>
                <a:rPr lang="en-US" altLang="ru-RU" sz="2400" b="1" dirty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</a:rPr>
                <a:t>0</a:t>
              </a:r>
              <a:endParaRPr lang="ru-RU" altLang="ru-RU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4830" name="Прямоугольник 7"/>
            <p:cNvSpPr>
              <a:spLocks noChangeArrowheads="1"/>
            </p:cNvSpPr>
            <p:nvPr/>
          </p:nvSpPr>
          <p:spPr bwMode="auto">
            <a:xfrm>
              <a:off x="903222" y="5100659"/>
              <a:ext cx="1388323" cy="3694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tIns="0" bIns="0">
              <a:spAutoFit/>
            </a:bodyPr>
            <a:lstStyle/>
            <a:p>
              <a:pPr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nMax</a:t>
              </a:r>
              <a:r>
                <a:rPr lang="en-US" altLang="ru-RU" sz="2400" b="1">
                  <a:solidFill>
                    <a:srgbClr val="000000"/>
                  </a:solidFill>
                </a:rPr>
                <a:t> </a:t>
              </a:r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=</a:t>
              </a:r>
              <a:r>
                <a:rPr lang="en-US" altLang="ru-RU" sz="2400" b="1">
                  <a:solidFill>
                    <a:srgbClr val="000000"/>
                  </a:solidFill>
                </a:rPr>
                <a:t> </a:t>
              </a:r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</a:rPr>
                <a:t>i</a:t>
              </a:r>
              <a:endParaRPr lang="ru-RU" altLang="ru-RU"/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516438" y="1925638"/>
            <a:ext cx="3976687" cy="663575"/>
            <a:chOff x="433" y="3902"/>
            <a:chExt cx="2505" cy="418"/>
          </a:xfrm>
        </p:grpSpPr>
        <p:sp>
          <p:nvSpPr>
            <p:cNvPr id="11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21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можно улучшить?</a:t>
              </a:r>
            </a:p>
          </p:txBody>
        </p:sp>
        <p:sp>
          <p:nvSpPr>
            <p:cNvPr id="34827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938213" y="3468688"/>
            <a:ext cx="7267575" cy="663575"/>
            <a:chOff x="433" y="3902"/>
            <a:chExt cx="4578" cy="418"/>
          </a:xfrm>
        </p:grpSpPr>
        <p:sp>
          <p:nvSpPr>
            <p:cNvPr id="16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428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По номеру элемента можно найти значение!</a:t>
              </a:r>
            </a:p>
          </p:txBody>
        </p:sp>
        <p:sp>
          <p:nvSpPr>
            <p:cNvPr id="34825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552450" y="4308475"/>
            <a:ext cx="8388350" cy="1941173"/>
            <a:chOff x="909232" y="3598236"/>
            <a:chExt cx="7608459" cy="1940934"/>
          </a:xfrm>
          <a:effectLst/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909232" y="3598236"/>
              <a:ext cx="7608459" cy="19409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marL="179388" indent="-90488" algn="just" eaLnBrk="1" hangingPunct="1">
                <a:spcAft>
                  <a:spcPts val="0"/>
                </a:spcAft>
                <a:defRPr/>
              </a:pPr>
              <a:r>
                <a:rPr lang="ru-RU" sz="2400" b="1" dirty="0" err="1">
                  <a:latin typeface="Courier New"/>
                  <a:ea typeface="Times New Roman"/>
                </a:rPr>
                <a:t>nMax</a:t>
              </a:r>
              <a:r>
                <a:rPr lang="ru-RU" sz="2400" b="1" dirty="0">
                  <a:latin typeface="Calibri"/>
                  <a:ea typeface="Times New Roman"/>
                </a:rPr>
                <a:t> </a:t>
              </a:r>
              <a:r>
                <a:rPr lang="ru-RU" sz="2400" b="1" dirty="0">
                  <a:latin typeface="Courier New"/>
                  <a:ea typeface="Times New Roman"/>
                </a:rPr>
                <a:t>=</a:t>
              </a:r>
              <a:r>
                <a:rPr lang="ru-RU" sz="2400" b="1" dirty="0">
                  <a:latin typeface="Calibri"/>
                  <a:ea typeface="Times New Roman"/>
                </a:rPr>
                <a:t> </a:t>
              </a:r>
              <a:r>
                <a:rPr lang="ru-RU" sz="2400" b="1" dirty="0">
                  <a:solidFill>
                    <a:schemeClr val="accent2"/>
                  </a:solidFill>
                  <a:latin typeface="Courier New"/>
                  <a:ea typeface="Times New Roman"/>
                </a:rPr>
                <a:t>0</a:t>
              </a:r>
            </a:p>
            <a:p>
              <a:pPr marL="179388" indent="-90488" algn="just" eaLnBrk="1" hangingPunct="1">
                <a:spcAft>
                  <a:spcPts val="0"/>
                </a:spcAft>
                <a:defRPr/>
              </a:pPr>
              <a:r>
                <a:rPr lang="ru-RU" sz="2400" b="1" dirty="0" err="1">
                  <a:solidFill>
                    <a:schemeClr val="accent1"/>
                  </a:solidFill>
                  <a:latin typeface="Courier New"/>
                  <a:ea typeface="Times New Roman"/>
                </a:rPr>
                <a:t>for</a:t>
              </a:r>
              <a:r>
                <a:rPr lang="ru-RU" sz="2400" b="1" dirty="0">
                  <a:solidFill>
                    <a:schemeClr val="accent1"/>
                  </a:solidFill>
                  <a:latin typeface="Courier New"/>
                  <a:ea typeface="Times New Roman"/>
                </a:rPr>
                <a:t> </a:t>
              </a:r>
              <a:r>
                <a:rPr lang="ru-RU" sz="2400" b="1" dirty="0" err="1">
                  <a:latin typeface="Courier New"/>
                  <a:ea typeface="Times New Roman"/>
                </a:rPr>
                <a:t>i</a:t>
              </a:r>
              <a:r>
                <a:rPr lang="ru-RU" sz="2400" b="1" dirty="0">
                  <a:solidFill>
                    <a:schemeClr val="accent1"/>
                  </a:solidFill>
                  <a:latin typeface="Courier New"/>
                  <a:ea typeface="Times New Roman"/>
                </a:rPr>
                <a:t> </a:t>
              </a:r>
              <a:r>
                <a:rPr lang="ru-RU" sz="2400" b="1" dirty="0" err="1">
                  <a:solidFill>
                    <a:schemeClr val="accent1"/>
                  </a:solidFill>
                  <a:latin typeface="Courier New"/>
                  <a:ea typeface="Times New Roman"/>
                </a:rPr>
                <a:t>in</a:t>
              </a:r>
              <a:r>
                <a:rPr lang="ru-RU" sz="2400" b="1" dirty="0">
                  <a:solidFill>
                    <a:schemeClr val="accent1"/>
                  </a:solidFill>
                  <a:latin typeface="Courier New"/>
                  <a:ea typeface="Times New Roman"/>
                </a:rPr>
                <a:t> </a:t>
              </a:r>
              <a:r>
                <a:rPr lang="ru-RU" sz="2400" b="1" dirty="0" err="1">
                  <a:solidFill>
                    <a:srgbClr val="0070C0"/>
                  </a:solidFill>
                  <a:latin typeface="Courier New"/>
                  <a:ea typeface="Times New Roman"/>
                </a:rPr>
                <a:t>range</a:t>
              </a:r>
              <a:r>
                <a:rPr lang="ru-RU" sz="2400" b="1" dirty="0">
                  <a:latin typeface="Courier New"/>
                  <a:ea typeface="Times New Roman"/>
                </a:rPr>
                <a:t>(</a:t>
              </a:r>
              <a:r>
                <a:rPr lang="ru-RU" sz="2400" b="1" dirty="0">
                  <a:solidFill>
                    <a:schemeClr val="accent2"/>
                  </a:solidFill>
                  <a:latin typeface="Courier New"/>
                  <a:ea typeface="Times New Roman"/>
                </a:rPr>
                <a:t>1</a:t>
              </a:r>
              <a:r>
                <a:rPr lang="ru-RU" sz="2400" b="1" dirty="0">
                  <a:latin typeface="Courier New"/>
                  <a:ea typeface="Times New Roman"/>
                </a:rPr>
                <a:t>,N):</a:t>
              </a:r>
            </a:p>
            <a:p>
              <a:pPr marL="179388" indent="-90488" algn="just" eaLnBrk="1" hangingPunct="1">
                <a:spcAft>
                  <a:spcPts val="0"/>
                </a:spcAft>
                <a:defRPr/>
              </a:pPr>
              <a:r>
                <a:rPr lang="en-US" sz="2400" b="1" dirty="0">
                  <a:latin typeface="Courier New"/>
                  <a:ea typeface="Times New Roman"/>
                </a:rPr>
                <a:t>  </a:t>
              </a:r>
              <a:r>
                <a:rPr lang="en-US" sz="2400" b="1" dirty="0">
                  <a:solidFill>
                    <a:schemeClr val="accent1"/>
                  </a:solidFill>
                  <a:latin typeface="Courier New"/>
                  <a:ea typeface="Times New Roman"/>
                </a:rPr>
                <a:t>if</a:t>
              </a:r>
              <a:r>
                <a:rPr lang="en-US" sz="2400" b="1" dirty="0">
                  <a:latin typeface="Courier New"/>
                  <a:ea typeface="Times New Roman"/>
                </a:rPr>
                <a:t> A[</a:t>
              </a:r>
              <a:r>
                <a:rPr lang="en-US" sz="2400" b="1" dirty="0" err="1">
                  <a:latin typeface="Courier New"/>
                  <a:ea typeface="Times New Roman"/>
                </a:rPr>
                <a:t>i</a:t>
              </a:r>
              <a:r>
                <a:rPr lang="en-US" sz="2400" b="1" dirty="0">
                  <a:latin typeface="Courier New"/>
                  <a:ea typeface="Times New Roman"/>
                </a:rPr>
                <a:t>]</a:t>
              </a:r>
              <a:r>
                <a:rPr lang="en-US" sz="2400" b="1" dirty="0">
                  <a:latin typeface="Calibri"/>
                  <a:ea typeface="Times New Roman"/>
                </a:rPr>
                <a:t> </a:t>
              </a:r>
              <a:r>
                <a:rPr lang="en-US" sz="2400" b="1" dirty="0">
                  <a:latin typeface="Courier New"/>
                  <a:ea typeface="Times New Roman"/>
                </a:rPr>
                <a:t>&gt;</a:t>
              </a:r>
              <a:r>
                <a:rPr lang="ru-RU" sz="2400" b="1" dirty="0">
                  <a:latin typeface="Courier New"/>
                  <a:ea typeface="Times New Roman"/>
                </a:rPr>
                <a:t> </a:t>
              </a:r>
              <a:r>
                <a:rPr lang="en-US" sz="2400" b="1" dirty="0">
                  <a:latin typeface="Calibri"/>
                  <a:ea typeface="Times New Roman"/>
                </a:rPr>
                <a:t> </a:t>
              </a:r>
              <a:r>
                <a:rPr lang="en-US" sz="2400" b="1" dirty="0">
                  <a:latin typeface="Courier New"/>
                  <a:ea typeface="Times New Roman"/>
                </a:rPr>
                <a:t>A[</a:t>
              </a:r>
              <a:r>
                <a:rPr lang="en-US" sz="2400" b="1" dirty="0" err="1">
                  <a:latin typeface="Courier New"/>
                  <a:ea typeface="Times New Roman"/>
                </a:rPr>
                <a:t>nMax</a:t>
              </a:r>
              <a:r>
                <a:rPr lang="en-US" sz="2400" b="1" dirty="0">
                  <a:latin typeface="Courier New"/>
                  <a:ea typeface="Times New Roman"/>
                </a:rPr>
                <a:t>]: </a:t>
              </a:r>
              <a:endParaRPr lang="ru-RU" sz="2400" b="1" dirty="0">
                <a:latin typeface="Courier New"/>
                <a:ea typeface="Times New Roman"/>
              </a:endParaRPr>
            </a:p>
            <a:p>
              <a:pPr marL="179388" indent="-90488" algn="just" eaLnBrk="1" hangingPunct="1">
                <a:spcAft>
                  <a:spcPts val="0"/>
                </a:spcAft>
                <a:defRPr/>
              </a:pPr>
              <a:r>
                <a:rPr lang="en-US" sz="2400" b="1" dirty="0">
                  <a:latin typeface="Courier New"/>
                  <a:ea typeface="Times New Roman"/>
                </a:rPr>
                <a:t>    </a:t>
              </a:r>
              <a:r>
                <a:rPr lang="en-US" sz="2400" b="1" dirty="0" err="1">
                  <a:latin typeface="Courier New"/>
                  <a:ea typeface="Times New Roman"/>
                </a:rPr>
                <a:t>nMax</a:t>
              </a:r>
              <a:r>
                <a:rPr lang="en-US" sz="2400" b="1" dirty="0">
                  <a:latin typeface="Calibri"/>
                  <a:ea typeface="Times New Roman"/>
                </a:rPr>
                <a:t> </a:t>
              </a:r>
              <a:r>
                <a:rPr lang="en-US" sz="2400" b="1" dirty="0">
                  <a:latin typeface="Courier New"/>
                  <a:ea typeface="Times New Roman"/>
                </a:rPr>
                <a:t>=</a:t>
              </a:r>
              <a:r>
                <a:rPr lang="en-US" sz="2400" b="1" dirty="0">
                  <a:latin typeface="Calibri"/>
                  <a:ea typeface="Times New Roman"/>
                </a:rPr>
                <a:t> </a:t>
              </a:r>
              <a:r>
                <a:rPr lang="en-US" sz="2400" b="1" dirty="0" err="1">
                  <a:latin typeface="Courier New"/>
                  <a:ea typeface="Times New Roman"/>
                </a:rPr>
                <a:t>i</a:t>
              </a:r>
              <a:endParaRPr lang="ru-RU" sz="2400" b="1" dirty="0">
                <a:latin typeface="Courier New"/>
                <a:ea typeface="Times New Roman"/>
              </a:endParaRPr>
            </a:p>
            <a:p>
              <a:pPr marL="179388" indent="-90488" algn="just" eaLnBrk="1" hangingPunct="1"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0070C0"/>
                  </a:solidFill>
                  <a:latin typeface="Courier New"/>
                  <a:ea typeface="Times New Roman"/>
                </a:rPr>
                <a:t>print</a:t>
              </a:r>
              <a:r>
                <a:rPr lang="en-US" sz="2400" b="1" dirty="0">
                  <a:latin typeface="Calibri"/>
                  <a:ea typeface="Times New Roman"/>
                </a:rPr>
                <a:t> </a:t>
              </a:r>
              <a:r>
                <a:rPr lang="en-US" sz="2400" b="1" dirty="0">
                  <a:latin typeface="Courier New"/>
                  <a:ea typeface="Times New Roman"/>
                </a:rPr>
                <a:t>( </a:t>
              </a:r>
              <a:r>
                <a:rPr lang="en-US" sz="2400" b="1" dirty="0">
                  <a:solidFill>
                    <a:srgbClr val="C00000"/>
                  </a:solidFill>
                  <a:latin typeface="Courier New"/>
                  <a:ea typeface="Times New Roman"/>
                </a:rPr>
                <a:t>"A["</a:t>
              </a:r>
              <a:r>
                <a:rPr lang="en-US" sz="2400" b="1" dirty="0">
                  <a:latin typeface="Courier New"/>
                  <a:ea typeface="Times New Roman"/>
                </a:rPr>
                <a:t>, </a:t>
              </a:r>
              <a:r>
                <a:rPr lang="en-US" sz="2400" b="1" dirty="0" err="1">
                  <a:latin typeface="Courier New"/>
                  <a:ea typeface="Times New Roman"/>
                </a:rPr>
                <a:t>nMax</a:t>
              </a:r>
              <a:r>
                <a:rPr lang="en-US" sz="2400" b="1" dirty="0">
                  <a:latin typeface="Courier New"/>
                  <a:ea typeface="Times New Roman"/>
                </a:rPr>
                <a:t>, </a:t>
              </a:r>
              <a:r>
                <a:rPr lang="en-US" sz="2400" b="1" dirty="0">
                  <a:solidFill>
                    <a:srgbClr val="C00000"/>
                  </a:solidFill>
                  <a:latin typeface="Courier New"/>
                  <a:ea typeface="Times New Roman"/>
                </a:rPr>
                <a:t>"]="</a:t>
              </a:r>
              <a:r>
                <a:rPr lang="en-US" sz="2400" b="1" dirty="0">
                  <a:latin typeface="Courier New"/>
                  <a:ea typeface="Times New Roman"/>
                </a:rPr>
                <a:t>, A[</a:t>
              </a:r>
              <a:r>
                <a:rPr lang="en-US" sz="2400" b="1" dirty="0" err="1">
                  <a:latin typeface="Courier New"/>
                  <a:ea typeface="Times New Roman"/>
                </a:rPr>
                <a:t>nMax</a:t>
              </a:r>
              <a:r>
                <a:rPr lang="en-US" sz="2400" b="1" dirty="0">
                  <a:latin typeface="Courier New"/>
                  <a:ea typeface="Times New Roman"/>
                </a:rPr>
                <a:t>], sep</a:t>
              </a:r>
              <a:r>
                <a:rPr lang="en-US" sz="2400" b="1" dirty="0">
                  <a:latin typeface="Calibri"/>
                  <a:ea typeface="Times New Roman"/>
                  <a:cs typeface="Calibri"/>
                </a:rPr>
                <a:t> </a:t>
              </a:r>
              <a:r>
                <a:rPr lang="en-US" sz="2400" b="1" dirty="0">
                  <a:latin typeface="Courier New"/>
                  <a:ea typeface="Times New Roman"/>
                </a:rPr>
                <a:t>=</a:t>
              </a:r>
              <a:r>
                <a:rPr lang="en-US" sz="2400" b="1" dirty="0">
                  <a:latin typeface="Calibri"/>
                  <a:ea typeface="Times New Roman"/>
                  <a:cs typeface="Calibri"/>
                </a:rPr>
                <a:t> </a:t>
              </a:r>
              <a:r>
                <a:rPr lang="en-US" sz="2400" b="1" dirty="0">
                  <a:solidFill>
                    <a:srgbClr val="C00000"/>
                  </a:solidFill>
                  <a:latin typeface="Courier New"/>
                  <a:ea typeface="Times New Roman"/>
                </a:rPr>
                <a:t>""</a:t>
              </a:r>
              <a:r>
                <a:rPr lang="en-US" sz="2400" b="1" dirty="0">
                  <a:latin typeface="Courier New"/>
                  <a:ea typeface="Times New Roman"/>
                </a:rPr>
                <a:t> )</a:t>
              </a:r>
              <a:endParaRPr lang="ru-RU" sz="2400" b="1" dirty="0">
                <a:latin typeface="Courier New"/>
                <a:ea typeface="Times New Roman"/>
              </a:endParaRPr>
            </a:p>
          </p:txBody>
        </p:sp>
        <p:sp>
          <p:nvSpPr>
            <p:cNvPr id="20" name="Прямоугольник 10"/>
            <p:cNvSpPr>
              <a:spLocks noChangeArrowheads="1"/>
            </p:cNvSpPr>
            <p:nvPr/>
          </p:nvSpPr>
          <p:spPr bwMode="auto">
            <a:xfrm>
              <a:off x="2845372" y="4374124"/>
              <a:ext cx="1466726" cy="3692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tIns="0" bIns="0">
              <a:spAutoFit/>
            </a:bodyPr>
            <a:lstStyle/>
            <a:p>
              <a:pPr algn="ctr" eaLnBrk="1" hangingPunct="1"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Courier New" pitchFamily="49" charset="0"/>
                </a:rPr>
                <a:t>A[</a:t>
              </a:r>
              <a:r>
                <a:rPr lang="en-US" sz="2400" b="1" dirty="0" err="1">
                  <a:solidFill>
                    <a:srgbClr val="000000"/>
                  </a:solidFill>
                  <a:latin typeface="Courier New" pitchFamily="49" charset="0"/>
                </a:rPr>
                <a:t>nMax</a:t>
              </a:r>
              <a:r>
                <a:rPr lang="en-US" sz="2400" b="1" dirty="0">
                  <a:solidFill>
                    <a:srgbClr val="000000"/>
                  </a:solidFill>
                  <a:latin typeface="Courier New" pitchFamily="49" charset="0"/>
                </a:rPr>
                <a:t>]</a:t>
              </a:r>
              <a:endParaRPr lang="ru-RU" dirty="0"/>
            </a:p>
          </p:txBody>
        </p:sp>
        <p:sp>
          <p:nvSpPr>
            <p:cNvPr id="21" name="Прямоугольник 11"/>
            <p:cNvSpPr>
              <a:spLocks noChangeArrowheads="1"/>
            </p:cNvSpPr>
            <p:nvPr/>
          </p:nvSpPr>
          <p:spPr bwMode="auto">
            <a:xfrm>
              <a:off x="5188062" y="5116180"/>
              <a:ext cx="1337941" cy="3692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</a:rPr>
                <a:t>A[nMax]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0538" y="1714488"/>
            <a:ext cx="8272462" cy="138717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M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max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(A)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nMax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A.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index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(M)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A["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nMax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M, sep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5845" name="Прямоугольник 5"/>
          <p:cNvSpPr>
            <a:spLocks noChangeArrowheads="1"/>
          </p:cNvSpPr>
          <p:nvPr/>
        </p:nvSpPr>
        <p:spPr bwMode="auto">
          <a:xfrm>
            <a:off x="396875" y="986837"/>
            <a:ext cx="49503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Вариант в стиле </a:t>
            </a:r>
            <a:r>
              <a:rPr lang="en-US" altLang="ru-RU" sz="3200" b="1" dirty="0">
                <a:solidFill>
                  <a:schemeClr val="accent1">
                    <a:lumMod val="75000"/>
                  </a:schemeClr>
                </a:solidFill>
              </a:rPr>
              <a:t>Python</a:t>
            </a:r>
            <a:r>
              <a:rPr lang="ru-RU" altLang="ru-RU" sz="3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643174" y="3143248"/>
            <a:ext cx="3940175" cy="1485900"/>
            <a:chOff x="352424" y="3175000"/>
            <a:chExt cx="3940176" cy="1485900"/>
          </a:xfrm>
        </p:grpSpPr>
        <p:sp>
          <p:nvSpPr>
            <p:cNvPr id="14" name="Равнобедренный треугольник 13"/>
            <p:cNvSpPr/>
            <p:nvPr/>
          </p:nvSpPr>
          <p:spPr bwMode="auto">
            <a:xfrm>
              <a:off x="901699" y="3175000"/>
              <a:ext cx="266700" cy="736600"/>
            </a:xfrm>
            <a:prstGeom prst="triangle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endParaRPr lang="ru-RU" sz="2400">
                <a:latin typeface="Arial" panose="020B0604020202020204" pitchFamily="34" charset="0"/>
              </a:endParaRPr>
            </a:p>
          </p:txBody>
        </p:sp>
        <p:sp>
          <p:nvSpPr>
            <p:cNvPr id="15" name="AutoShape 59"/>
            <p:cNvSpPr>
              <a:spLocks noChangeArrowheads="1"/>
            </p:cNvSpPr>
            <p:nvPr/>
          </p:nvSpPr>
          <p:spPr bwMode="auto">
            <a:xfrm>
              <a:off x="352424" y="3875088"/>
              <a:ext cx="3940176" cy="785812"/>
            </a:xfrm>
            <a:prstGeom prst="wedgeRoundRectCallout">
              <a:avLst>
                <a:gd name="adj1" fmla="val -26623"/>
                <a:gd name="adj2" fmla="val -50973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номер заданного элемента (первого из…)</a:t>
              </a:r>
              <a:endParaRPr lang="ru-RU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0" y="357166"/>
            <a:ext cx="8929718" cy="558823"/>
          </a:xfrm>
          <a:prstGeom prst="rect">
            <a:avLst/>
          </a:prstGeom>
        </p:spPr>
        <p:txBody>
          <a:bodyPr bIns="91440" anchor="b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0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Максимальный элемент и его номер</a:t>
            </a:r>
            <a:endParaRPr kumimoji="0" lang="ru-RU" altLang="ru-RU" sz="40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35732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Максимальный элемент, удовлетворяющий условию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82"/>
            <a:ext cx="8429684" cy="4572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Задача: </a:t>
            </a:r>
            <a:r>
              <a:rPr lang="ru-RU" b="1" dirty="0" smtClean="0"/>
              <a:t>Найти максимальный элемент из отрицательных элементов массива.</a:t>
            </a:r>
          </a:p>
          <a:p>
            <a:pPr marL="0" indent="0">
              <a:buNone/>
            </a:pPr>
            <a:endParaRPr lang="ru-RU" b="1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 = A[0]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x in A: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x &lt; 0 and x &gt;M: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M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ru-RU" b="1" dirty="0"/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4429124" y="2857496"/>
            <a:ext cx="4357718" cy="1000132"/>
            <a:chOff x="433" y="3902"/>
            <a:chExt cx="2614" cy="590"/>
          </a:xfrm>
        </p:grpSpPr>
        <p:sp>
          <p:nvSpPr>
            <p:cNvPr id="5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320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</a:t>
              </a:r>
              <a:r>
                <a:rPr lang="ru-RU" sz="2400" dirty="0" smtClean="0">
                  <a:latin typeface="Arial" panose="020B0604020202020204" pitchFamily="34" charset="0"/>
                </a:rPr>
                <a:t>Когда такое решение не сработает?</a:t>
              </a:r>
              <a:endParaRPr lang="ru-RU" sz="2400" dirty="0">
                <a:latin typeface="Arial" panose="020B0604020202020204" pitchFamily="34" charset="0"/>
              </a:endParaRPr>
            </a:p>
          </p:txBody>
        </p:sp>
        <p:sp>
          <p:nvSpPr>
            <p:cNvPr id="6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35732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Максимальный элемент, удовлетворяющий условию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82"/>
            <a:ext cx="8429684" cy="49291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Задача: </a:t>
            </a:r>
            <a:r>
              <a:rPr lang="ru-RU" b="1" dirty="0" smtClean="0"/>
              <a:t>Найти максимальный элемент из отрицательных элементов массива.</a:t>
            </a:r>
          </a:p>
          <a:p>
            <a:pPr marL="0" indent="0">
              <a:buNone/>
            </a:pPr>
            <a:endParaRPr lang="ru-RU" b="1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 =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A[0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in A: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x &lt; 0 and x &gt;M: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M = x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 M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&gt;=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Нет отрицательных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')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else: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47800"/>
            <a:ext cx="8001056" cy="4572000"/>
          </a:xfrm>
        </p:spPr>
        <p:txBody>
          <a:bodyPr>
            <a:normAutofit lnSpcReduction="10000"/>
          </a:bodyPr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1. </a:t>
            </a:r>
            <a:r>
              <a:rPr lang="ru-RU" dirty="0" smtClean="0"/>
              <a:t>Максим написал программу для поиска минимального элемента в массиве А. Вот её фрагмент.</a:t>
            </a:r>
          </a:p>
          <a:p>
            <a:pPr marL="71755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 = 1000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71755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x in A: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71755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X&lt;M: M = x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717550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print(M)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ru-RU" dirty="0" smtClean="0"/>
              <a:t>Определите, в каких случаях программа найдёт правильное значение минимального элемента, а в каких - неправильное. Исправьте ошибки в алгоритме.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47800"/>
            <a:ext cx="8143932" cy="4695844"/>
          </a:xfrm>
        </p:spPr>
        <p:txBody>
          <a:bodyPr>
            <a:normAutofit fontScale="92500" lnSpcReduction="10000"/>
          </a:bodyPr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 2.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Степан написал программу для поиска максимального чётного элемента в массиве А. Вот её фрагмент.</a:t>
            </a: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 = 0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(A)):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% 2 == 0 and 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]&gt;M: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M = A[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627063" indent="35877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ru-RU" dirty="0" smtClean="0"/>
              <a:t>Определите, в каких случаях программа найдёт правильное значение максимального элемента, а в каких - неправильное. Исправьте ошибки в алгоритме.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214422"/>
            <a:ext cx="8375650" cy="283051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331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Поиск максимального элемента в массиве</vt:lpstr>
      <vt:lpstr>Максимальный элемент</vt:lpstr>
      <vt:lpstr>Максимальный элемент и его номер</vt:lpstr>
      <vt:lpstr>Слайд 4</vt:lpstr>
      <vt:lpstr>Максимальный элемент, удовлетворяющий условию</vt:lpstr>
      <vt:lpstr>Максимальный элемент, удовлетворяющий условию</vt:lpstr>
      <vt:lpstr>Вопросы</vt:lpstr>
      <vt:lpstr>Вопросы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максимального элемента в массиве</dc:title>
  <dc:creator>. я</dc:creator>
  <cp:lastModifiedBy>. я</cp:lastModifiedBy>
  <cp:revision>18</cp:revision>
  <dcterms:created xsi:type="dcterms:W3CDTF">2022-02-25T11:58:07Z</dcterms:created>
  <dcterms:modified xsi:type="dcterms:W3CDTF">2022-03-02T09:57:14Z</dcterms:modified>
</cp:coreProperties>
</file>