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71" r:id="rId4"/>
    <p:sldId id="272" r:id="rId5"/>
    <p:sldId id="273" r:id="rId6"/>
    <p:sldId id="277" r:id="rId7"/>
    <p:sldId id="278" r:id="rId8"/>
    <p:sldId id="279" r:id="rId9"/>
    <p:sldId id="280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7C61-0877-4F93-B0F5-768237E5061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67DEB-F268-4C17-9061-8B69D2A4D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2F7-12BA-4EA3-B1AC-A68B33242EC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C5F8-FC50-439E-9DF2-94AC23F96C10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BD4-1FD8-47A3-B564-22F0CB88170F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A8B1-12FE-4238-B9C0-C9F975F5F1C3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7E79-CB25-43A0-B3E9-4F832AD31FA2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5AE2-8296-4E5E-8C64-CA6F1CF6F429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4F23-2A1A-4BC2-A640-84173C9AE17C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C0F9-FB6D-4D5D-AE26-3CD3D939813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B81D-FF1D-4BDC-ADA1-63895C84F9FE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8D81-359F-4D32-80A0-AFD5F9241E04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6E90-3E94-48BD-BD9E-67CE258F6E6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38A3-22DE-4C1C-A001-47BEF238E940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746C-63C8-42D3-A8D4-6DEC52CA4D08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4E62-38FF-41C5-8A6A-D25E4DE3479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796D5-65A6-43E6-8DEB-52F54DE9F27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802D-370A-46F7-8E1A-78C33746D96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2237-1DEA-4768-B332-8B96C7A28314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80ADF-E802-47BE-8F1A-304B39F39AE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E5D3-F6EB-47EF-B7EE-23A6A522414D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8895-2D78-4723-B367-26B6A5B0789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1916-0071-4288-B222-ED0EA3FFBAA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F538-FD06-4663-91EC-869F7BFA13D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988-A111-4CE0-B9D1-D0EE782B87FB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F6B6A-AFA9-48F1-8129-E1E210FAFC52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1F4B-973B-4F47-BDD0-D8FEFA79BF6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ADDE-A366-4651-B1C4-EB90B4E91AD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E18-D4CC-40A7-A1D1-9EFEA04D4502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FBE9-3D69-4FC0-ACC3-56BCEB609C9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14DD-4918-4BE9-B2C7-092B51B8FE91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319E-3A01-4716-92C0-B0E39E9E8258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AA8C-731F-4AEA-ADE9-6E3F6F2D99A4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044" y="785795"/>
            <a:ext cx="8653462" cy="18919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Массивы в 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Перебор элементов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42" name="Picture 2" descr="https://www.digiseller.ru/preview/148934/p1_2597248_82b0bf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38437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785926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Перебор элементов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6875" y="809625"/>
            <a:ext cx="594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Общая схема</a:t>
            </a:r>
            <a:r>
              <a:rPr lang="en-US" altLang="ru-RU" sz="2400" b="1">
                <a:solidFill>
                  <a:srgbClr val="333399"/>
                </a:solidFill>
              </a:rPr>
              <a:t> (</a:t>
            </a:r>
            <a:r>
              <a:rPr lang="ru-RU" altLang="ru-RU" sz="2400" b="1">
                <a:solidFill>
                  <a:srgbClr val="333399"/>
                </a:solidFill>
              </a:rPr>
              <a:t>можно изменять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A[i]</a:t>
            </a:r>
            <a:r>
              <a:rPr lang="en-US" altLang="ru-RU" sz="2400" b="1">
                <a:solidFill>
                  <a:srgbClr val="333399"/>
                </a:solidFill>
              </a:rPr>
              <a:t>)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9138" y="1300163"/>
            <a:ext cx="6089650" cy="83343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in range(N)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</a:rPr>
              <a:t>  ... # </a:t>
            </a:r>
            <a:r>
              <a:rPr lang="ru-RU" sz="2400" b="1">
                <a:latin typeface="Courier New" pitchFamily="49" charset="0"/>
              </a:rPr>
              <a:t>сделать что-то с </a:t>
            </a:r>
            <a:r>
              <a:rPr lang="en-US" sz="2400" b="1">
                <a:latin typeface="Courier New" pitchFamily="49" charset="0"/>
              </a:rPr>
              <a:t>A[i]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3452813"/>
            <a:ext cx="487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Если не нужно изменять </a:t>
            </a: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A[i]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3943350"/>
            <a:ext cx="6089650" cy="83343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x in 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</a:rPr>
              <a:t>  ... # </a:t>
            </a:r>
            <a:r>
              <a:rPr lang="ru-RU" sz="2400" b="1">
                <a:latin typeface="Courier New" pitchFamily="49" charset="0"/>
              </a:rPr>
              <a:t>сделать что-то с </a:t>
            </a:r>
            <a:r>
              <a:rPr lang="en-US" sz="2400" b="1">
                <a:latin typeface="Courier New" pitchFamily="49" charset="0"/>
              </a:rPr>
              <a:t>x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9138" y="2413000"/>
            <a:ext cx="6089650" cy="83343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in range(N)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</a:rPr>
              <a:t>  A[i]</a:t>
            </a:r>
            <a:r>
              <a:rPr lang="en-US" sz="2400" b="1">
                <a:latin typeface="Arial" panose="020B0604020202020204" pitchFamily="34" charset="0"/>
              </a:rPr>
              <a:t> </a:t>
            </a:r>
            <a:r>
              <a:rPr lang="en-US" sz="2400" b="1">
                <a:latin typeface="Courier New" pitchFamily="49" charset="0"/>
              </a:rPr>
              <a:t>+=</a:t>
            </a:r>
            <a:r>
              <a:rPr lang="en-US" sz="2400" b="1">
                <a:latin typeface="Arial" panose="020B0604020202020204" pitchFamily="34" charset="0"/>
              </a:rPr>
              <a:t> </a:t>
            </a:r>
            <a:r>
              <a:rPr lang="en-US" sz="2400" b="1">
                <a:latin typeface="Courier New" pitchFamily="49" charset="0"/>
              </a:rPr>
              <a:t>1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90713" y="4811713"/>
            <a:ext cx="5162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= A[0], A[1], ..., A[N-1]</a:t>
            </a:r>
            <a:endParaRPr lang="ru-RU" altLang="ru-RU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19138" y="5380038"/>
            <a:ext cx="6089650" cy="83343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in 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</a:rPr>
              <a:t>  print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(x)</a:t>
            </a:r>
            <a:endParaRPr lang="ru-RU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 animBg="1"/>
      <p:bldP spid="12" grpId="0" build="p" animBg="1"/>
      <p:bldP spid="13" grpId="0"/>
      <p:bldP spid="1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Подсчёт количества нужных элементов</a:t>
            </a: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396875" y="892175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4500" eaLnBrk="1" hangingPunct="1"/>
            <a:r>
              <a:rPr lang="ru-RU" altLang="ru-RU" sz="2800" b="1" i="1" dirty="0">
                <a:solidFill>
                  <a:schemeClr val="accent1">
                    <a:lumMod val="75000"/>
                  </a:schemeClr>
                </a:solidFill>
              </a:rPr>
              <a:t>Задача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altLang="ru-RU" sz="2800" b="1" dirty="0">
                <a:solidFill>
                  <a:srgbClr val="000000"/>
                </a:solidFill>
              </a:rPr>
              <a:t>В массиве записаны данные о росте баскетболистов. Сколько из них имеет рост больше </a:t>
            </a:r>
            <a:br>
              <a:rPr lang="ru-RU" altLang="ru-RU" sz="2800" b="1" dirty="0">
                <a:solidFill>
                  <a:srgbClr val="000000"/>
                </a:solidFill>
              </a:rPr>
            </a:br>
            <a:r>
              <a:rPr lang="ru-RU" altLang="ru-RU" sz="2800" b="1" dirty="0">
                <a:solidFill>
                  <a:srgbClr val="000000"/>
                </a:solidFill>
              </a:rPr>
              <a:t>180</a:t>
            </a:r>
            <a:r>
              <a:rPr lang="en-US" altLang="ru-RU" sz="2800" b="1" dirty="0">
                <a:solidFill>
                  <a:srgbClr val="000000"/>
                </a:solidFill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</a:rPr>
              <a:t>см, но меньше 190 см?</a:t>
            </a:r>
            <a:r>
              <a:rPr lang="en-US" altLang="ru-RU" sz="2800" b="1" dirty="0">
                <a:solidFill>
                  <a:srgbClr val="000000"/>
                </a:solidFill>
              </a:rPr>
              <a:t> </a:t>
            </a:r>
            <a:endParaRPr lang="ru-RU" altLang="ru-RU" sz="1600" b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9138" y="3427424"/>
            <a:ext cx="6707187" cy="1818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800" b="1" dirty="0" err="1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2075" algn="just" eaLnBrk="1" hangingPunct="1">
              <a:defRPr/>
            </a:pP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 if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 </a:t>
            </a: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and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58825" y="2517786"/>
            <a:ext cx="3213100" cy="663575"/>
            <a:chOff x="433" y="3902"/>
            <a:chExt cx="2024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latin typeface="Arial" panose="020B0604020202020204" pitchFamily="34" charset="0"/>
                </a:rPr>
                <a:t>  Как решать?</a:t>
              </a:r>
            </a:p>
          </p:txBody>
        </p:sp>
        <p:sp>
          <p:nvSpPr>
            <p:cNvPr id="21514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8439" name="Скругленный прямоугольник 9"/>
          <p:cNvSpPr>
            <a:spLocks noChangeArrowheads="1"/>
          </p:cNvSpPr>
          <p:nvPr/>
        </p:nvSpPr>
        <p:spPr bwMode="auto">
          <a:xfrm>
            <a:off x="1857356" y="4286256"/>
            <a:ext cx="3643338" cy="50006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3714744" y="3214686"/>
            <a:ext cx="2979738" cy="785812"/>
          </a:xfrm>
          <a:prstGeom prst="wedgeRoundRectCallout">
            <a:avLst>
              <a:gd name="adj1" fmla="val -35247"/>
              <a:gd name="adj2" fmla="val 8787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Python: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180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 x &lt; 190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843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630261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Сумма элементов массива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71472" y="1142984"/>
            <a:ext cx="7286625" cy="255672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  <a:p>
            <a:pPr marL="179388" indent="-92075" algn="just" eaLnBrk="1" hangingPunct="1">
              <a:defRPr/>
            </a:pPr>
            <a:r>
              <a:rPr lang="en-US" sz="32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32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32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x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(summa)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42910" y="4556555"/>
            <a:ext cx="7286625" cy="58695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175" name="Прямоугольник 3"/>
          <p:cNvSpPr>
            <a:spLocks noChangeArrowheads="1"/>
          </p:cNvSpPr>
          <p:nvPr/>
        </p:nvSpPr>
        <p:spPr bwMode="auto">
          <a:xfrm>
            <a:off x="396875" y="3905912"/>
            <a:ext cx="145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333399"/>
                </a:solidFill>
              </a:rPr>
              <a:t>или так: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Перебор элементов</a:t>
            </a: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396875" y="806450"/>
            <a:ext cx="4330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333399"/>
                </a:solidFill>
              </a:rPr>
              <a:t>Среднее арифметическое: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1303338"/>
            <a:ext cx="7286625" cy="26797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summa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summa/count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5654675" y="2860675"/>
            <a:ext cx="2900363" cy="1014413"/>
          </a:xfrm>
          <a:prstGeom prst="wedgeRoundRectCallout">
            <a:avLst>
              <a:gd name="adj1" fmla="val -83296"/>
              <a:gd name="adj2" fmla="val 2822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среднее арифметическое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4051300"/>
            <a:ext cx="145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4525963"/>
            <a:ext cx="7286625" cy="12017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 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(B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)/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(B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092575" y="4594225"/>
            <a:ext cx="327025" cy="350838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4460875" y="4064000"/>
            <a:ext cx="2955925" cy="627063"/>
          </a:xfrm>
          <a:prstGeom prst="wedgeRoundRectCallout">
            <a:avLst>
              <a:gd name="adj1" fmla="val -47638"/>
              <a:gd name="adj2" fmla="val 9112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отбираем нужные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10" grpId="0"/>
      <p:bldP spid="11" grpId="0" build="p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Вопросы: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72032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ru-RU" dirty="0" smtClean="0"/>
              <a:t>Определите, какие значения окажутся в массиве после выполнения фрагмента программы:</a:t>
            </a:r>
          </a:p>
          <a:p>
            <a:pPr marL="0" indent="358775">
              <a:buNone/>
            </a:pPr>
            <a:endParaRPr lang="ru-RU" dirty="0" smtClean="0"/>
          </a:p>
          <a:p>
            <a:pPr marL="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= [5, 4, 3, 2, 1]</a:t>
            </a:r>
          </a:p>
          <a:p>
            <a:pPr marL="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 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 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857892"/>
            <a:ext cx="571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>
              <a:spcBef>
                <a:spcPct val="20000"/>
              </a:spcBef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Ответ: [5, 5, 5, 5, 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Вопросы: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643866" cy="471490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dirty="0" smtClean="0"/>
              <a:t>Массив введён следующим образом: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en-US" dirty="0" smtClean="0"/>
              <a:t>A </a:t>
            </a:r>
            <a:r>
              <a:rPr lang="ru-RU" dirty="0" smtClean="0"/>
              <a:t>= [1, 2, 3, 4, 5]. При каких значениях </a:t>
            </a:r>
            <a:r>
              <a:rPr lang="en-US" dirty="0" smtClean="0"/>
              <a:t>x </a:t>
            </a:r>
            <a:r>
              <a:rPr lang="ru-RU" dirty="0" smtClean="0"/>
              <a:t>программа завершится аварийно?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1071563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print(A[x+3])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1071563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б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range(3):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10715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 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i+x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Вопросы: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007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b="1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sz="45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500" dirty="0" smtClean="0"/>
              <a:t>Чему будут равны элементы массива: </a:t>
            </a:r>
            <a:r>
              <a:rPr lang="en-US" sz="4500" dirty="0" smtClean="0"/>
              <a:t>A </a:t>
            </a:r>
            <a:r>
              <a:rPr lang="ru-RU" sz="4500" dirty="0" smtClean="0"/>
              <a:t>= [1, 2, 3, 4, 5] после выполнения цикла? Здесь </a:t>
            </a:r>
            <a:r>
              <a:rPr lang="en-US" sz="4500" dirty="0" smtClean="0"/>
              <a:t>N - </a:t>
            </a:r>
            <a:r>
              <a:rPr lang="ru-RU" sz="4500" dirty="0" smtClean="0"/>
              <a:t>длина массива</a:t>
            </a:r>
            <a:r>
              <a:rPr lang="en-US" sz="4500" dirty="0" smtClean="0"/>
              <a:t>.</a:t>
            </a:r>
            <a:endParaRPr lang="ru-RU" sz="4500" dirty="0" smtClean="0"/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а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range(N):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1">
              <a:buNone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	 A[</a:t>
            </a: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]*A[</a:t>
            </a: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sz="34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б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range(N-1):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] = A[i+1]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в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range(N-1):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	 </a:t>
            </a: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A[i+1] =A[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г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range(N-1,0,-1):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 A[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] = A[i-1]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err="1" smtClean="0">
                <a:latin typeface="Courier New" pitchFamily="49" charset="0"/>
                <a:cs typeface="Courier New" pitchFamily="49" charset="0"/>
              </a:rPr>
              <a:t>д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range(1, N):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	 </a:t>
            </a: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] = A[i-1]+1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е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in range(1, N):</a:t>
            </a:r>
            <a:endParaRPr lang="ru-RU" sz="3800" b="1" dirty="0" smtClean="0">
              <a:latin typeface="Courier New" pitchFamily="49" charset="0"/>
              <a:cs typeface="Courier New" pitchFamily="49" charset="0"/>
            </a:endParaRPr>
          </a:p>
          <a:p>
            <a:pPr marL="800100">
              <a:buNone/>
            </a:pP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 	 </a:t>
            </a: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3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800" b="1" dirty="0" smtClean="0">
                <a:latin typeface="Courier New" pitchFamily="49" charset="0"/>
                <a:cs typeface="Courier New" pitchFamily="49" charset="0"/>
              </a:rPr>
              <a:t>] = A[i-1]*2</a:t>
            </a:r>
            <a:endParaRPr lang="ru-RU" sz="3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Вопросы: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72032"/>
          </a:xfrm>
        </p:spPr>
        <p:txBody>
          <a:bodyPr>
            <a:normAutofit fontScale="92500" lnSpcReduction="20000"/>
          </a:bodyPr>
          <a:lstStyle/>
          <a:p>
            <a:pPr marL="0" indent="358775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smtClean="0"/>
              <a:t>Определите, какие значения окажутся в массиве после выполнения фрагмента программы:</a:t>
            </a:r>
          </a:p>
          <a:p>
            <a:pPr marL="8985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A=[0]*11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85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range(0, 11):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85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    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85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range(0, 5):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8525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    k =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898525"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    A[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 = A[10 -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898525"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    A[10 -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k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85789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>
              <a:spcBef>
                <a:spcPct val="20000"/>
              </a:spcBef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Ответ: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[10, 9, 8, 7, 6, 5, 4, 3, 2, 1, 0]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427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Массивы в Python. Перебор элементов</vt:lpstr>
      <vt:lpstr>Перебор элементов</vt:lpstr>
      <vt:lpstr>Подсчёт количества нужных элементов</vt:lpstr>
      <vt:lpstr>Сумма элементов массива</vt:lpstr>
      <vt:lpstr>Перебор элементов</vt:lpstr>
      <vt:lpstr>Вопросы:</vt:lpstr>
      <vt:lpstr>Вопросы:</vt:lpstr>
      <vt:lpstr>Вопросы:</vt:lpstr>
      <vt:lpstr>Вопросы: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 в Python</dc:title>
  <dc:creator>. я</dc:creator>
  <cp:lastModifiedBy>. я</cp:lastModifiedBy>
  <cp:revision>37</cp:revision>
  <dcterms:created xsi:type="dcterms:W3CDTF">2022-02-18T10:53:32Z</dcterms:created>
  <dcterms:modified xsi:type="dcterms:W3CDTF">2022-02-24T12:47:41Z</dcterms:modified>
</cp:coreProperties>
</file>