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9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F7C61-0877-4F93-B0F5-768237E5061B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67DEB-F268-4C17-9061-8B69D2A4D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E2F7-12BA-4EA3-B1AC-A68B33242EC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C5F8-FC50-439E-9DF2-94AC23F96C10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2BD4-1FD8-47A3-B564-22F0CB88170F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A8B1-12FE-4238-B9C0-C9F975F5F1C3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77E79-CB25-43A0-B3E9-4F832AD31FA2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5AE2-8296-4E5E-8C64-CA6F1CF6F429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4F23-2A1A-4BC2-A640-84173C9AE17C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DC0F9-FB6D-4D5D-AE26-3CD3D939813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B81D-FF1D-4BDC-ADA1-63895C84F9FE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8D81-359F-4D32-80A0-AFD5F9241E04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6E90-3E94-48BD-BD9E-67CE258F6E6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38A3-22DE-4C1C-A001-47BEF238E940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9746C-63C8-42D3-A8D4-6DEC52CA4D08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4E62-38FF-41C5-8A6A-D25E4DE3479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796D5-65A6-43E6-8DEB-52F54DE9F27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802D-370A-46F7-8E1A-78C33746D96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2237-1DEA-4768-B332-8B96C7A28314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80ADF-E802-47BE-8F1A-304B39F39AE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E5D3-F6EB-47EF-B7EE-23A6A522414D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8895-2D78-4723-B367-26B6A5B0789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1916-0071-4288-B222-ED0EA3FFBAA1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F538-FD06-4663-91EC-869F7BFA13D5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1988-A111-4CE0-B9D1-D0EE782B87FB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F6B6A-AFA9-48F1-8129-E1E210FAFC52}" type="datetime1">
              <a:rPr lang="ru-RU" smtClean="0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2F56B-7932-418A-9D5F-2495270F6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1F4B-973B-4F47-BDD0-D8FEFA79BF6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ADDE-A366-4651-B1C4-EB90B4E91AD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6E18-D4CC-40A7-A1D1-9EFEA04D4502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FBE9-3D69-4FC0-ACC3-56BCEB609C93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14DD-4918-4BE9-B2C7-092B51B8FE91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319E-3A01-4716-92C0-B0E39E9E8258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AA8C-731F-4AEA-ADE9-6E3F6F2D99A4}" type="datetime1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B38C-2AFE-47D5-A387-8CD6FD127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044" y="1190267"/>
            <a:ext cx="8653462" cy="14874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Массивы в 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Python</a:t>
            </a:r>
            <a:endParaRPr lang="ru-RU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23"/>
          <a:stretch>
            <a:fillRect/>
          </a:stretch>
        </p:blipFill>
        <p:spPr bwMode="auto">
          <a:xfrm>
            <a:off x="857224" y="3071810"/>
            <a:ext cx="775780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Ввод массива с клавиатуры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Ввод без подсказок:</a:t>
            </a:r>
          </a:p>
          <a:p>
            <a:pPr marL="174625" indent="-174625" eaLnBrk="1" hangingPunct="1"/>
            <a:endParaRPr lang="en-US" altLang="ru-RU" sz="2400" b="1">
              <a:solidFill>
                <a:srgbClr val="333399"/>
              </a:solidFill>
            </a:endParaRPr>
          </a:p>
          <a:p>
            <a:pPr marL="174625" indent="-174625" eaLnBrk="1" hangingPunct="1"/>
            <a:endParaRPr lang="en-US" altLang="ru-RU" sz="2400" b="1">
              <a:solidFill>
                <a:srgbClr val="333399"/>
              </a:solidFill>
            </a:endParaRPr>
          </a:p>
          <a:p>
            <a:pPr marL="174625" indent="-174625" eaLnBrk="1" hangingPunct="1"/>
            <a:r>
              <a:rPr lang="ru-RU" altLang="ru-RU" sz="2400" b="1">
                <a:solidFill>
                  <a:srgbClr val="333399"/>
                </a:solidFill>
              </a:rPr>
              <a:t>Ввод в одной строке: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52538"/>
            <a:ext cx="7737475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88900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[ 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(input())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for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in range(N) 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2125" y="2408238"/>
            <a:ext cx="7823200" cy="157162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data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input()</a:t>
            </a:r>
            <a:r>
              <a:rPr lang="ru-RU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   # "1 2 3 4 5"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data.split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()  # ["1","2","3","4","5"]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[ 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(x) for x in s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] 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367" name="Прямоугольник 14"/>
          <p:cNvSpPr>
            <a:spLocks noChangeArrowheads="1"/>
          </p:cNvSpPr>
          <p:nvPr/>
        </p:nvSpPr>
        <p:spPr bwMode="auto">
          <a:xfrm>
            <a:off x="2043113" y="1241425"/>
            <a:ext cx="23780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())</a:t>
            </a:r>
            <a:endParaRPr lang="ru-RU" altLang="ru-RU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04938" y="3127375"/>
            <a:ext cx="13493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(x) 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46075" y="40163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92125" y="4538663"/>
            <a:ext cx="8426450" cy="83343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input().split()  # ["1","2","3","4","5"]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list( map(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, s) )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AutoShape 59"/>
          <p:cNvSpPr>
            <a:spLocks noChangeArrowheads="1"/>
          </p:cNvSpPr>
          <p:nvPr/>
        </p:nvSpPr>
        <p:spPr bwMode="auto">
          <a:xfrm>
            <a:off x="4198938" y="5657850"/>
            <a:ext cx="3019425" cy="735013"/>
          </a:xfrm>
          <a:prstGeom prst="wedgeRoundRectCallout">
            <a:avLst>
              <a:gd name="adj1" fmla="val -81352"/>
              <a:gd name="adj2" fmla="val -8012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применить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ко всем элементам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ru-RU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Левая фигурная скобка 21"/>
          <p:cNvSpPr>
            <a:spLocks/>
          </p:cNvSpPr>
          <p:nvPr/>
        </p:nvSpPr>
        <p:spPr bwMode="auto">
          <a:xfrm rot="-5400000">
            <a:off x="3114675" y="4545013"/>
            <a:ext cx="155575" cy="1876425"/>
          </a:xfrm>
          <a:prstGeom prst="leftBrace">
            <a:avLst>
              <a:gd name="adj1" fmla="val 591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>
            <a:off x="574675" y="5657850"/>
            <a:ext cx="1812925" cy="735013"/>
          </a:xfrm>
          <a:prstGeom prst="wedgeRoundRectCallout">
            <a:avLst>
              <a:gd name="adj1" fmla="val 8781"/>
              <a:gd name="adj2" fmla="val -10942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построить список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18" grpId="0" animBg="1"/>
      <p:bldP spid="19" grpId="0"/>
      <p:bldP spid="20" grpId="0" build="p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Вывод массива на экран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Как список: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2497138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( A 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411538" y="1236663"/>
            <a:ext cx="306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[1, 2, 3, 4, 5]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6075" y="1687513"/>
            <a:ext cx="458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В строчку через пробел: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47725" y="2220913"/>
            <a:ext cx="4983163" cy="83343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for </a:t>
            </a: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i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  print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( A[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], end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" " )</a:t>
            </a:r>
            <a:endParaRPr lang="ru-RU" sz="2400" b="1" dirty="0">
              <a:solidFill>
                <a:schemeClr val="tx1"/>
              </a:solidFill>
              <a:latin typeface="Courier New"/>
              <a:ea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907088" y="2570163"/>
            <a:ext cx="2020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46075" y="3043238"/>
            <a:ext cx="458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47725" y="3479800"/>
            <a:ext cx="4983163" cy="83343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for </a:t>
            </a:r>
            <a:r>
              <a:rPr lang="en-US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A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  print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( x, end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" " )</a:t>
            </a:r>
            <a:endParaRPr lang="ru-RU" sz="2400" b="1" dirty="0">
              <a:solidFill>
                <a:schemeClr val="tx1"/>
              </a:solidFill>
              <a:latin typeface="Courier New"/>
              <a:ea typeface="Times New Roman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907088" y="3840163"/>
            <a:ext cx="2020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en-US" altLang="ru-RU" sz="2400" b="1"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6075" y="4338638"/>
            <a:ext cx="458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847725" y="4762500"/>
            <a:ext cx="2497138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*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A )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64038" y="4762500"/>
            <a:ext cx="4295775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(1</a:t>
            </a:r>
            <a:r>
              <a:rPr lang="en-US" sz="2400" b="1" dirty="0">
                <a:solidFill>
                  <a:schemeClr val="tx1"/>
                </a:solidFill>
                <a:latin typeface="Courier New"/>
                <a:ea typeface="Times New Roman"/>
              </a:rPr>
              <a:t>, 2, 3, 4, 5</a:t>
            </a:r>
            <a:r>
              <a:rPr lang="ru-RU" sz="2400" b="1" dirty="0">
                <a:solidFill>
                  <a:schemeClr val="tx1"/>
                </a:solidFill>
                <a:latin typeface="Courier New"/>
                <a:ea typeface="Times New Roman"/>
              </a:rPr>
              <a:t>)</a:t>
            </a:r>
          </a:p>
        </p:txBody>
      </p:sp>
      <p:sp>
        <p:nvSpPr>
          <p:cNvPr id="28" name="Двойная стрелка влево/вправо 27"/>
          <p:cNvSpPr>
            <a:spLocks noChangeArrowheads="1"/>
          </p:cNvSpPr>
          <p:nvPr/>
        </p:nvSpPr>
        <p:spPr bwMode="auto">
          <a:xfrm>
            <a:off x="3581400" y="4891088"/>
            <a:ext cx="522288" cy="250825"/>
          </a:xfrm>
          <a:prstGeom prst="leftRightArrow">
            <a:avLst>
              <a:gd name="adj1" fmla="val 50000"/>
              <a:gd name="adj2" fmla="val 49888"/>
            </a:avLst>
          </a:prstGeom>
          <a:ln>
            <a:headEnd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16" grpId="0" build="p" animBg="1"/>
      <p:bldP spid="17" grpId="0" build="p" bldLvl="2"/>
      <p:bldP spid="18" grpId="0" build="p" bldLvl="2"/>
      <p:bldP spid="19" grpId="0" build="p" animBg="1"/>
      <p:bldP spid="20" grpId="0" build="p" bldLvl="2"/>
      <p:bldP spid="25" grpId="0" build="p" bldLvl="2"/>
      <p:bldP spid="26" grpId="0" build="p" animBg="1"/>
      <p:bldP spid="27" grpId="0" build="p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обработать все элементы массива?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200" b="1" dirty="0">
                <a:solidFill>
                  <a:srgbClr val="333399"/>
                </a:solidFill>
              </a:rPr>
              <a:t>Создание массива</a:t>
            </a:r>
            <a:r>
              <a:rPr lang="ru-RU" altLang="ru-RU" sz="2200" dirty="0"/>
              <a:t>:</a:t>
            </a:r>
          </a:p>
          <a:p>
            <a:pPr marL="174625" indent="-174625" eaLnBrk="1" hangingPunct="1"/>
            <a:endParaRPr lang="en-US" altLang="ru-RU" sz="2200" b="1" dirty="0">
              <a:solidFill>
                <a:srgbClr val="3333FF"/>
              </a:solidFill>
            </a:endParaRPr>
          </a:p>
          <a:p>
            <a:pPr marL="174625" indent="-174625" eaLnBrk="1" hangingPunct="1"/>
            <a:endParaRPr lang="en-US" altLang="ru-RU" sz="1600" b="1" dirty="0">
              <a:solidFill>
                <a:srgbClr val="3333FF"/>
              </a:solidFill>
            </a:endParaRPr>
          </a:p>
          <a:p>
            <a:pPr marL="174625" indent="-174625" eaLnBrk="1" hangingPunct="1"/>
            <a:endParaRPr lang="en-US" altLang="ru-RU" sz="1600" b="1" dirty="0">
              <a:solidFill>
                <a:srgbClr val="3333FF"/>
              </a:solidFill>
            </a:endParaRPr>
          </a:p>
          <a:p>
            <a:pPr marL="174625" indent="-174625" eaLnBrk="1" hangingPunct="1">
              <a:spcBef>
                <a:spcPts val="1200"/>
              </a:spcBef>
            </a:pPr>
            <a:r>
              <a:rPr lang="ru-RU" altLang="ru-RU" sz="2200" b="1" dirty="0">
                <a:solidFill>
                  <a:srgbClr val="333399"/>
                </a:solidFill>
              </a:rPr>
              <a:t>Обработка</a:t>
            </a:r>
            <a:r>
              <a:rPr lang="ru-RU" altLang="ru-RU" sz="2200" dirty="0"/>
              <a:t>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47725" y="1209675"/>
            <a:ext cx="3192463" cy="7715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pt-BR" sz="2200" b="1" dirty="0">
                <a:latin typeface="Courier New" pitchFamily="49" charset="0"/>
              </a:rPr>
              <a:t>N</a:t>
            </a:r>
            <a:r>
              <a:rPr lang="pt-BR" sz="2200" b="1" dirty="0">
                <a:latin typeface="Arial" panose="020B0604020202020204" pitchFamily="34" charset="0"/>
              </a:rPr>
              <a:t> </a:t>
            </a:r>
            <a:r>
              <a:rPr lang="pt-BR" sz="2200" b="1" dirty="0">
                <a:latin typeface="Courier New" pitchFamily="49" charset="0"/>
              </a:rPr>
              <a:t>=</a:t>
            </a:r>
            <a:r>
              <a:rPr lang="pt-BR" sz="2200" b="1" dirty="0">
                <a:latin typeface="Arial" panose="020B0604020202020204" pitchFamily="34" charset="0"/>
              </a:rPr>
              <a:t> </a:t>
            </a:r>
            <a:r>
              <a:rPr lang="pt-BR" sz="2200" b="1" dirty="0">
                <a:solidFill>
                  <a:srgbClr val="0095FF"/>
                </a:solidFill>
                <a:latin typeface="Courier New" pitchFamily="49" charset="0"/>
              </a:rPr>
              <a:t>5</a:t>
            </a:r>
            <a:endParaRPr lang="pt-BR" sz="2200" b="1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pt-BR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+mn-lt"/>
              </a:rPr>
              <a:t> </a:t>
            </a:r>
            <a:r>
              <a:rPr lang="ru-RU" sz="2200" b="1" dirty="0">
                <a:latin typeface="Courier New" pitchFamily="49" charset="0"/>
              </a:rPr>
              <a:t>=</a:t>
            </a:r>
            <a:r>
              <a:rPr lang="ru-RU" sz="2200" b="1" dirty="0">
                <a:latin typeface="+mn-lt"/>
              </a:rPr>
              <a:t> </a:t>
            </a:r>
            <a:r>
              <a:rPr lang="en-US" sz="2200" b="1" dirty="0">
                <a:latin typeface="Courier New" pitchFamily="49" charset="0"/>
              </a:rPr>
              <a:t>[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200" b="1" dirty="0">
                <a:latin typeface="Courier New" pitchFamily="49" charset="0"/>
              </a:rPr>
              <a:t>]*</a:t>
            </a:r>
            <a:r>
              <a:rPr lang="pt-BR" sz="2200" b="1" dirty="0">
                <a:latin typeface="Courier New" pitchFamily="49" charset="0"/>
              </a:rPr>
              <a:t>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6613" y="2562225"/>
            <a:ext cx="3216275" cy="17875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accent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A[0]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accent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A[1]</a:t>
            </a:r>
            <a:endParaRPr lang="es-ES" sz="22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accent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A[2]</a:t>
            </a:r>
            <a:endParaRPr lang="es-ES" sz="22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accent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A[3]</a:t>
            </a:r>
            <a:endParaRPr lang="es-ES" sz="22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accent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accent1"/>
                </a:solidFill>
                <a:latin typeface="Courier New" pitchFamily="49" charset="0"/>
              </a:rPr>
              <a:t>A[4]</a:t>
            </a:r>
            <a:endParaRPr lang="es-ES" sz="2200" b="1" dirty="0">
              <a:solidFill>
                <a:schemeClr val="accent1"/>
              </a:solidFill>
              <a:latin typeface="Courier New" pitchFamily="49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813" y="4592638"/>
            <a:ext cx="8485187" cy="1014412"/>
            <a:chOff x="338" y="3641"/>
            <a:chExt cx="5345" cy="639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32" y="3708"/>
              <a:ext cx="5051" cy="5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6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</a:t>
              </a:r>
              <a:r>
                <a:rPr lang="en-US" sz="2400" dirty="0">
                  <a:latin typeface="Arial" panose="020B0604020202020204" pitchFamily="34" charset="0"/>
                </a:rPr>
                <a:t>1) </a:t>
              </a:r>
              <a:r>
                <a:rPr lang="ru-RU" sz="2400" dirty="0">
                  <a:latin typeface="Arial" panose="020B0604020202020204" pitchFamily="34" charset="0"/>
                </a:rPr>
                <a:t>если </a:t>
              </a:r>
              <a:r>
                <a:rPr lang="en-US" sz="2400" dirty="0">
                  <a:latin typeface="Arial" panose="020B0604020202020204" pitchFamily="34" charset="0"/>
                </a:rPr>
                <a:t>N </a:t>
              </a:r>
              <a:r>
                <a:rPr lang="ru-RU" sz="2400" dirty="0">
                  <a:latin typeface="Arial" panose="020B0604020202020204" pitchFamily="34" charset="0"/>
                </a:rPr>
                <a:t>велико (1000, 1000000)?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2) при изменении </a:t>
              </a:r>
              <a:r>
                <a:rPr lang="en-US" sz="2400" dirty="0">
                  <a:latin typeface="Arial" panose="020B0604020202020204" pitchFamily="34" charset="0"/>
                </a:rPr>
                <a:t>N </a:t>
              </a:r>
              <a:r>
                <a:rPr lang="ru-RU" sz="2400" dirty="0">
                  <a:latin typeface="Arial" panose="020B0604020202020204" pitchFamily="34" charset="0"/>
                </a:rPr>
                <a:t>программа не должна меняться!</a:t>
              </a:r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338" y="3641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обработать все элементы массива?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38115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200" b="1" dirty="0">
                <a:solidFill>
                  <a:srgbClr val="333399"/>
                </a:solidFill>
              </a:rPr>
              <a:t>Обработка с переменной: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0538" y="1292225"/>
            <a:ext cx="3214687" cy="347980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0;</a:t>
            </a:r>
            <a:endParaRPr lang="ru-RU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" y="4794250"/>
            <a:ext cx="3228975" cy="4302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b="1" dirty="0" err="1">
                <a:latin typeface="Courier New" pitchFamily="49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+=</a:t>
            </a:r>
            <a:r>
              <a:rPr lang="en-US" sz="2200" b="1" dirty="0"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55600" y="1674813"/>
            <a:ext cx="3494088" cy="6937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 b="1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408488" y="795338"/>
            <a:ext cx="3811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200" b="1" dirty="0">
                <a:solidFill>
                  <a:srgbClr val="333399"/>
                </a:solidFill>
              </a:rPr>
              <a:t>Обработка в цикле: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475163" y="1292225"/>
            <a:ext cx="4129087" cy="144938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0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while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N: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>
            <a:off x="3965575" y="1925638"/>
            <a:ext cx="385763" cy="211137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b="1">
              <a:latin typeface="Arial" panose="020B0604020202020204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408488" y="2813050"/>
            <a:ext cx="38115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200" b="1" dirty="0">
                <a:solidFill>
                  <a:srgbClr val="333399"/>
                </a:solidFill>
              </a:rPr>
              <a:t>Цикл с переменной: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475163" y="3271838"/>
            <a:ext cx="4129087" cy="77152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for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in range(N)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en-US" sz="2200" b="1" dirty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chemeClr val="tx1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7690644" y="2882107"/>
            <a:ext cx="384175" cy="211137"/>
          </a:xfrm>
          <a:prstGeom prst="rightArrow">
            <a:avLst>
              <a:gd name="adj1" fmla="val 50000"/>
              <a:gd name="adj2" fmla="val 50038"/>
            </a:avLst>
          </a:prstGeom>
          <a:ln>
            <a:headEnd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eaLnBrk="1" hangingPunct="1">
              <a:defRPr/>
            </a:pPr>
            <a:endParaRPr lang="ru-RU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3" grpId="0" animBg="1"/>
      <p:bldP spid="14" grpId="0" build="p" bldLvl="2"/>
      <p:bldP spid="15" grpId="0" build="p" animBg="1"/>
      <p:bldP spid="16" grpId="0" animBg="1"/>
      <p:bldP spid="17" grpId="0" build="p" bldLvl="2"/>
      <p:bldP spid="18" grpId="0" build="p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630261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Заполнение случайными числами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3727450"/>
            <a:ext cx="6994525" cy="1816100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latin typeface="Arial" panose="020B0604020202020204" pitchFamily="34" charset="0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Arial" panose="020B0604020202020204" pitchFamily="34" charset="0"/>
                <a:ea typeface="Times New Roman"/>
              </a:rPr>
              <a:t>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49400" y="4591050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dirty="0"/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6521450" y="3709988"/>
            <a:ext cx="2051050" cy="985837"/>
          </a:xfrm>
          <a:prstGeom prst="wedgeRoundRectCallout">
            <a:avLst>
              <a:gd name="adj1" fmla="val -124514"/>
              <a:gd name="adj2" fmla="val 5686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случайные числа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panose="020B0604020202020204" pitchFamily="34" charset="0"/>
              </a:rPr>
              <a:t>[20,100]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928670"/>
            <a:ext cx="6994525" cy="2246312"/>
          </a:xfrm>
          <a:prstGeom prst="rect">
            <a:avLst/>
          </a:prstGeom>
          <a:solidFill>
            <a:schemeClr val="bg1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N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latin typeface="Courier New"/>
                <a:ea typeface="Times New Roman"/>
              </a:rPr>
              <a:t>]*N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for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A[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6075" y="3255963"/>
            <a:ext cx="4586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или так: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214554"/>
            <a:ext cx="7143800" cy="714380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numbers</a:t>
            </a:r>
            <a:r>
              <a:rPr lang="ru-RU" b="1" dirty="0" smtClean="0"/>
              <a:t> </a:t>
            </a:r>
            <a:r>
              <a:rPr lang="ru-RU" b="1" dirty="0" smtClean="0"/>
              <a:t>= [1, 100, 7, 20, 17, 37, 22</a:t>
            </a:r>
            <a:r>
              <a:rPr lang="ru-RU" b="1" dirty="0" smtClean="0"/>
              <a:t>]</a:t>
            </a:r>
            <a:endParaRPr lang="ru-RU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500175"/>
            <a:ext cx="9144000" cy="571504"/>
          </a:xfrm>
        </p:spPr>
        <p:txBody>
          <a:bodyPr>
            <a:normAutofit lnSpcReduction="10000"/>
          </a:bodyPr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tx2"/>
                </a:solidFill>
              </a:rPr>
              <a:t>1. Какой индекс у числа 17 в списке </a:t>
            </a:r>
            <a:r>
              <a:rPr lang="ru-RU" b="1" dirty="0" err="1" smtClean="0">
                <a:solidFill>
                  <a:schemeClr val="tx2"/>
                </a:solidFill>
              </a:rPr>
              <a:t>numbers</a:t>
            </a:r>
            <a:r>
              <a:rPr lang="ru-RU" b="1" dirty="0" smtClean="0">
                <a:solidFill>
                  <a:schemeClr val="tx2"/>
                </a:solidFill>
              </a:rPr>
              <a:t>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428596" y="3071810"/>
            <a:ext cx="8286808" cy="1000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solidFill>
                  <a:schemeClr val="tx2"/>
                </a:solidFill>
              </a:rPr>
              <a:t>2.  Определите, что выведет фрагмент программы для массива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143380"/>
            <a:ext cx="72866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 = [3, 2, 7, 0, 5]: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A[2] = A[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+ 2*A[i-1] + A[2*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print(A[2] + 2*A[4])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600076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Ответ: 25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2500306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Ответ: 4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8" grpId="0"/>
      <p:bldP spid="1025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928802"/>
            <a:ext cx="71438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[5, 4, 3, 2, 1]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= 5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print(A[x-7])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A[x+4] = A[x-1] + A[2*x]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500175"/>
            <a:ext cx="9144000" cy="571504"/>
          </a:xfrm>
        </p:spPr>
        <p:txBody>
          <a:bodyPr>
            <a:normAutofit/>
          </a:bodyPr>
          <a:lstStyle/>
          <a:p>
            <a:pPr indent="15875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3. Найдите ошибки в фрагменте программы: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428596" y="3857628"/>
            <a:ext cx="8286808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chemeClr val="tx2"/>
                </a:solidFill>
              </a:rPr>
              <a:t>2.  Определите, что выведет фрагмент </a:t>
            </a:r>
            <a:r>
              <a:rPr lang="ru-RU" sz="2800" b="1" dirty="0" smtClean="0">
                <a:solidFill>
                  <a:schemeClr val="tx2"/>
                </a:solidFill>
              </a:rPr>
              <a:t>программы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357694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[4, 3, 0, 2, 1]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print(A[0])             # 4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print(A[A[0]])          # A[4]=1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print(A[A[A[0]]])       # A[1]=3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print(A[A[A[A[0]]]])    # A[3]=2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print(A[A[A[A[A[0]]]]]) # A[2]=0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357694"/>
            <a:ext cx="1714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Ответ: </a:t>
            </a:r>
          </a:p>
          <a:p>
            <a:pPr marL="542925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4 </a:t>
            </a:r>
          </a:p>
          <a:p>
            <a:pPr marL="542925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</a:p>
          <a:p>
            <a:pPr marL="542925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  <a:p>
            <a:pPr marL="542925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 </a:t>
            </a:r>
          </a:p>
          <a:p>
            <a:pPr marL="542925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8" grpId="0"/>
      <p:bldP spid="102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785926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786842" cy="558823"/>
          </a:xfrm>
        </p:spPr>
        <p:txBody>
          <a:bodyPr>
            <a:noAutofit/>
          </a:bodyPr>
          <a:lstStyle/>
          <a:p>
            <a:r>
              <a:rPr lang="ru-RU" alt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массив?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4175" y="2186002"/>
            <a:ext cx="8423275" cy="1570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358775" eaLnBrk="1" hangingPunct="1">
              <a:defRPr/>
            </a:pPr>
            <a:r>
              <a:rPr lang="ru-RU" sz="2400" b="1" dirty="0">
                <a:latin typeface="Arial" panose="020B0604020202020204" pitchFamily="34" charset="0"/>
              </a:rPr>
              <a:t>Массив</a:t>
            </a:r>
            <a:r>
              <a:rPr lang="ru-RU" sz="2400" dirty="0">
                <a:latin typeface="Arial" panose="020B0604020202020204" pitchFamily="34" charset="0"/>
              </a:rPr>
              <a:t> – это группа переменных одного типа, расположенных в памяти рядом (в соседних ячейках) и имеющих общее имя. Каждая ячейка в массиве имеет уникальный номер</a:t>
            </a:r>
            <a:r>
              <a:rPr lang="en-US" sz="2400" dirty="0">
                <a:latin typeface="Arial" panose="020B0604020202020204" pitchFamily="34" charset="0"/>
              </a:rPr>
              <a:t> (</a:t>
            </a:r>
            <a:r>
              <a:rPr lang="ru-RU" sz="2400" dirty="0">
                <a:latin typeface="Arial" panose="020B0604020202020204" pitchFamily="34" charset="0"/>
              </a:rPr>
              <a:t>индекс).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1325" y="4048142"/>
            <a:ext cx="6884988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just"/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Надо</a:t>
            </a: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836738" y="1308115"/>
            <a:ext cx="5470525" cy="663575"/>
            <a:chOff x="433" y="3902"/>
            <a:chExt cx="3445" cy="418"/>
          </a:xfrm>
        </p:grpSpPr>
        <p:sp>
          <p:nvSpPr>
            <p:cNvPr id="1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15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ввести 10000 переменных?</a:t>
              </a:r>
            </a:p>
          </p:txBody>
        </p:sp>
        <p:sp>
          <p:nvSpPr>
            <p:cNvPr id="820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47700" y="4472004"/>
            <a:ext cx="71993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выделять память</a:t>
            </a:r>
            <a:endParaRPr lang="ru-RU" altLang="ru-RU" sz="2800" dirty="0">
              <a:solidFill>
                <a:srgbClr val="000000"/>
              </a:solidFill>
            </a:endParaRPr>
          </a:p>
          <a:p>
            <a:pPr marL="180975" indent="-180975" algn="just"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записывать данные в нужную ячейку</a:t>
            </a:r>
            <a:endParaRPr lang="ru-RU" altLang="ru-RU" sz="2800" dirty="0">
              <a:solidFill>
                <a:srgbClr val="000000"/>
              </a:solidFill>
            </a:endParaRPr>
          </a:p>
          <a:p>
            <a:pPr marL="180975" indent="-180975" algn="just">
              <a:buFontTx/>
              <a:buChar char="•"/>
            </a:pPr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читать данные из ячейки</a:t>
            </a:r>
            <a:endParaRPr lang="ru-RU" alt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Массивы в </a:t>
            </a:r>
            <a:r>
              <a:rPr lang="en-US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Python</a:t>
            </a:r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r>
              <a:rPr lang="en-US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списки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6600842" cy="523220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 = [2, 3, 5, 7, 11, 13]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14282" y="1857364"/>
            <a:ext cx="8715436" cy="83099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Rainbow = ['Red', 'Orange', 'Yellow', 'Green', 'Blue', 'Indigo', 'Violet']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428728" y="3143248"/>
            <a:ext cx="43577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Primes[0] == 2,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Primes[1] == 3, 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Primes[2] == 5, 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Primes[3] == 7, 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Primes[4] == 11,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Primes[5] == 13</a:t>
            </a:r>
          </a:p>
          <a:p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Primes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[-1] == 13, 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sz="2800" b="1" dirty="0" err="1" smtClean="0">
                <a:latin typeface="Courier New" pitchFamily="49" charset="0"/>
                <a:cs typeface="Courier New" pitchFamily="49" charset="0"/>
              </a:rPr>
              <a:t>Primes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[-6] == 2</a:t>
            </a:r>
            <a:endParaRPr lang="ru-RU" altLang="ru-RU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8225" y="1400175"/>
            <a:ext cx="6731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 sz="1000">
              <a:latin typeface="Times New Roman" pitchFamily="18" charset="0"/>
            </a:endParaRPr>
          </a:p>
        </p:txBody>
      </p:sp>
      <p:graphicFrame>
        <p:nvGraphicFramePr>
          <p:cNvPr id="5" name="Group 65"/>
          <p:cNvGraphicFramePr>
            <a:graphicFrameLocks noGrp="1"/>
          </p:cNvGraphicFramePr>
          <p:nvPr/>
        </p:nvGraphicFramePr>
        <p:xfrm>
          <a:off x="1228725" y="2566988"/>
          <a:ext cx="6096000" cy="5207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1249363" y="2160588"/>
          <a:ext cx="6096000" cy="506412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  <a:gridCol w="1219200">
                  <a:extLst>
                    <a:ext uri="{9D8B030D-6E8A-4147-A177-3AD203B41FA5}"/>
                  </a:extLst>
                </a:gridCol>
              </a:tblGrid>
              <a:tr h="50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Oval 53"/>
          <p:cNvSpPr>
            <a:spLocks noChangeArrowheads="1"/>
          </p:cNvSpPr>
          <p:nvPr/>
        </p:nvSpPr>
        <p:spPr bwMode="auto">
          <a:xfrm>
            <a:off x="825500" y="2028825"/>
            <a:ext cx="6880225" cy="15668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693738" y="1701800"/>
            <a:ext cx="522287" cy="4889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3200" dirty="0">
                <a:latin typeface="Arial" panose="020B0604020202020204" pitchFamily="34" charset="0"/>
              </a:rPr>
              <a:t>A</a:t>
            </a:r>
            <a:endParaRPr lang="ru-RU" sz="3200" dirty="0">
              <a:latin typeface="Arial" panose="020B0604020202020204" pitchFamily="34" charset="0"/>
            </a:endParaRPr>
          </a:p>
        </p:txBody>
      </p:sp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1371600" y="1706563"/>
            <a:ext cx="1290638" cy="457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1" hangingPunct="1"/>
            <a:r>
              <a:rPr lang="ru-RU" altLang="ru-RU" sz="2400"/>
              <a:t>массив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775075" y="1982788"/>
            <a:ext cx="892175" cy="53340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3557588" y="2441575"/>
            <a:ext cx="1404937" cy="773113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6426200" y="1047750"/>
            <a:ext cx="2459038" cy="998538"/>
          </a:xfrm>
          <a:prstGeom prst="wedgeRoundRectCallout">
            <a:avLst>
              <a:gd name="adj1" fmla="val -121403"/>
              <a:gd name="adj2" fmla="val 4586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НОМЕР </a:t>
            </a:r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элемента массива</a:t>
            </a:r>
          </a:p>
          <a:p>
            <a:pPr algn="ctr" eaLnBrk="1" hangingPunct="1">
              <a:defRPr/>
            </a:pPr>
            <a:r>
              <a:rPr lang="ru-RU" dirty="0">
                <a:latin typeface="Arial" panose="020B0604020202020204" pitchFamily="34" charset="0"/>
              </a:rPr>
              <a:t>(ИНДЕКС)</a:t>
            </a:r>
          </a:p>
        </p:txBody>
      </p:sp>
      <p:sp>
        <p:nvSpPr>
          <p:cNvPr id="13" name="AutoShape 60"/>
          <p:cNvSpPr>
            <a:spLocks noChangeArrowheads="1"/>
          </p:cNvSpPr>
          <p:nvPr/>
        </p:nvSpPr>
        <p:spPr bwMode="auto">
          <a:xfrm>
            <a:off x="1279525" y="3714750"/>
            <a:ext cx="1036638" cy="476250"/>
          </a:xfrm>
          <a:prstGeom prst="wedgeRoundRectCallout">
            <a:avLst>
              <a:gd name="adj1" fmla="val 4213"/>
              <a:gd name="adj2" fmla="val -17133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A[</a:t>
            </a:r>
            <a:r>
              <a:rPr lang="ru-RU" sz="2400" b="1" dirty="0"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2495550" y="3714750"/>
            <a:ext cx="1036638" cy="476250"/>
          </a:xfrm>
          <a:prstGeom prst="wedgeRoundRectCallout">
            <a:avLst>
              <a:gd name="adj1" fmla="val 3597"/>
              <a:gd name="adj2" fmla="val -18533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A[</a:t>
            </a:r>
            <a:r>
              <a:rPr lang="ru-RU" sz="2400" b="1" dirty="0">
                <a:latin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5" name="AutoShape 62"/>
          <p:cNvSpPr>
            <a:spLocks noChangeArrowheads="1"/>
          </p:cNvSpPr>
          <p:nvPr/>
        </p:nvSpPr>
        <p:spPr bwMode="auto">
          <a:xfrm>
            <a:off x="3711575" y="3714750"/>
            <a:ext cx="1036638" cy="476250"/>
          </a:xfrm>
          <a:prstGeom prst="wedgeRoundRectCallout">
            <a:avLst>
              <a:gd name="adj1" fmla="val 7731"/>
              <a:gd name="adj2" fmla="val -17833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A[</a:t>
            </a:r>
            <a:r>
              <a:rPr lang="ru-RU" sz="2400" b="1" dirty="0">
                <a:latin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6" name="AutoShape 63"/>
          <p:cNvSpPr>
            <a:spLocks noChangeArrowheads="1"/>
          </p:cNvSpPr>
          <p:nvPr/>
        </p:nvSpPr>
        <p:spPr bwMode="auto">
          <a:xfrm>
            <a:off x="4927600" y="3714750"/>
            <a:ext cx="1036638" cy="476250"/>
          </a:xfrm>
          <a:prstGeom prst="wedgeRoundRectCallout">
            <a:avLst>
              <a:gd name="adj1" fmla="val 1454"/>
              <a:gd name="adj2" fmla="val -18266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A[</a:t>
            </a:r>
            <a:r>
              <a:rPr lang="ru-RU" sz="2400" b="1" dirty="0">
                <a:latin typeface="Courier New" pitchFamily="49" charset="0"/>
              </a:rPr>
              <a:t>3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auto">
          <a:xfrm>
            <a:off x="6145213" y="3714750"/>
            <a:ext cx="1036637" cy="476250"/>
          </a:xfrm>
          <a:prstGeom prst="wedgeRoundRectCallout">
            <a:avLst>
              <a:gd name="adj1" fmla="val 1454"/>
              <a:gd name="adj2" fmla="val -18500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A[</a:t>
            </a:r>
            <a:r>
              <a:rPr lang="ru-RU" sz="2400" b="1" dirty="0">
                <a:latin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8" name="AutoShape 57"/>
          <p:cNvSpPr>
            <a:spLocks noChangeArrowheads="1"/>
          </p:cNvSpPr>
          <p:nvPr/>
        </p:nvSpPr>
        <p:spPr bwMode="auto">
          <a:xfrm>
            <a:off x="3335338" y="3629025"/>
            <a:ext cx="2352675" cy="714375"/>
          </a:xfrm>
          <a:prstGeom prst="wedgeRoundRectCallout">
            <a:avLst>
              <a:gd name="adj1" fmla="val -18218"/>
              <a:gd name="adj2" fmla="val -12488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anose="020B0604020202020204" pitchFamily="34" charset="0"/>
              </a:rPr>
              <a:t>ЗНАЧЕНИЕ</a:t>
            </a:r>
            <a:r>
              <a:rPr lang="ru-RU">
                <a:latin typeface="Arial" panose="020B0604020202020204" pitchFamily="34" charset="0"/>
              </a:rPr>
              <a:t> элемента массива</a:t>
            </a:r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1822450" y="5197475"/>
            <a:ext cx="1687513" cy="11207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sz="4000" b="1">
                <a:latin typeface="Courier New" pitchFamily="49" charset="0"/>
              </a:rPr>
              <a:t>A[2]</a:t>
            </a:r>
            <a:endParaRPr lang="ru-RU" altLang="ru-RU" sz="4000" b="1">
              <a:latin typeface="Courier New" pitchFamily="49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4765675" y="4579938"/>
            <a:ext cx="2840038" cy="801687"/>
          </a:xfrm>
          <a:prstGeom prst="wedgeRoundRectCallout">
            <a:avLst>
              <a:gd name="adj1" fmla="val -116352"/>
              <a:gd name="adj2" fmla="val 8980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НОМЕР (ИНДЕКС) </a:t>
            </a:r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элемента массива</a:t>
            </a:r>
            <a:r>
              <a:rPr lang="en-US" dirty="0">
                <a:latin typeface="Arial" panose="020B0604020202020204" pitchFamily="34" charset="0"/>
              </a:rPr>
              <a:t>: 2</a:t>
            </a: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1" name="AutoShape 68"/>
          <p:cNvSpPr>
            <a:spLocks noChangeArrowheads="1"/>
          </p:cNvSpPr>
          <p:nvPr/>
        </p:nvSpPr>
        <p:spPr bwMode="auto">
          <a:xfrm>
            <a:off x="4781550" y="5656263"/>
            <a:ext cx="2941638" cy="714375"/>
          </a:xfrm>
          <a:prstGeom prst="wedgeRoundRectCallout">
            <a:avLst>
              <a:gd name="adj1" fmla="val -95770"/>
              <a:gd name="adj2" fmla="val -1287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ЗНАЧЕНИЕ</a:t>
            </a:r>
            <a:r>
              <a:rPr lang="ru-RU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элемента массива</a:t>
            </a:r>
            <a:r>
              <a:rPr lang="en-US" dirty="0">
                <a:latin typeface="Arial" panose="020B0604020202020204" pitchFamily="34" charset="0"/>
              </a:rPr>
              <a:t>: 1</a:t>
            </a:r>
            <a:r>
              <a:rPr lang="ru-RU" dirty="0">
                <a:latin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1838325" y="5186363"/>
            <a:ext cx="1654175" cy="1143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 b="1"/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2546350" y="5459413"/>
            <a:ext cx="511175" cy="611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 b="1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8775" y="900113"/>
            <a:ext cx="3676650" cy="663575"/>
            <a:chOff x="433" y="3902"/>
            <a:chExt cx="2316" cy="418"/>
          </a:xfrm>
        </p:grpSpPr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02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Массив = </a:t>
              </a:r>
              <a:r>
                <a:rPr lang="ru-RU" sz="2400" b="1" dirty="0"/>
                <a:t>таблица</a:t>
              </a:r>
              <a:r>
                <a:rPr lang="ru-RU" sz="2400" dirty="0"/>
                <a:t>!</a:t>
              </a:r>
            </a:p>
          </p:txBody>
        </p:sp>
        <p:sp>
          <p:nvSpPr>
            <p:cNvPr id="92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7" name="Заголовок 4"/>
          <p:cNvSpPr txBox="1">
            <a:spLocks/>
          </p:cNvSpPr>
          <p:nvPr/>
        </p:nvSpPr>
        <p:spPr>
          <a:xfrm>
            <a:off x="0" y="214290"/>
            <a:ext cx="8786842" cy="558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Что такое массив?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/>
      <p:bldP spid="20" grpId="0" animBg="1"/>
      <p:bldP spid="21" grpId="0" animBg="1"/>
      <p:bldP spid="22" grpId="0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Операции со </a:t>
            </a:r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списками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4972050" cy="5222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[1,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3,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4,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23,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5]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575300" y="2674938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будет?</a:t>
              </a:r>
            </a:p>
          </p:txBody>
        </p:sp>
        <p:sp>
          <p:nvSpPr>
            <p:cNvPr id="1025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1488" y="1646238"/>
            <a:ext cx="4972050" cy="52228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[1,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3]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[4,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23]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[5]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17600" y="2201863"/>
            <a:ext cx="3271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[1,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3,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4,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23,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5]</a:t>
            </a:r>
            <a:endParaRPr lang="ru-RU" altLang="ru-RU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71488" y="2763838"/>
            <a:ext cx="4949825" cy="5238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[0]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*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10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17600" y="3330575"/>
            <a:ext cx="5767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71488" y="3979863"/>
            <a:ext cx="4949825" cy="5238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A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Courier New"/>
                <a:ea typeface="Times New Roman"/>
              </a:rPr>
              <a:t>list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chemeClr val="tx1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(10) )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17600" y="4611688"/>
            <a:ext cx="57673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Генераторы списков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6994525" cy="5222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1269" name="Прямоугольник 23"/>
          <p:cNvSpPr>
            <a:spLocks noChangeArrowheads="1"/>
          </p:cNvSpPr>
          <p:nvPr/>
        </p:nvSpPr>
        <p:spPr bwMode="auto">
          <a:xfrm>
            <a:off x="1054100" y="1512888"/>
            <a:ext cx="576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71488" y="2097088"/>
            <a:ext cx="6994525" cy="5238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*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54100" y="2643188"/>
            <a:ext cx="70564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16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25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36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49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64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81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26200" y="1609725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будет?</a:t>
              </a:r>
            </a:p>
          </p:txBody>
        </p:sp>
        <p:sp>
          <p:nvSpPr>
            <p:cNvPr id="1128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273" name="Прямоугольник 16"/>
          <p:cNvSpPr>
            <a:spLocks noChangeArrowheads="1"/>
          </p:cNvSpPr>
          <p:nvPr/>
        </p:nvSpPr>
        <p:spPr bwMode="auto">
          <a:xfrm>
            <a:off x="1979613" y="965200"/>
            <a:ext cx="4022725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79550" y="2095500"/>
            <a:ext cx="8302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i*i</a:t>
            </a:r>
            <a:endParaRPr lang="ru-RU" altLang="ru-RU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471488" y="3290888"/>
            <a:ext cx="6994525" cy="1385887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random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ru-RU" sz="2800" b="1" dirty="0" err="1">
                <a:latin typeface="Courier New"/>
                <a:ea typeface="Times New Roman"/>
              </a:rPr>
              <a:t>randint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randint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x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 in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latin typeface="Courier New"/>
                <a:ea typeface="Times New Roman"/>
              </a:rPr>
              <a:t>)]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549400" y="3719513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20,100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71488" y="4883150"/>
            <a:ext cx="6994525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range(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latin typeface="Courier New"/>
                <a:ea typeface="Times New Roman"/>
              </a:rPr>
              <a:t>) </a:t>
            </a:r>
            <a:r>
              <a:rPr lang="en-US" sz="2800" b="1" dirty="0">
                <a:latin typeface="Calibri"/>
                <a:ea typeface="Times New Roman"/>
              </a:rPr>
              <a:t> </a:t>
            </a:r>
            <a:endParaRPr lang="ru-RU" sz="2800" b="1" dirty="0">
              <a:latin typeface="Calibri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Calibri"/>
                <a:ea typeface="Times New Roman"/>
              </a:rPr>
              <a:t>                                 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isPrime</a:t>
            </a:r>
            <a:r>
              <a:rPr lang="en-US" sz="2800" b="1" dirty="0">
                <a:latin typeface="Courier New"/>
                <a:ea typeface="Times New Roman"/>
              </a:rPr>
              <a:t>(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r>
              <a:rPr lang="en-US" sz="2800" b="1" dirty="0">
                <a:latin typeface="Calibri"/>
                <a:ea typeface="Times New Roman"/>
              </a:rPr>
              <a:t>  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02000" y="5322888"/>
            <a:ext cx="3013075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isPrime(i)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6415088" y="3495675"/>
            <a:ext cx="2051050" cy="735013"/>
          </a:xfrm>
          <a:prstGeom prst="wedgeRoundRectCallout">
            <a:avLst>
              <a:gd name="adj1" fmla="val -121403"/>
              <a:gd name="adj2" fmla="val 1803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случайные числа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31" name="AutoShape 59"/>
          <p:cNvSpPr>
            <a:spLocks noChangeArrowheads="1"/>
          </p:cNvSpPr>
          <p:nvPr/>
        </p:nvSpPr>
        <p:spPr bwMode="auto">
          <a:xfrm>
            <a:off x="1146175" y="5540375"/>
            <a:ext cx="1663700" cy="733425"/>
          </a:xfrm>
          <a:prstGeom prst="wedgeRoundRectCallout">
            <a:avLst>
              <a:gd name="adj1" fmla="val 84546"/>
              <a:gd name="adj2" fmla="val -4324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условие отбора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alt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Добавление элементов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9738" y="869950"/>
            <a:ext cx="6994525" cy="13858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x =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5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x+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033838" y="1728788"/>
            <a:ext cx="3206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1, 2, 3, 8</a:t>
            </a:r>
            <a:r>
              <a:rPr lang="ru-RU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>
              <a:solidFill>
                <a:srgbClr val="008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74725" y="1719263"/>
            <a:ext cx="1473200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endParaRPr lang="ru-RU" altLang="ru-RU" dirty="0"/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1997075" y="2570163"/>
            <a:ext cx="4748213" cy="808037"/>
          </a:xfrm>
          <a:prstGeom prst="wedgeRoundRectCallout">
            <a:avLst>
              <a:gd name="adj1" fmla="val -46925"/>
              <a:gd name="adj2" fmla="val -10611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marL="182563" indent="-182563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333399"/>
                </a:solidFill>
                <a:latin typeface="Arial" panose="020B0604020202020204" pitchFamily="34" charset="0"/>
              </a:rPr>
              <a:t>Метод</a:t>
            </a:r>
            <a:r>
              <a:rPr lang="ru-RU" sz="2400" dirty="0">
                <a:latin typeface="Arial" panose="020B0604020202020204" pitchFamily="34" charset="0"/>
              </a:rPr>
              <a:t> – операция, которую можно применить к списку.</a:t>
            </a:r>
            <a:endParaRPr lang="ru-RU" sz="2000" dirty="0">
              <a:latin typeface="Arial" panose="020B0604020202020204" pitchFamily="34" charset="0"/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2774950" y="1150938"/>
            <a:ext cx="3921125" cy="1033462"/>
            <a:chOff x="2775472" y="1150620"/>
            <a:chExt cx="3921163" cy="1033182"/>
          </a:xfrm>
        </p:grpSpPr>
        <p:sp>
          <p:nvSpPr>
            <p:cNvPr id="12314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2775472" y="1796527"/>
              <a:ext cx="796066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2315" name="Полилиния 19"/>
            <p:cNvSpPr>
              <a:spLocks/>
            </p:cNvSpPr>
            <p:nvPr/>
          </p:nvSpPr>
          <p:spPr bwMode="auto">
            <a:xfrm>
              <a:off x="3383280" y="1150620"/>
              <a:ext cx="607060" cy="647700"/>
            </a:xfrm>
            <a:custGeom>
              <a:avLst/>
              <a:gdLst>
                <a:gd name="T0" fmla="*/ 152400 w 607060"/>
                <a:gd name="T1" fmla="*/ 647700 h 647700"/>
                <a:gd name="T2" fmla="*/ 0 w 607060"/>
                <a:gd name="T3" fmla="*/ 0 h 647700"/>
                <a:gd name="T4" fmla="*/ 0 60000 65536"/>
                <a:gd name="T5" fmla="*/ 0 60000 65536"/>
                <a:gd name="T6" fmla="*/ 0 w 607060"/>
                <a:gd name="T7" fmla="*/ 0 h 647700"/>
                <a:gd name="T8" fmla="*/ 607060 w 607060"/>
                <a:gd name="T9" fmla="*/ 647700 h 647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7060" h="647700">
                  <a:moveTo>
                    <a:pt x="152400" y="647700"/>
                  </a:moveTo>
                  <a:cubicBezTo>
                    <a:pt x="452120" y="386080"/>
                    <a:pt x="607060" y="254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Полилиния 46"/>
            <p:cNvSpPr>
              <a:spLocks/>
            </p:cNvSpPr>
            <p:nvPr/>
          </p:nvSpPr>
          <p:spPr bwMode="auto">
            <a:xfrm>
              <a:off x="3541133" y="1475892"/>
              <a:ext cx="3155502" cy="395492"/>
            </a:xfrm>
            <a:custGeom>
              <a:avLst/>
              <a:gdLst>
                <a:gd name="T0" fmla="*/ 0 w 3155502"/>
                <a:gd name="T1" fmla="*/ 319254 h 395492"/>
                <a:gd name="T2" fmla="*/ 3155502 w 3155502"/>
                <a:gd name="T3" fmla="*/ 395492 h 395492"/>
                <a:gd name="T4" fmla="*/ 0 60000 65536"/>
                <a:gd name="T5" fmla="*/ 0 60000 65536"/>
                <a:gd name="T6" fmla="*/ 0 w 3155502"/>
                <a:gd name="T7" fmla="*/ 0 h 395492"/>
                <a:gd name="T8" fmla="*/ 3155502 w 3155502"/>
                <a:gd name="T9" fmla="*/ 395492 h 3954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5502" h="395492">
                  <a:moveTo>
                    <a:pt x="0" y="319254"/>
                  </a:moveTo>
                  <a:cubicBezTo>
                    <a:pt x="299720" y="57634"/>
                    <a:pt x="2482402" y="0"/>
                    <a:pt x="3155502" y="395492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39738" y="3871913"/>
            <a:ext cx="8424862" cy="95408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 2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latin typeface="Courier New"/>
                <a:ea typeface="Times New Roman"/>
              </a:rPr>
              <a:t>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35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529138" y="4298950"/>
            <a:ext cx="420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1, 35, 2, 3</a:t>
            </a:r>
            <a:r>
              <a:rPr lang="ru-RU" altLang="ru-RU" sz="2800" b="1" dirty="0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>
              <a:solidFill>
                <a:srgbClr val="008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974725" y="4300538"/>
            <a:ext cx="14732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insert</a:t>
            </a:r>
            <a:endParaRPr lang="ru-RU" altLang="ru-RU"/>
          </a:p>
        </p:txBody>
      </p: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2135188" y="3068638"/>
            <a:ext cx="4040187" cy="1674812"/>
            <a:chOff x="1619025" y="518458"/>
            <a:chExt cx="4039496" cy="1676102"/>
          </a:xfrm>
        </p:grpSpPr>
        <p:sp>
          <p:nvSpPr>
            <p:cNvPr id="12311" name="Скругленный прямоугольник 33"/>
            <p:cNvSpPr>
              <a:spLocks noChangeArrowheads="1"/>
            </p:cNvSpPr>
            <p:nvPr/>
          </p:nvSpPr>
          <p:spPr bwMode="auto">
            <a:xfrm>
              <a:off x="2850776" y="1807285"/>
              <a:ext cx="645458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2312" name="Полилиния 34"/>
            <p:cNvSpPr>
              <a:spLocks/>
            </p:cNvSpPr>
            <p:nvPr/>
          </p:nvSpPr>
          <p:spPr bwMode="auto">
            <a:xfrm>
              <a:off x="1619025" y="518458"/>
              <a:ext cx="1581673" cy="1290619"/>
            </a:xfrm>
            <a:custGeom>
              <a:avLst/>
              <a:gdLst>
                <a:gd name="T0" fmla="*/ 1518621 w 1581673"/>
                <a:gd name="T1" fmla="*/ 1290619 h 1290619"/>
                <a:gd name="T2" fmla="*/ 0 w 1581673"/>
                <a:gd name="T3" fmla="*/ 922618 h 1290619"/>
                <a:gd name="T4" fmla="*/ 0 60000 65536"/>
                <a:gd name="T5" fmla="*/ 0 60000 65536"/>
                <a:gd name="T6" fmla="*/ 0 w 1581673"/>
                <a:gd name="T7" fmla="*/ 0 h 1290619"/>
                <a:gd name="T8" fmla="*/ 1581673 w 1581673"/>
                <a:gd name="T9" fmla="*/ 1290619 h 12906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1673" h="1290619">
                  <a:moveTo>
                    <a:pt x="1518621" y="1290619"/>
                  </a:moveTo>
                  <a:cubicBezTo>
                    <a:pt x="1581673" y="362025"/>
                    <a:pt x="36905" y="0"/>
                    <a:pt x="0" y="92261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Полилиния 37"/>
            <p:cNvSpPr>
              <a:spLocks/>
            </p:cNvSpPr>
            <p:nvPr/>
          </p:nvSpPr>
          <p:spPr bwMode="auto">
            <a:xfrm flipH="1">
              <a:off x="3284057" y="1117152"/>
              <a:ext cx="2374464" cy="732716"/>
            </a:xfrm>
            <a:custGeom>
              <a:avLst/>
              <a:gdLst>
                <a:gd name="T0" fmla="*/ 87375096 w 1590689"/>
                <a:gd name="T1" fmla="*/ 691926 h 732716"/>
                <a:gd name="T2" fmla="*/ 0 w 1590689"/>
                <a:gd name="T3" fmla="*/ 732716 h 732716"/>
                <a:gd name="T4" fmla="*/ 0 60000 65536"/>
                <a:gd name="T5" fmla="*/ 0 60000 65536"/>
                <a:gd name="T6" fmla="*/ 0 w 1590689"/>
                <a:gd name="T7" fmla="*/ 0 h 732716"/>
                <a:gd name="T8" fmla="*/ 1590689 w 1590689"/>
                <a:gd name="T9" fmla="*/ 732716 h 7327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0689" h="732716">
                  <a:moveTo>
                    <a:pt x="1590689" y="691926"/>
                  </a:moveTo>
                  <a:cubicBezTo>
                    <a:pt x="1134858" y="0"/>
                    <a:pt x="426067" y="57524"/>
                    <a:pt x="0" y="73271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39"/>
          <p:cNvGrpSpPr>
            <a:grpSpLocks/>
          </p:cNvGrpSpPr>
          <p:nvPr/>
        </p:nvGrpSpPr>
        <p:grpSpPr bwMode="auto">
          <a:xfrm>
            <a:off x="2732088" y="4378325"/>
            <a:ext cx="4121150" cy="1366838"/>
            <a:chOff x="2732443" y="4507455"/>
            <a:chExt cx="4120178" cy="1366219"/>
          </a:xfrm>
        </p:grpSpPr>
        <p:sp>
          <p:nvSpPr>
            <p:cNvPr id="32" name="AutoShape 59"/>
            <p:cNvSpPr>
              <a:spLocks noChangeArrowheads="1"/>
            </p:cNvSpPr>
            <p:nvPr/>
          </p:nvSpPr>
          <p:spPr bwMode="auto">
            <a:xfrm>
              <a:off x="5514674" y="5066002"/>
              <a:ext cx="1337947" cy="452233"/>
            </a:xfrm>
            <a:prstGeom prst="wedgeRoundRectCallout">
              <a:avLst>
                <a:gd name="adj1" fmla="val -3492"/>
                <a:gd name="adj2" fmla="val -98980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0000" tIns="46800" rIns="90000" bIns="46800" anchor="ctr"/>
            <a:lstStyle/>
            <a:p>
              <a:pPr marL="182563" indent="-182563" algn="ctr" eaLnBrk="1" hangingPunct="1">
                <a:lnSpc>
                  <a:spcPct val="80000"/>
                </a:lnSpc>
                <a:defRPr/>
              </a:pPr>
              <a:r>
                <a:rPr lang="en-US" sz="2800" b="1" dirty="0">
                  <a:latin typeface="Courier New" pitchFamily="49" charset="0"/>
                  <a:cs typeface="Courier New" pitchFamily="49" charset="0"/>
                </a:rPr>
                <a:t>A[1]</a:t>
              </a:r>
              <a:endParaRPr lang="ru-RU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09" name="Овал 36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2310" name="Полилиния 38"/>
            <p:cNvSpPr>
              <a:spLocks/>
            </p:cNvSpPr>
            <p:nvPr/>
          </p:nvSpPr>
          <p:spPr bwMode="auto">
            <a:xfrm flipH="1" flipV="1">
              <a:off x="3016910" y="4889544"/>
              <a:ext cx="3235075" cy="984130"/>
            </a:xfrm>
            <a:custGeom>
              <a:avLst/>
              <a:gdLst>
                <a:gd name="T0" fmla="*/ 119043989 w 2167225"/>
                <a:gd name="T1" fmla="*/ 23441591 h 691926"/>
                <a:gd name="T2" fmla="*/ 0 w 2167225"/>
                <a:gd name="T3" fmla="*/ 11755136 h 691926"/>
                <a:gd name="T4" fmla="*/ 0 60000 65536"/>
                <a:gd name="T5" fmla="*/ 0 60000 65536"/>
                <a:gd name="T6" fmla="*/ 0 w 2167225"/>
                <a:gd name="T7" fmla="*/ 0 h 691926"/>
                <a:gd name="T8" fmla="*/ 2167225 w 2167225"/>
                <a:gd name="T9" fmla="*/ 691926 h 6919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7225" h="691926">
                  <a:moveTo>
                    <a:pt x="2167225" y="691926"/>
                  </a:moveTo>
                  <a:cubicBezTo>
                    <a:pt x="1711394" y="0"/>
                    <a:pt x="137799" y="42397"/>
                    <a:pt x="0" y="34697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98475" y="4976813"/>
            <a:ext cx="2395538" cy="663575"/>
            <a:chOff x="433" y="3902"/>
            <a:chExt cx="1509" cy="418"/>
          </a:xfrm>
        </p:grpSpPr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15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В начало?</a:t>
              </a:r>
            </a:p>
          </p:txBody>
        </p:sp>
        <p:sp>
          <p:nvSpPr>
            <p:cNvPr id="1230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503238" y="5754688"/>
            <a:ext cx="4122737" cy="5238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(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291138" y="5754688"/>
            <a:ext cx="3454400" cy="5238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latin typeface="Courier New"/>
                <a:ea typeface="Times New Roman"/>
              </a:rPr>
              <a:t>] + A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46" name="AutoShape 59"/>
          <p:cNvSpPr>
            <a:spLocks noChangeArrowheads="1"/>
          </p:cNvSpPr>
          <p:nvPr/>
        </p:nvSpPr>
        <p:spPr bwMode="auto">
          <a:xfrm>
            <a:off x="4665663" y="903288"/>
            <a:ext cx="2381250" cy="515937"/>
          </a:xfrm>
          <a:prstGeom prst="wedgeRoundRectCallout">
            <a:avLst>
              <a:gd name="adj1" fmla="val -88040"/>
              <a:gd name="adj2" fmla="val 3331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в конец списка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 animBg="1"/>
      <p:bldP spid="30" grpId="0" animBg="1"/>
      <p:bldP spid="22" grpId="0"/>
      <p:bldP spid="23" grpId="0"/>
      <p:bldP spid="25" grpId="0" animBg="1"/>
      <p:bldP spid="44" grpId="0"/>
      <p:bldP spid="45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86842" cy="773113"/>
          </a:xfrm>
        </p:spPr>
        <p:txBody>
          <a:bodyPr>
            <a:noAutofit/>
          </a:bodyPr>
          <a:lstStyle/>
          <a:p>
            <a:r>
              <a:rPr lang="ru-RU" alt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Удаление элементов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9738" y="920750"/>
            <a:ext cx="8323262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 = [1, 2, 3]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x = A.pop</a:t>
            </a:r>
            <a:r>
              <a:rPr lang="en-US" sz="1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( 1 )  # x = 2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 = [1, 3]</a:t>
            </a:r>
            <a:endParaRPr lang="ru-RU" sz="2800" b="1" dirty="0">
              <a:solidFill>
                <a:schemeClr val="tx1"/>
              </a:solidFill>
              <a:latin typeface="Courier New"/>
              <a:ea typeface="Times New Roman"/>
            </a:endParaRPr>
          </a:p>
        </p:txBody>
      </p:sp>
      <p:sp>
        <p:nvSpPr>
          <p:cNvPr id="5" name="AutoShape 59"/>
          <p:cNvSpPr>
            <a:spLocks noChangeArrowheads="1"/>
          </p:cNvSpPr>
          <p:nvPr/>
        </p:nvSpPr>
        <p:spPr bwMode="auto">
          <a:xfrm>
            <a:off x="1717675" y="2125663"/>
            <a:ext cx="2424113" cy="603250"/>
          </a:xfrm>
          <a:prstGeom prst="wedgeRoundRectCallout">
            <a:avLst>
              <a:gd name="adj1" fmla="val -30089"/>
              <a:gd name="adj2" fmla="val -10557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marL="182563" indent="-182563"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удалить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A[1]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959100" y="1395413"/>
            <a:ext cx="657225" cy="890587"/>
            <a:chOff x="2732443" y="4507455"/>
            <a:chExt cx="658259" cy="891679"/>
          </a:xfrm>
        </p:grpSpPr>
        <p:sp>
          <p:nvSpPr>
            <p:cNvPr id="13323" name="Овал 7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3324" name="Полилиния 8"/>
            <p:cNvSpPr>
              <a:spLocks/>
            </p:cNvSpPr>
            <p:nvPr/>
          </p:nvSpPr>
          <p:spPr bwMode="auto">
            <a:xfrm flipH="1" flipV="1">
              <a:off x="3016910" y="4889544"/>
              <a:ext cx="373792" cy="509590"/>
            </a:xfrm>
            <a:custGeom>
              <a:avLst/>
              <a:gdLst>
                <a:gd name="T0" fmla="*/ 13754695 w 250409"/>
                <a:gd name="T1" fmla="*/ 12138428 h 358284"/>
                <a:gd name="T2" fmla="*/ 0 w 250409"/>
                <a:gd name="T3" fmla="*/ 0 h 358284"/>
                <a:gd name="T4" fmla="*/ 0 60000 65536"/>
                <a:gd name="T5" fmla="*/ 0 60000 65536"/>
                <a:gd name="T6" fmla="*/ 0 w 250409"/>
                <a:gd name="T7" fmla="*/ 0 h 358284"/>
                <a:gd name="T8" fmla="*/ 250409 w 250409"/>
                <a:gd name="T9" fmla="*/ 358284 h 3582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409" h="358284">
                  <a:moveTo>
                    <a:pt x="250409" y="358284"/>
                  </a:moveTo>
                  <a:cubicBezTo>
                    <a:pt x="129277" y="286626"/>
                    <a:pt x="29867" y="23446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9738" y="2889250"/>
            <a:ext cx="8323262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 = [1, 2, 3]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x = A.pop</a:t>
            </a:r>
            <a:r>
              <a:rPr lang="en-US" sz="1400" b="1" dirty="0">
                <a:solidFill>
                  <a:schemeClr val="tx1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()  # x = </a:t>
            </a:r>
            <a:r>
              <a:rPr lang="ru-RU" sz="2800" b="1" dirty="0">
                <a:solidFill>
                  <a:schemeClr val="tx1"/>
                </a:solidFill>
                <a:latin typeface="Courier New"/>
                <a:ea typeface="Times New Roman"/>
              </a:rPr>
              <a:t>3, 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 = [1, 2]</a:t>
            </a:r>
            <a:endParaRPr lang="ru-RU" sz="2800" b="1" dirty="0">
              <a:solidFill>
                <a:schemeClr val="tx1"/>
              </a:solidFill>
              <a:latin typeface="Courier New"/>
              <a:ea typeface="Times New Roman"/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1579563" y="4081463"/>
            <a:ext cx="3335337" cy="603250"/>
          </a:xfrm>
          <a:prstGeom prst="wedgeRoundRectCallout">
            <a:avLst>
              <a:gd name="adj1" fmla="val -11051"/>
              <a:gd name="adj2" fmla="val -11190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marL="182563" indent="-182563"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удалить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</a:rPr>
              <a:t>последний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39738" y="4806950"/>
            <a:ext cx="8323262" cy="954088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A = [11, 29, 37, 45]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/>
                <a:ea typeface="Times New Roman"/>
              </a:rPr>
              <a:t>A.remove</a:t>
            </a:r>
            <a:r>
              <a:rPr lang="en-US" sz="2800" b="1" dirty="0">
                <a:solidFill>
                  <a:schemeClr val="tx1"/>
                </a:solidFill>
                <a:latin typeface="Courier New"/>
                <a:ea typeface="Times New Roman"/>
              </a:rPr>
              <a:t>( 37 )  # A = [11, 29, 45]</a:t>
            </a:r>
            <a:endParaRPr lang="ru-RU" sz="2800" b="1" dirty="0">
              <a:solidFill>
                <a:schemeClr val="tx1"/>
              </a:solidFill>
              <a:latin typeface="Courier New"/>
              <a:ea typeface="Times New Roman"/>
            </a:endParaRPr>
          </a:p>
        </p:txBody>
      </p:sp>
      <p:sp>
        <p:nvSpPr>
          <p:cNvPr id="16" name="Умножение 15"/>
          <p:cNvSpPr/>
          <p:nvPr/>
        </p:nvSpPr>
        <p:spPr bwMode="auto">
          <a:xfrm>
            <a:off x="3162300" y="4597400"/>
            <a:ext cx="952500" cy="952500"/>
          </a:xfrm>
          <a:prstGeom prst="mathMultiply">
            <a:avLst>
              <a:gd name="adj1" fmla="val 6713"/>
            </a:avLst>
          </a:prstGeom>
          <a:solidFill>
            <a:srgbClr val="FF0000">
              <a:alpha val="5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Ввод массива с клавиатуры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rgbClr val="333399"/>
                </a:solidFill>
              </a:rPr>
              <a:t>Создание массива:</a:t>
            </a:r>
          </a:p>
          <a:p>
            <a:pPr marL="174625" indent="-174625" eaLnBrk="1" hangingPunct="1"/>
            <a:endParaRPr lang="en-US" altLang="ru-RU" sz="2400" b="1">
              <a:solidFill>
                <a:srgbClr val="333399"/>
              </a:solidFill>
            </a:endParaRPr>
          </a:p>
          <a:p>
            <a:pPr marL="174625" indent="-174625" eaLnBrk="1" hangingPunct="1"/>
            <a:endParaRPr lang="en-US" altLang="ru-RU" sz="2400" b="1">
              <a:solidFill>
                <a:srgbClr val="333399"/>
              </a:solidFill>
            </a:endParaRPr>
          </a:p>
          <a:p>
            <a:pPr marL="174625" indent="-174625" eaLnBrk="1" hangingPunct="1"/>
            <a:endParaRPr lang="ru-RU" altLang="ru-RU" sz="1200" b="1">
              <a:solidFill>
                <a:srgbClr val="333399"/>
              </a:solidFill>
            </a:endParaRPr>
          </a:p>
          <a:p>
            <a:pPr marL="174625" indent="-174625" eaLnBrk="1" hangingPunct="1"/>
            <a:r>
              <a:rPr lang="ru-RU" altLang="ru-RU" sz="2400" b="1">
                <a:solidFill>
                  <a:srgbClr val="333399"/>
                </a:solidFill>
              </a:rPr>
              <a:t>Ввод с клавиатуры: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3511550" cy="833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pt-BR" sz="2400" b="1" dirty="0">
                <a:latin typeface="Courier New" pitchFamily="49" charset="0"/>
              </a:rPr>
              <a:t>N</a:t>
            </a:r>
            <a:r>
              <a:rPr lang="pt-BR" sz="2400" b="1" dirty="0"/>
              <a:t> </a:t>
            </a:r>
            <a:r>
              <a:rPr lang="pt-BR" sz="2400" b="1" dirty="0">
                <a:latin typeface="Courier New" pitchFamily="49" charset="0"/>
              </a:rPr>
              <a:t>=</a:t>
            </a:r>
            <a:r>
              <a:rPr lang="pt-BR" sz="2400" b="1" dirty="0"/>
              <a:t>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10</a:t>
            </a:r>
            <a:endParaRPr lang="pt-BR" sz="2400" b="1" dirty="0">
              <a:solidFill>
                <a:schemeClr val="accent4">
                  <a:lumMod val="75000"/>
                </a:schemeClr>
              </a:solidFill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pt-BR" sz="2400" b="1" dirty="0">
                <a:latin typeface="Courier New" pitchFamily="49" charset="0"/>
              </a:rPr>
              <a:t>A</a:t>
            </a:r>
            <a:r>
              <a:rPr lang="ru-RU" sz="2400" b="1" dirty="0"/>
              <a:t> </a:t>
            </a:r>
            <a:r>
              <a:rPr lang="ru-RU" sz="2400" b="1" dirty="0">
                <a:latin typeface="Courier New" pitchFamily="49" charset="0"/>
              </a:rPr>
              <a:t>=</a:t>
            </a:r>
            <a:r>
              <a:rPr lang="ru-RU" sz="2400" b="1" dirty="0"/>
              <a:t> </a:t>
            </a:r>
            <a:r>
              <a:rPr lang="en-US" sz="2400" b="1" dirty="0">
                <a:latin typeface="Courier New" pitchFamily="49" charset="0"/>
              </a:rPr>
              <a:t>[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]*</a:t>
            </a:r>
            <a:r>
              <a:rPr lang="pt-BR" sz="2400" b="1" dirty="0">
                <a:latin typeface="Courier New" pitchFamily="49" charset="0"/>
              </a:rPr>
              <a:t>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6613" y="2559050"/>
            <a:ext cx="5638800" cy="1571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3663" algn="just" eaLnBrk="1" hangingPunct="1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end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04050" y="2509838"/>
            <a:ext cx="1130300" cy="19907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itchFamily="49" charset="0"/>
              </a:rPr>
              <a:t>A[</a:t>
            </a:r>
            <a:r>
              <a:rPr lang="ru-RU" altLang="ru-RU" sz="2200" b="1">
                <a:latin typeface="Courier New" pitchFamily="49" charset="0"/>
              </a:rPr>
              <a:t>0</a:t>
            </a:r>
            <a:r>
              <a:rPr lang="en-US" altLang="ru-RU" sz="2200" b="1">
                <a:latin typeface="Courier New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itchFamily="49" charset="0"/>
              </a:rPr>
              <a:t>A[</a:t>
            </a:r>
            <a:r>
              <a:rPr lang="ru-RU" altLang="ru-RU" sz="2200" b="1">
                <a:latin typeface="Courier New" pitchFamily="49" charset="0"/>
              </a:rPr>
              <a:t>1</a:t>
            </a:r>
            <a:r>
              <a:rPr lang="en-US" altLang="ru-RU" sz="2200" b="1">
                <a:latin typeface="Courier New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itchFamily="49" charset="0"/>
              </a:rPr>
              <a:t>A[</a:t>
            </a:r>
            <a:r>
              <a:rPr lang="ru-RU" altLang="ru-RU" sz="2200" b="1">
                <a:latin typeface="Courier New" pitchFamily="49" charset="0"/>
              </a:rPr>
              <a:t>2</a:t>
            </a:r>
            <a:r>
              <a:rPr lang="en-US" altLang="ru-RU" sz="2200" b="1">
                <a:latin typeface="Courier New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itchFamily="49" charset="0"/>
              </a:rPr>
              <a:t>=</a:t>
            </a:r>
            <a:r>
              <a:rPr lang="en-US" altLang="ru-RU" sz="2200" b="1"/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itchFamily="49" charset="0"/>
              </a:rPr>
              <a:t>A[</a:t>
            </a:r>
            <a:r>
              <a:rPr lang="ru-RU" altLang="ru-RU" sz="2200" b="1">
                <a:latin typeface="Courier New" pitchFamily="49" charset="0"/>
              </a:rPr>
              <a:t>3</a:t>
            </a:r>
            <a:r>
              <a:rPr lang="en-US" altLang="ru-RU" sz="2200" b="1">
                <a:latin typeface="Courier New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latin typeface="Courier New" pitchFamily="49" charset="0"/>
              </a:rPr>
              <a:t>A[</a:t>
            </a:r>
            <a:r>
              <a:rPr lang="ru-RU" altLang="ru-RU" sz="2200" b="1">
                <a:latin typeface="Courier New" pitchFamily="49" charset="0"/>
              </a:rPr>
              <a:t>4</a:t>
            </a:r>
            <a:r>
              <a:rPr lang="en-US" altLang="ru-RU" sz="2200" b="1">
                <a:latin typeface="Courier New" pitchFamily="49" charset="0"/>
              </a:rPr>
              <a:t>]</a:t>
            </a:r>
            <a:r>
              <a:rPr lang="en-US" altLang="ru-RU" sz="2200" b="1"/>
              <a:t> </a:t>
            </a:r>
            <a:r>
              <a:rPr lang="en-US" altLang="ru-RU" sz="2200" b="1">
                <a:latin typeface="Courier New" pitchFamily="49" charset="0"/>
              </a:rPr>
              <a:t>=</a:t>
            </a:r>
            <a:r>
              <a:rPr lang="en-US" altLang="ru-RU" sz="2200" b="1"/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02588" y="2519363"/>
            <a:ext cx="576262" cy="19891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5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12</a:t>
            </a:r>
            <a:endParaRPr lang="es-ES" altLang="ru-RU" sz="2200" b="1">
              <a:solidFill>
                <a:schemeClr val="accent4">
                  <a:lumMod val="75000"/>
                </a:schemeClr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34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56</a:t>
            </a:r>
            <a:endParaRPr lang="es-ES" altLang="ru-RU" sz="2200" b="1">
              <a:solidFill>
                <a:schemeClr val="accent4">
                  <a:lumMod val="75000"/>
                </a:schemeClr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ru-RU" sz="2200" b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</a:rPr>
              <a:t>13</a:t>
            </a:r>
            <a:endParaRPr lang="es-ES" altLang="ru-RU" sz="2200" b="1">
              <a:solidFill>
                <a:schemeClr val="accent4">
                  <a:lumMod val="75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08025" y="442753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endParaRPr lang="ru-RU" altLang="ru-RU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08025" y="4868863"/>
            <a:ext cx="1612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end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16" name="AutoShape 59"/>
          <p:cNvSpPr>
            <a:spLocks noChangeArrowheads="1"/>
          </p:cNvSpPr>
          <p:nvPr/>
        </p:nvSpPr>
        <p:spPr bwMode="auto">
          <a:xfrm>
            <a:off x="3381375" y="4335463"/>
            <a:ext cx="2546350" cy="733425"/>
          </a:xfrm>
          <a:prstGeom prst="wedgeRoundRectCallout">
            <a:avLst>
              <a:gd name="adj1" fmla="val -99575"/>
              <a:gd name="adj2" fmla="val -394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не разделять элементы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7" name="AutoShape 59"/>
          <p:cNvSpPr>
            <a:spLocks noChangeArrowheads="1"/>
          </p:cNvSpPr>
          <p:nvPr/>
        </p:nvSpPr>
        <p:spPr bwMode="auto">
          <a:xfrm>
            <a:off x="3381375" y="5314950"/>
            <a:ext cx="3019425" cy="733425"/>
          </a:xfrm>
          <a:prstGeom prst="wedgeRoundRectCallout">
            <a:avLst>
              <a:gd name="adj1" fmla="val -89548"/>
              <a:gd name="adj2" fmla="val -7426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не переходить на новую строку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8" grpId="0" build="p"/>
      <p:bldP spid="9" grpId="0" build="p"/>
      <p:bldP spid="13" grpId="0"/>
      <p:bldP spid="14" grpId="0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1137</Words>
  <Application>Microsoft Office PowerPoint</Application>
  <PresentationFormat>Экран (4:3)</PresentationFormat>
  <Paragraphs>241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Массивы в Python</vt:lpstr>
      <vt:lpstr>Что такое массив?</vt:lpstr>
      <vt:lpstr>Массивы в Python: списки</vt:lpstr>
      <vt:lpstr>Слайд 4</vt:lpstr>
      <vt:lpstr>Операции со списками</vt:lpstr>
      <vt:lpstr>Генераторы списков</vt:lpstr>
      <vt:lpstr>Добавление элементов</vt:lpstr>
      <vt:lpstr>Удаление элементов</vt:lpstr>
      <vt:lpstr>Ввод массива с клавиатуры</vt:lpstr>
      <vt:lpstr>Ввод массива с клавиатуры</vt:lpstr>
      <vt:lpstr>Вывод массива на экран</vt:lpstr>
      <vt:lpstr>Как обработать все элементы массива?</vt:lpstr>
      <vt:lpstr>Как обработать все элементы массива?</vt:lpstr>
      <vt:lpstr>Заполнение случайными числами</vt:lpstr>
      <vt:lpstr>Вопросы:</vt:lpstr>
      <vt:lpstr>Вопросы: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 в Python</dc:title>
  <dc:creator>. я</dc:creator>
  <cp:lastModifiedBy>. я</cp:lastModifiedBy>
  <cp:revision>31</cp:revision>
  <dcterms:created xsi:type="dcterms:W3CDTF">2022-02-18T10:53:32Z</dcterms:created>
  <dcterms:modified xsi:type="dcterms:W3CDTF">2022-02-24T07:59:25Z</dcterms:modified>
</cp:coreProperties>
</file>