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3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 userDrawn="1"/>
        </p:nvSpPr>
        <p:spPr>
          <a:xfrm>
            <a:off x="0" y="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Алгоритмы и программирование, язык 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Python,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10 класс</a:t>
            </a:r>
            <a:endParaRPr lang="ru-RU" sz="1400" i="1" dirty="0">
              <a:solidFill>
                <a:srgbClr val="7F7F7F"/>
              </a:solidFill>
              <a:cs typeface="Arial" charset="0"/>
            </a:endParaRPr>
          </a:p>
        </p:txBody>
      </p:sp>
      <p:sp>
        <p:nvSpPr>
          <p:cNvPr id="4" name="Прямоугольник 3"/>
          <p:cNvSpPr/>
          <p:nvPr userDrawn="1"/>
        </p:nvSpPr>
        <p:spPr>
          <a:xfrm>
            <a:off x="0" y="6572250"/>
            <a:ext cx="9144000" cy="28575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tabLst>
                <a:tab pos="8791200" algn="r"/>
              </a:tabLst>
              <a:defRPr/>
            </a:pP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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 </a:t>
            </a:r>
            <a:r>
              <a:rPr lang="ru-RU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К.Ю. Поляков, Е.А. Ерёмин, 2018 	</a:t>
            </a:r>
            <a:r>
              <a:rPr lang="en-US" sz="1400" i="1" dirty="0">
                <a:solidFill>
                  <a:srgbClr val="7F7F7F"/>
                </a:solidFill>
                <a:cs typeface="Arial" charset="0"/>
                <a:sym typeface="Symbol" pitchFamily="18" charset="2"/>
              </a:rPr>
              <a:t>http://kpolyakov.spb.ru</a:t>
            </a:r>
            <a:endParaRPr lang="ru-RU" sz="1400" i="1" dirty="0">
              <a:solidFill>
                <a:srgbClr val="7F7F7F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5" name="Line 2"/>
          <p:cNvSpPr>
            <a:spLocks noChangeShapeType="1"/>
          </p:cNvSpPr>
          <p:nvPr userDrawn="1"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310718" y="301272"/>
            <a:ext cx="8376082" cy="471086"/>
          </a:xfrm>
        </p:spPr>
        <p:txBody>
          <a:bodyPr/>
          <a:lstStyle>
            <a:lvl1pPr algn="l">
              <a:defRPr sz="3000" b="1"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04050" y="-20638"/>
            <a:ext cx="2133600" cy="476251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53E80D-5BD9-4172-B994-968917C5E9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AA9FD-5862-4472-B053-E589DD965589}" type="datetimeFigureOut">
              <a:rPr lang="ru-RU" smtClean="0"/>
              <a:pPr/>
              <a:t>11.02.2022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C58BF-EF99-4138-98E0-F44CB8F466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0038" y="857232"/>
            <a:ext cx="8653462" cy="2066925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eaLnBrk="1" hangingPunct="1">
              <a:defRPr/>
            </a:pP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Логические функции </a:t>
            </a:r>
            <a:b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ru-RU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 </a:t>
            </a:r>
            <a:r>
              <a:rPr lang="en-US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Python</a:t>
            </a:r>
            <a:endParaRPr lang="ru-RU" sz="7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14696" name="Picture 8" descr="http://www.dood.niro.nnov.ru/pluginfile.php/45208/course/overviewfiles/python_serv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3286124"/>
            <a:ext cx="4572032" cy="3204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001156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Логические функции</a:t>
            </a: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311148" y="1928802"/>
            <a:ext cx="3975100" cy="2246769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even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(n):</a:t>
            </a:r>
          </a:p>
          <a:p>
            <a:pPr marL="179388" indent="-92075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n %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==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2075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True</a:t>
            </a:r>
          </a:p>
          <a:p>
            <a:pPr marL="179388" indent="-92075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2075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False</a:t>
            </a:r>
            <a:r>
              <a:rPr lang="ru-RU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2800" b="1" dirty="0">
                <a:latin typeface="Courier New" pitchFamily="49" charset="0"/>
                <a:cs typeface="Times New Roman" pitchFamily="18" charset="0"/>
              </a:rPr>
              <a:t>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857232"/>
            <a:ext cx="8759825" cy="954107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>
            <a:spAutoFit/>
          </a:bodyPr>
          <a:lstStyle/>
          <a:p>
            <a:pPr indent="358775" eaLnBrk="1" hangingPunct="1">
              <a:defRPr/>
            </a:pPr>
            <a:r>
              <a:rPr lang="ru-RU" sz="2800" b="1" dirty="0">
                <a:solidFill>
                  <a:schemeClr val="accent2"/>
                </a:solidFill>
                <a:latin typeface="Arial" pitchFamily="34" charset="0"/>
              </a:rPr>
              <a:t>Логическая функция</a:t>
            </a:r>
            <a:r>
              <a:rPr lang="ru-RU" sz="2800" dirty="0">
                <a:solidFill>
                  <a:schemeClr val="accent2"/>
                </a:solidFill>
                <a:latin typeface="Arial" pitchFamily="34" charset="0"/>
              </a:rPr>
              <a:t> </a:t>
            </a:r>
            <a:r>
              <a:rPr lang="ru-RU" sz="2800" dirty="0">
                <a:latin typeface="Arial" pitchFamily="34" charset="0"/>
              </a:rPr>
              <a:t>– это функция, возвращающая логическое значение (</a:t>
            </a:r>
            <a:r>
              <a:rPr lang="en-US" sz="2800" dirty="0">
                <a:solidFill>
                  <a:schemeClr val="accent3"/>
                </a:solidFill>
                <a:latin typeface="Arial" pitchFamily="34" charset="0"/>
              </a:rPr>
              <a:t>True/False</a:t>
            </a:r>
            <a:r>
              <a:rPr lang="ru-RU" sz="2800" dirty="0">
                <a:latin typeface="Arial" pitchFamily="34" charset="0"/>
              </a:rPr>
              <a:t>).</a:t>
            </a: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286248" y="2535256"/>
            <a:ext cx="4857752" cy="954107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def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even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(n):</a:t>
            </a:r>
          </a:p>
          <a:p>
            <a:pPr marL="179388" indent="-92075" algn="just" eaLnBrk="1" hangingPunct="1">
              <a:defRPr/>
            </a:pP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(n %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 == </a:t>
            </a:r>
            <a:r>
              <a:rPr lang="en-US" sz="28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>
                <a:latin typeface="Courier New" pitchFamily="49" charset="0"/>
                <a:cs typeface="Times New Roman" pitchFamily="18" charset="0"/>
              </a:rPr>
              <a:t>)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11" name="Стрелка вправо 10"/>
          <p:cNvSpPr/>
          <p:nvPr/>
        </p:nvSpPr>
        <p:spPr bwMode="auto">
          <a:xfrm>
            <a:off x="3911600" y="2963862"/>
            <a:ext cx="546100" cy="393700"/>
          </a:xfrm>
          <a:prstGeom prst="rightArrow">
            <a:avLst/>
          </a:prstGeom>
          <a:ln>
            <a:headEnd type="none" w="med" len="med"/>
            <a:tailEnd type="triangle" w="lg" len="lg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25450" y="4418033"/>
            <a:ext cx="6813550" cy="193992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k = </a:t>
            </a:r>
            <a:r>
              <a:rPr lang="en-US" sz="2400" b="1" dirty="0" err="1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())</a:t>
            </a:r>
            <a:endParaRPr lang="en-US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400" b="1" dirty="0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even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(k):</a:t>
            </a:r>
            <a:endParaRPr lang="en-US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Число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k,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чётное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.”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endParaRPr lang="en-US" sz="24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else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:</a:t>
            </a:r>
          </a:p>
          <a:p>
            <a:pPr marL="179388" indent="-92075" algn="just" eaLnBrk="1" hangingPunct="1">
              <a:defRPr/>
            </a:pPr>
            <a:r>
              <a:rPr lang="ru-RU" sz="24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4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Число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>
                <a:latin typeface="Courier New" pitchFamily="49" charset="0"/>
                <a:cs typeface="Times New Roman" pitchFamily="18" charset="0"/>
              </a:rPr>
              <a:t>, k, </a:t>
            </a:r>
            <a:r>
              <a:rPr lang="en-US" sz="2400" b="1" dirty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"</a:t>
            </a:r>
            <a:r>
              <a:rPr lang="en-US" sz="2400" b="1" dirty="0" err="1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нечётное</a:t>
            </a:r>
            <a:r>
              <a:rPr lang="en-US" sz="2400" b="1" dirty="0" smtClean="0">
                <a:solidFill>
                  <a:srgbClr val="C00000"/>
                </a:solidFill>
                <a:latin typeface="Courier New" pitchFamily="49" charset="0"/>
                <a:cs typeface="Times New Roman" pitchFamily="18" charset="0"/>
              </a:rPr>
              <a:t>.”</a:t>
            </a:r>
            <a:r>
              <a:rPr lang="en-US" sz="2400" b="1" dirty="0" smtClean="0">
                <a:latin typeface="Courier New" pitchFamily="49" charset="0"/>
                <a:cs typeface="Times New Roman" pitchFamily="18" charset="0"/>
              </a:rPr>
              <a:t>)</a:t>
            </a:r>
            <a:r>
              <a:rPr lang="ru-RU" sz="2400" b="1" dirty="0" smtClean="0">
                <a:latin typeface="Courier New" pitchFamily="49" charset="0"/>
                <a:cs typeface="Times New Roman" pitchFamily="18" charset="0"/>
              </a:rPr>
              <a:t>  </a:t>
            </a:r>
            <a:endParaRPr lang="ru-RU" sz="2400" b="1" dirty="0">
              <a:latin typeface="Courier New" pitchFamily="49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7" grpId="0"/>
      <p:bldP spid="10" grpId="0"/>
      <p:bldP spid="11" grpId="0" animBg="1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Заголовок 1"/>
          <p:cNvSpPr>
            <a:spLocks noGrp="1"/>
          </p:cNvSpPr>
          <p:nvPr>
            <p:ph type="title" idx="4294967295"/>
          </p:nvPr>
        </p:nvSpPr>
        <p:spPr>
          <a:xfrm>
            <a:off x="-32" y="0"/>
            <a:ext cx="9144000" cy="773113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Логические функции</a:t>
            </a:r>
          </a:p>
        </p:txBody>
      </p:sp>
      <p:sp>
        <p:nvSpPr>
          <p:cNvPr id="125956" name="Прямоугольник 3"/>
          <p:cNvSpPr>
            <a:spLocks noChangeArrowheads="1"/>
          </p:cNvSpPr>
          <p:nvPr/>
        </p:nvSpPr>
        <p:spPr bwMode="auto">
          <a:xfrm>
            <a:off x="384175" y="785794"/>
            <a:ext cx="847883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358775" eaLnBrk="1" hangingPunct="1"/>
            <a:r>
              <a:rPr lang="ru-RU" altLang="ru-RU" sz="3200" b="1" i="1" dirty="0">
                <a:solidFill>
                  <a:schemeClr val="accent3"/>
                </a:solidFill>
              </a:rPr>
              <a:t>Задача</a:t>
            </a:r>
            <a:r>
              <a:rPr lang="ru-RU" altLang="ru-RU" sz="3200" b="1" dirty="0">
                <a:solidFill>
                  <a:schemeClr val="accent3"/>
                </a:solidFill>
              </a:rPr>
              <a:t>. </a:t>
            </a:r>
            <a:r>
              <a:rPr lang="ru-RU" altLang="ru-RU" sz="3200" b="1" dirty="0"/>
              <a:t>Найти все простые числа в диапазоне </a:t>
            </a:r>
            <a:r>
              <a:rPr lang="ru-RU" altLang="ru-RU" sz="3200" b="1" dirty="0" smtClean="0"/>
              <a:t> от </a:t>
            </a:r>
            <a:r>
              <a:rPr lang="ru-RU" altLang="ru-RU" sz="3200" b="1" dirty="0"/>
              <a:t>2 до 100</a:t>
            </a:r>
            <a:r>
              <a:rPr lang="en-US" altLang="ru-RU" sz="3200" b="1" dirty="0"/>
              <a:t>0</a:t>
            </a:r>
            <a:r>
              <a:rPr lang="ru-RU" altLang="ru-RU" sz="3200" b="1" dirty="0"/>
              <a:t>. </a:t>
            </a:r>
          </a:p>
        </p:txBody>
      </p:sp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615950" y="2112973"/>
            <a:ext cx="5813437" cy="138499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en-US" sz="2800" b="1" dirty="0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for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 in </a:t>
            </a:r>
            <a:r>
              <a:rPr lang="en-US" sz="2800" b="1" dirty="0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range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2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,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10</a:t>
            </a:r>
            <a:r>
              <a:rPr lang="ru-RU" sz="28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0</a:t>
            </a:r>
            <a:r>
              <a:rPr lang="en-US" sz="28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1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):</a:t>
            </a:r>
            <a:endParaRPr lang="ru-RU" sz="2800" b="1" dirty="0" smtClean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if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800" b="1" dirty="0" err="1" smtClean="0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 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-</a:t>
            </a: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простое</a:t>
            </a:r>
            <a:r>
              <a:rPr lang="en-US" sz="2800" b="1" dirty="0" smtClean="0">
                <a:latin typeface="Calibri" pitchFamily="34" charset="0"/>
                <a:cs typeface="Times New Roman" pitchFamily="18" charset="0"/>
              </a:rPr>
              <a:t> </a:t>
            </a:r>
            <a:r>
              <a:rPr lang="ru-RU" sz="2800" b="1" dirty="0" smtClean="0">
                <a:latin typeface="Calibri" pitchFamily="34" charset="0"/>
                <a:cs typeface="Times New Roman" pitchFamily="18" charset="0"/>
              </a:rPr>
              <a:t>  </a:t>
            </a:r>
            <a:r>
              <a:rPr lang="en-US" sz="2800" b="1" dirty="0" smtClean="0">
                <a:latin typeface="Courier New" pitchFamily="49" charset="0"/>
                <a:cs typeface="Times New Roman" pitchFamily="18" charset="0"/>
              </a:rPr>
              <a:t>:</a:t>
            </a:r>
            <a:endParaRPr lang="ru-RU" sz="2800" b="1" dirty="0" smtClean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    </a:t>
            </a:r>
            <a:r>
              <a:rPr lang="en-US" sz="2800" b="1" dirty="0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en-US" sz="2800" b="1" dirty="0" smtClean="0">
                <a:solidFill>
                  <a:srgbClr val="0070C0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( </a:t>
            </a:r>
            <a:r>
              <a:rPr lang="ru-RU" sz="2800" b="1" dirty="0" err="1" smtClean="0">
                <a:latin typeface="Courier New" pitchFamily="49" charset="0"/>
                <a:cs typeface="Times New Roman" pitchFamily="18" charset="0"/>
              </a:rPr>
              <a:t>i</a:t>
            </a:r>
            <a:r>
              <a:rPr lang="ru-RU" sz="2800" b="1" dirty="0" smtClean="0">
                <a:latin typeface="Courier New" pitchFamily="49" charset="0"/>
                <a:cs typeface="Times New Roman" pitchFamily="18" charset="0"/>
              </a:rPr>
              <a:t> )  </a:t>
            </a:r>
            <a:endParaRPr lang="ru-RU" sz="2800" b="1" dirty="0">
              <a:latin typeface="Courier New" pitchFamily="49" charset="0"/>
              <a:cs typeface="Times New Roman" pitchFamily="18" charset="0"/>
            </a:endParaRPr>
          </a:p>
        </p:txBody>
      </p:sp>
      <p:sp>
        <p:nvSpPr>
          <p:cNvPr id="86022" name="Прямоугольник 5"/>
          <p:cNvSpPr>
            <a:spLocks noChangeArrowheads="1"/>
          </p:cNvSpPr>
          <p:nvPr/>
        </p:nvSpPr>
        <p:spPr bwMode="auto">
          <a:xfrm>
            <a:off x="1682750" y="2569485"/>
            <a:ext cx="2281394" cy="430887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tIns="0" bIns="0">
            <a:spAutoFit/>
          </a:bodyPr>
          <a:lstStyle/>
          <a:p>
            <a:pPr eaLnBrk="1" hangingPunct="1"/>
            <a:r>
              <a:rPr lang="en-US" altLang="ru-RU" sz="2800" b="1" dirty="0" err="1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en-US" alt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 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-</a:t>
            </a:r>
            <a:r>
              <a:rPr lang="en-US" altLang="ru-RU" sz="2800" b="1" dirty="0">
                <a:latin typeface="Calibri" pitchFamily="34" charset="0"/>
                <a:ea typeface="Times New Roman" pitchFamily="18" charset="0"/>
                <a:cs typeface="Courier New" pitchFamily="49" charset="0"/>
              </a:rPr>
              <a:t> </a:t>
            </a:r>
            <a:r>
              <a:rPr lang="ru-RU" altLang="ru-RU" sz="2800" b="1" dirty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простое</a:t>
            </a:r>
            <a:endParaRPr lang="ru-RU" altLang="ru-RU" sz="2000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86024" name="Прямоугольник 7"/>
          <p:cNvSpPr>
            <a:spLocks noChangeArrowheads="1"/>
          </p:cNvSpPr>
          <p:nvPr/>
        </p:nvSpPr>
        <p:spPr bwMode="auto">
          <a:xfrm>
            <a:off x="1643042" y="2571744"/>
            <a:ext cx="2357454" cy="428628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tIns="0" bIns="0"/>
          <a:lstStyle/>
          <a:p>
            <a:pPr algn="ctr" eaLnBrk="1" hangingPunct="1"/>
            <a:r>
              <a:rPr lang="en-US" altLang="ru-RU" sz="2800" b="1" dirty="0" err="1" smtClean="0">
                <a:solidFill>
                  <a:schemeClr val="accent3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isPrime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altLang="ru-RU" sz="2800" b="1" dirty="0" err="1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</a:t>
            </a:r>
            <a:r>
              <a:rPr lang="ru-RU" altLang="ru-RU" sz="2800" b="1" dirty="0" smtClean="0">
                <a:solidFill>
                  <a:srgbClr val="000000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)</a:t>
            </a:r>
            <a:endParaRPr lang="ru-RU" altLang="ru-RU" sz="2000" dirty="0">
              <a:ea typeface="Times New Roman" pitchFamily="18" charset="0"/>
              <a:cs typeface="Courier New" pitchFamily="49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 bwMode="auto">
          <a:xfrm>
            <a:off x="3716338" y="3521086"/>
            <a:ext cx="4641876" cy="1408112"/>
          </a:xfrm>
          <a:prstGeom prst="wedgeRoundRectCallout">
            <a:avLst>
              <a:gd name="adj1" fmla="val -45619"/>
              <a:gd name="adj2" fmla="val -102709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 eaLnBrk="1" hangingPunct="1">
              <a:lnSpc>
                <a:spcPct val="80000"/>
              </a:lnSpc>
              <a:defRPr/>
            </a:pPr>
            <a:r>
              <a:rPr lang="ru-RU" sz="2800" b="1" dirty="0"/>
              <a:t>функция, возвращающая логическое значение (</a:t>
            </a:r>
            <a:r>
              <a:rPr lang="en-US" sz="2800" b="1" dirty="0">
                <a:solidFill>
                  <a:schemeClr val="accent3"/>
                </a:solidFill>
              </a:rPr>
              <a:t>True/False</a:t>
            </a:r>
            <a:r>
              <a:rPr lang="ru-RU" sz="2800" b="1" dirty="0"/>
              <a:t>)</a:t>
            </a:r>
            <a:endParaRPr lang="ru-RU" sz="2800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6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60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6257" grpId="0"/>
      <p:bldP spid="86022" grpId="0" animBg="1"/>
      <p:bldP spid="86024" grpId="0" animBg="1"/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428604"/>
            <a:ext cx="9144000" cy="773113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Функция: простое число или нет?</a:t>
            </a:r>
          </a:p>
        </p:txBody>
      </p:sp>
      <p:sp>
        <p:nvSpPr>
          <p:cNvPr id="97281" name="Rectangle 1"/>
          <p:cNvSpPr>
            <a:spLocks noChangeArrowheads="1"/>
          </p:cNvSpPr>
          <p:nvPr/>
        </p:nvSpPr>
        <p:spPr bwMode="auto">
          <a:xfrm>
            <a:off x="579438" y="2000259"/>
            <a:ext cx="7332662" cy="2554545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anchor="ctr">
            <a:spAutoFit/>
          </a:bodyPr>
          <a:lstStyle/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3200" b="1" dirty="0">
                <a:solidFill>
                  <a:schemeClr val="accent3"/>
                </a:solidFill>
                <a:latin typeface="Courier New"/>
                <a:ea typeface="Times New Roman"/>
              </a:rPr>
              <a:t>def </a:t>
            </a:r>
            <a:r>
              <a:rPr lang="en-US" sz="3200" b="1" dirty="0" err="1">
                <a:latin typeface="Courier New"/>
                <a:ea typeface="Times New Roman"/>
              </a:rPr>
              <a:t>isPrime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 smtClean="0">
                <a:latin typeface="Courier New"/>
                <a:ea typeface="Times New Roman"/>
              </a:rPr>
              <a:t>(n):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 k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=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2</a:t>
            </a:r>
            <a:endParaRPr lang="ru-RU" sz="32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</a:t>
            </a:r>
            <a:r>
              <a:rPr lang="en-US" sz="3200" b="1" dirty="0">
                <a:solidFill>
                  <a:schemeClr val="accent3"/>
                </a:solidFill>
                <a:latin typeface="Courier New"/>
                <a:ea typeface="Times New Roman"/>
              </a:rPr>
              <a:t> while </a:t>
            </a:r>
            <a:r>
              <a:rPr lang="en-US" sz="3200" b="1" dirty="0">
                <a:latin typeface="Courier New"/>
                <a:ea typeface="Times New Roman"/>
              </a:rPr>
              <a:t>k*k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&lt;=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n </a:t>
            </a:r>
            <a:r>
              <a:rPr lang="en-US" sz="3200" b="1" dirty="0">
                <a:solidFill>
                  <a:schemeClr val="accent3"/>
                </a:solidFill>
                <a:latin typeface="Courier New"/>
                <a:ea typeface="Times New Roman"/>
              </a:rPr>
              <a:t>and</a:t>
            </a:r>
            <a:r>
              <a:rPr lang="en-US" sz="3200" b="1" dirty="0">
                <a:latin typeface="Courier New"/>
                <a:ea typeface="Times New Roman"/>
              </a:rPr>
              <a:t> n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%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k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!=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0</a:t>
            </a:r>
            <a:r>
              <a:rPr lang="en-US" sz="3200" b="1" dirty="0">
                <a:latin typeface="Courier New"/>
                <a:ea typeface="Times New Roman"/>
              </a:rPr>
              <a:t>:</a:t>
            </a:r>
            <a:endParaRPr lang="ru-RU" sz="3200" b="1" dirty="0"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   k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+=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solidFill>
                  <a:schemeClr val="accent2"/>
                </a:solidFill>
                <a:latin typeface="Courier New"/>
                <a:ea typeface="Times New Roman"/>
              </a:rPr>
              <a:t>1</a:t>
            </a:r>
            <a:endParaRPr lang="ru-RU" sz="3200" b="1" dirty="0">
              <a:solidFill>
                <a:schemeClr val="accent2"/>
              </a:solidFill>
              <a:latin typeface="Courier New"/>
              <a:ea typeface="Times New Roman"/>
            </a:endParaRPr>
          </a:p>
          <a:p>
            <a:pPr marL="179388" indent="-92075" algn="just" eaLnBrk="1" hangingPunct="1">
              <a:spcAft>
                <a:spcPts val="0"/>
              </a:spcAft>
              <a:defRPr/>
            </a:pPr>
            <a:r>
              <a:rPr lang="en-US" sz="3200" b="1" dirty="0">
                <a:latin typeface="Courier New"/>
                <a:ea typeface="Times New Roman"/>
              </a:rPr>
              <a:t>  </a:t>
            </a:r>
            <a:r>
              <a:rPr lang="en-US" sz="3200" b="1" dirty="0">
                <a:solidFill>
                  <a:srgbClr val="0000FF"/>
                </a:solidFill>
                <a:latin typeface="Courier New"/>
                <a:ea typeface="Times New Roman"/>
              </a:rPr>
              <a:t>return</a:t>
            </a:r>
            <a:r>
              <a:rPr lang="en-US" sz="3200" b="1" dirty="0">
                <a:latin typeface="Courier New"/>
                <a:ea typeface="Times New Roman"/>
              </a:rPr>
              <a:t> (k*k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&gt;</a:t>
            </a:r>
            <a:r>
              <a:rPr lang="en-US" sz="3200" b="1" dirty="0">
                <a:latin typeface="Calibri"/>
                <a:ea typeface="Times New Roman"/>
              </a:rPr>
              <a:t> </a:t>
            </a:r>
            <a:r>
              <a:rPr lang="en-US" sz="3200" b="1" dirty="0">
                <a:latin typeface="Courier New"/>
                <a:ea typeface="Times New Roman"/>
              </a:rPr>
              <a:t>n)</a:t>
            </a:r>
            <a:endParaRPr lang="ru-RU" sz="3200" b="1" dirty="0">
              <a:latin typeface="Courier New"/>
              <a:ea typeface="Times New Roman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000100" y="3929066"/>
            <a:ext cx="4143379" cy="584775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ru-RU" sz="32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return</a:t>
            </a:r>
            <a:r>
              <a:rPr lang="en-US" altLang="ru-RU" sz="3200" b="1" dirty="0">
                <a:latin typeface="Courier New" pitchFamily="49" charset="0"/>
                <a:cs typeface="Times New Roman" pitchFamily="18" charset="0"/>
              </a:rPr>
              <a:t> (k*k</a:t>
            </a:r>
            <a:r>
              <a:rPr lang="en-US" alt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Times New Roman" pitchFamily="18" charset="0"/>
              </a:rPr>
              <a:t>&gt;</a:t>
            </a:r>
            <a:r>
              <a:rPr lang="en-US" alt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en-US" altLang="ru-RU" sz="3200" b="1" dirty="0">
                <a:latin typeface="Courier New" pitchFamily="49" charset="0"/>
                <a:cs typeface="Times New Roman" pitchFamily="18" charset="0"/>
              </a:rPr>
              <a:t>n)</a:t>
            </a:r>
            <a:endParaRPr lang="ru-RU" altLang="ru-RU" sz="2400" dirty="0"/>
          </a:p>
        </p:txBody>
      </p:sp>
      <p:sp>
        <p:nvSpPr>
          <p:cNvPr id="8" name="Скругленная прямоугольная выноска 7"/>
          <p:cNvSpPr/>
          <p:nvPr/>
        </p:nvSpPr>
        <p:spPr bwMode="auto">
          <a:xfrm>
            <a:off x="5786446" y="3857628"/>
            <a:ext cx="3105150" cy="1363663"/>
          </a:xfrm>
          <a:prstGeom prst="wedgeRoundRectCallout">
            <a:avLst>
              <a:gd name="adj1" fmla="val -74777"/>
              <a:gd name="adj2" fmla="val -23595"/>
              <a:gd name="adj3" fmla="val 16667"/>
            </a:avLst>
          </a:prstGeom>
          <a:ln>
            <a:headEnd type="none" w="med" len="med"/>
            <a:tailEnd type="triangle" w="lg" len="lg"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if</a:t>
            </a: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k*k</a:t>
            </a:r>
            <a:r>
              <a:rPr lang="en-US" sz="2400" b="1" dirty="0">
                <a:latin typeface="Arial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&gt;</a:t>
            </a:r>
            <a:r>
              <a:rPr lang="en-US" sz="2400" b="1" dirty="0">
                <a:latin typeface="Arial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n:</a:t>
            </a:r>
            <a:endParaRPr lang="ru-RU" sz="2400" b="1" dirty="0"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ru-RU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return</a:t>
            </a:r>
            <a:r>
              <a:rPr lang="en-US" sz="2400" b="1" dirty="0">
                <a:latin typeface="Arial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True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else</a:t>
            </a:r>
            <a:r>
              <a:rPr lang="en-US" sz="2400" b="1" dirty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: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sz="2400" b="1" dirty="0">
                <a:solidFill>
                  <a:srgbClr val="0000FF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tx1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return</a:t>
            </a:r>
            <a:r>
              <a:rPr lang="en-US" sz="2400" b="1" dirty="0">
                <a:solidFill>
                  <a:schemeClr val="tx1"/>
                </a:solidFill>
                <a:latin typeface="Arial" pitchFamily="34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sz="2400" b="1" dirty="0">
                <a:solidFill>
                  <a:schemeClr val="accent2"/>
                </a:solidFill>
                <a:latin typeface="Courier New" pitchFamily="49" charset="0"/>
                <a:ea typeface="Times New Roman" pitchFamily="18" charset="0"/>
                <a:cs typeface="Courier New" pitchFamily="49" charset="0"/>
              </a:rPr>
              <a:t>False</a:t>
            </a:r>
            <a:endParaRPr lang="ru-RU" sz="2400" b="1" dirty="0">
              <a:solidFill>
                <a:schemeClr val="accent2"/>
              </a:solidFill>
              <a:latin typeface="Courier New" pitchFamily="49" charset="0"/>
              <a:ea typeface="Times New Roman" pitchFamily="18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7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1" grpId="0"/>
      <p:bldP spid="10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26995"/>
            <a:ext cx="9144000" cy="773113"/>
          </a:xfrm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alt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Логические функции: использование</a:t>
            </a:r>
          </a:p>
        </p:txBody>
      </p:sp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500034" y="2928934"/>
            <a:ext cx="8266112" cy="2062103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med" len="med"/>
            <a:tailEnd type="none" w="lg" len="lg"/>
          </a:ln>
          <a:effectLst/>
        </p:spPr>
        <p:txBody>
          <a:bodyPr wrap="square" anchor="ctr">
            <a:spAutoFit/>
          </a:bodyPr>
          <a:lstStyle/>
          <a:p>
            <a:pPr marL="179388" indent="-92075" algn="just" eaLnBrk="1" hangingPunct="1">
              <a:defRPr/>
            </a:pPr>
            <a:r>
              <a:rPr lang="ru-RU" sz="3200" b="1" dirty="0" err="1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3200" b="1" dirty="0">
                <a:solidFill>
                  <a:schemeClr val="accent3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ru-RU" sz="3200" b="1" dirty="0">
                <a:solidFill>
                  <a:schemeClr val="accent3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3200" b="1" dirty="0" err="1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())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ru-RU" sz="3200" b="1" dirty="0" err="1">
                <a:solidFill>
                  <a:schemeClr val="accent3">
                    <a:lumMod val="50000"/>
                  </a:schemeClr>
                </a:solidFill>
                <a:latin typeface="Courier New" pitchFamily="49" charset="0"/>
                <a:cs typeface="Times New Roman" pitchFamily="18" charset="0"/>
              </a:rPr>
              <a:t>while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isPrime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3200" b="1" dirty="0" err="1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):</a:t>
            </a:r>
          </a:p>
          <a:p>
            <a:pPr marL="179388" indent="-92075" algn="just" eaLnBrk="1" hangingPunct="1">
              <a:defRPr/>
            </a:pP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3200" b="1" dirty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print</a:t>
            </a:r>
            <a:r>
              <a:rPr lang="ru-RU" sz="3200" b="1" dirty="0">
                <a:solidFill>
                  <a:schemeClr val="accent3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3200" b="1" dirty="0" err="1" smtClean="0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32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,"– </a:t>
            </a:r>
            <a:r>
              <a:rPr lang="ru-RU" sz="3200" b="1" dirty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простое </a:t>
            </a:r>
            <a:r>
              <a:rPr lang="ru-RU" sz="3200" b="1" dirty="0" smtClean="0">
                <a:solidFill>
                  <a:schemeClr val="accent2"/>
                </a:solidFill>
                <a:latin typeface="Courier New" pitchFamily="49" charset="0"/>
                <a:cs typeface="Times New Roman" pitchFamily="18" charset="0"/>
              </a:rPr>
              <a:t>число"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)  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  <a:p>
            <a:pPr marL="179388" indent="-92075" algn="just" eaLnBrk="1" hangingPunct="1">
              <a:defRPr/>
            </a:pP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  </a:t>
            </a:r>
            <a:r>
              <a:rPr lang="ru-RU" sz="3200" b="1" dirty="0" err="1">
                <a:latin typeface="Courier New" pitchFamily="49" charset="0"/>
                <a:cs typeface="Times New Roman" pitchFamily="18" charset="0"/>
              </a:rPr>
              <a:t>n</a:t>
            </a:r>
            <a:r>
              <a:rPr lang="ru-RU" sz="3200" b="1" dirty="0"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>
                <a:latin typeface="Courier New" pitchFamily="49" charset="0"/>
                <a:cs typeface="Times New Roman" pitchFamily="18" charset="0"/>
              </a:rPr>
              <a:t>=</a:t>
            </a:r>
            <a:r>
              <a:rPr lang="ru-RU" sz="3200" b="1" dirty="0">
                <a:solidFill>
                  <a:schemeClr val="accent3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int</a:t>
            </a:r>
            <a:r>
              <a:rPr lang="ru-RU" sz="3200" b="1" dirty="0">
                <a:solidFill>
                  <a:schemeClr val="accent3"/>
                </a:solidFill>
                <a:latin typeface="Calibri" pitchFamily="34" charset="0"/>
                <a:cs typeface="Times New Roman" pitchFamily="18" charset="0"/>
              </a:rPr>
              <a:t> 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(</a:t>
            </a:r>
            <a:r>
              <a:rPr lang="ru-RU" sz="3200" b="1" dirty="0" err="1" smtClean="0">
                <a:solidFill>
                  <a:schemeClr val="accent3"/>
                </a:solidFill>
                <a:latin typeface="Courier New" pitchFamily="49" charset="0"/>
                <a:cs typeface="Times New Roman" pitchFamily="18" charset="0"/>
              </a:rPr>
              <a:t>input</a:t>
            </a:r>
            <a:r>
              <a:rPr lang="ru-RU" sz="3200" b="1" dirty="0" smtClean="0">
                <a:latin typeface="Courier New" pitchFamily="49" charset="0"/>
                <a:cs typeface="Times New Roman" pitchFamily="18" charset="0"/>
              </a:rPr>
              <a:t>())</a:t>
            </a:r>
            <a:endParaRPr lang="ru-RU" sz="3200" b="1" dirty="0">
              <a:latin typeface="Courier New" pitchFamily="49" charset="0"/>
              <a:cs typeface="Times New Roman" pitchFamily="18" charset="0"/>
            </a:endParaRP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17513" y="1195394"/>
            <a:ext cx="7974012" cy="1306512"/>
            <a:chOff x="796" y="2336"/>
            <a:chExt cx="5023" cy="823"/>
          </a:xfrm>
        </p:grpSpPr>
        <p:sp>
          <p:nvSpPr>
            <p:cNvPr id="6" name="Text Box 8"/>
            <p:cNvSpPr txBox="1">
              <a:spLocks noChangeArrowheads="1"/>
            </p:cNvSpPr>
            <p:nvPr/>
          </p:nvSpPr>
          <p:spPr bwMode="auto">
            <a:xfrm>
              <a:off x="1090" y="2403"/>
              <a:ext cx="4729" cy="756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marL="180975" indent="-180975">
                <a:spcBef>
                  <a:spcPct val="50000"/>
                </a:spcBef>
                <a:defRPr/>
              </a:pPr>
              <a:r>
                <a:rPr lang="ru-RU" sz="2400" dirty="0"/>
                <a:t>  Функция, возвращающая логическое значение, может использоваться везде, где и логическая величина!</a:t>
              </a:r>
            </a:p>
          </p:txBody>
        </p:sp>
        <p:sp>
          <p:nvSpPr>
            <p:cNvPr id="128007" name="Oval 9"/>
            <p:cNvSpPr>
              <a:spLocks noChangeArrowheads="1"/>
            </p:cNvSpPr>
            <p:nvPr/>
          </p:nvSpPr>
          <p:spPr bwMode="auto">
            <a:xfrm>
              <a:off x="796" y="2336"/>
              <a:ext cx="409" cy="418"/>
            </a:xfrm>
            <a:prstGeom prst="ellipse">
              <a:avLst/>
            </a:prstGeom>
            <a:ln>
              <a:headEnd/>
              <a:tailEnd/>
            </a:ln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algn="ctr"/>
              <a:r>
                <a:rPr lang="ru-RU" altLang="ru-RU" sz="4400" dirty="0">
                  <a:solidFill>
                    <a:schemeClr val="bg1"/>
                  </a:solidFill>
                  <a:latin typeface="Arial Black" pitchFamily="34" charset="0"/>
                </a:rPr>
                <a:t>!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8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57158" y="1643050"/>
            <a:ext cx="8375650" cy="2755900"/>
          </a:xfrm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8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внимание!</a:t>
            </a:r>
            <a:endParaRPr lang="ru-RU" sz="8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3">
      <a:dk1>
        <a:sysClr val="windowText" lastClr="000000"/>
      </a:dk1>
      <a:lt1>
        <a:sysClr val="window" lastClr="FFFFFF"/>
      </a:lt1>
      <a:dk2>
        <a:srgbClr val="5A6378"/>
      </a:dk2>
      <a:lt2>
        <a:srgbClr val="ECF3C5"/>
      </a:lt2>
      <a:accent1>
        <a:srgbClr val="F0AD00"/>
      </a:accent1>
      <a:accent2>
        <a:srgbClr val="EC2302"/>
      </a:accent2>
      <a:accent3>
        <a:srgbClr val="3C7C3E"/>
      </a:accent3>
      <a:accent4>
        <a:srgbClr val="6BB76D"/>
      </a:accent4>
      <a:accent5>
        <a:srgbClr val="F9680F"/>
      </a:accent5>
      <a:accent6>
        <a:srgbClr val="17C780"/>
      </a:accent6>
      <a:hlink>
        <a:srgbClr val="D8243D"/>
      </a:hlink>
      <a:folHlink>
        <a:srgbClr val="6800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222</Words>
  <Application>Microsoft Office PowerPoint</Application>
  <PresentationFormat>Экран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Логические функции  в Python</vt:lpstr>
      <vt:lpstr>Логические функции</vt:lpstr>
      <vt:lpstr>Логические функции</vt:lpstr>
      <vt:lpstr>Функция: простое число или нет?</vt:lpstr>
      <vt:lpstr>Логические функции: использование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Функции  в Python</dc:title>
  <dc:creator>. я</dc:creator>
  <cp:lastModifiedBy>. я</cp:lastModifiedBy>
  <cp:revision>27</cp:revision>
  <dcterms:created xsi:type="dcterms:W3CDTF">2022-02-11T09:53:04Z</dcterms:created>
  <dcterms:modified xsi:type="dcterms:W3CDTF">2022-02-11T10:51:57Z</dcterms:modified>
</cp:coreProperties>
</file>