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5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A9FD-5862-4472-B053-E589DD965589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58BF-EF99-4138-98E0-F44CB8F466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A9FD-5862-4472-B053-E589DD965589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58BF-EF99-4138-98E0-F44CB8F466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A9FD-5862-4472-B053-E589DD965589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58BF-EF99-4138-98E0-F44CB8F466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A9FD-5862-4472-B053-E589DD965589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58BF-EF99-4138-98E0-F44CB8F466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A9FD-5862-4472-B053-E589DD965589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58BF-EF99-4138-98E0-F44CB8F466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A9FD-5862-4472-B053-E589DD965589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58BF-EF99-4138-98E0-F44CB8F466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A9FD-5862-4472-B053-E589DD965589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58BF-EF99-4138-98E0-F44CB8F466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A9FD-5862-4472-B053-E589DD965589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58BF-EF99-4138-98E0-F44CB8F466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A9FD-5862-4472-B053-E589DD965589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58BF-EF99-4138-98E0-F44CB8F466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A9FD-5862-4472-B053-E589DD965589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58BF-EF99-4138-98E0-F44CB8F466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A9FD-5862-4472-B053-E589DD965589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58BF-EF99-4138-98E0-F44CB8F466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AA9FD-5862-4472-B053-E589DD965589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C58BF-EF99-4138-98E0-F44CB8F4669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857232"/>
            <a:ext cx="8653462" cy="2066925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Функции </a:t>
            </a:r>
            <a:b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</a:t>
            </a:r>
            <a:r>
              <a:rPr lang="en-US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Python</a:t>
            </a:r>
            <a:endParaRPr lang="ru-RU" sz="9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14696" name="Picture 8" descr="http://www.dood.niro.nnov.ru/pluginfile.php/45208/course/overviewfiles/python_ser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500438"/>
            <a:ext cx="4211205" cy="29514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155557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такое функция?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84175" y="1158878"/>
            <a:ext cx="8434388" cy="138499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indent="358775" eaLnBrk="1" hangingPunct="1">
              <a:defRPr/>
            </a:pPr>
            <a:r>
              <a:rPr lang="ru-RU" sz="2800" b="1" dirty="0">
                <a:solidFill>
                  <a:schemeClr val="accent2"/>
                </a:solidFill>
                <a:latin typeface="Arial" pitchFamily="34" charset="0"/>
              </a:rPr>
              <a:t>Функция </a:t>
            </a:r>
            <a:r>
              <a:rPr lang="ru-RU" sz="2800" b="1" dirty="0">
                <a:latin typeface="Arial" pitchFamily="34" charset="0"/>
              </a:rPr>
              <a:t>– это вспомогательный алгоритм, который возвращает </a:t>
            </a:r>
            <a:r>
              <a:rPr lang="ru-RU" sz="2800" b="1" i="1" dirty="0">
                <a:latin typeface="Arial" pitchFamily="34" charset="0"/>
              </a:rPr>
              <a:t>значение-результат</a:t>
            </a:r>
            <a:r>
              <a:rPr lang="ru-RU" sz="2800" b="1" dirty="0">
                <a:latin typeface="Arial" pitchFamily="34" charset="0"/>
              </a:rPr>
              <a:t> </a:t>
            </a:r>
            <a:r>
              <a:rPr lang="ru-RU" sz="2800" b="1" dirty="0" smtClean="0">
                <a:latin typeface="Arial" pitchFamily="34" charset="0"/>
              </a:rPr>
              <a:t> (</a:t>
            </a:r>
            <a:r>
              <a:rPr lang="ru-RU" sz="2800" b="1" dirty="0">
                <a:latin typeface="Arial" pitchFamily="34" charset="0"/>
              </a:rPr>
              <a:t>число, символ или объект другого типа).</a:t>
            </a:r>
          </a:p>
        </p:txBody>
      </p:sp>
      <p:sp>
        <p:nvSpPr>
          <p:cNvPr id="88065" name="Rectangle 1"/>
          <p:cNvSpPr>
            <a:spLocks noChangeArrowheads="1"/>
          </p:cNvSpPr>
          <p:nvPr/>
        </p:nvSpPr>
        <p:spPr bwMode="auto">
          <a:xfrm>
            <a:off x="1000100" y="3000372"/>
            <a:ext cx="6215106" cy="1754326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indent="90488">
              <a:defRPr/>
            </a:pPr>
            <a:r>
              <a:rPr lang="en-US" sz="36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 </a:t>
            </a:r>
            <a:r>
              <a:rPr lang="ru-RU" sz="36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3600" b="1" dirty="0">
                <a:latin typeface="Arial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3600" b="1" dirty="0">
                <a:solidFill>
                  <a:schemeClr val="accent3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input</a:t>
            </a:r>
            <a:r>
              <a:rPr lang="en-US" sz="36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()</a:t>
            </a:r>
            <a:endParaRPr lang="ru-RU" sz="36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en-US" sz="36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</a:t>
            </a:r>
            <a:r>
              <a:rPr lang="ru-RU" sz="36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</a:t>
            </a:r>
            <a:r>
              <a:rPr lang="en-US" sz="3600" b="1" dirty="0" err="1" smtClean="0">
                <a:solidFill>
                  <a:schemeClr val="accent3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</a:t>
            </a:r>
            <a:r>
              <a:rPr lang="en-US" sz="36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(s)</a:t>
            </a:r>
            <a:endParaRPr lang="en-US" sz="36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en-US" sz="36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 = </a:t>
            </a:r>
            <a:r>
              <a:rPr lang="en-US" sz="3600" b="1" dirty="0" err="1" smtClean="0">
                <a:solidFill>
                  <a:schemeClr val="accent3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randint</a:t>
            </a:r>
            <a:r>
              <a:rPr lang="en-US" sz="36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(10</a:t>
            </a:r>
            <a:r>
              <a:rPr lang="en-US" sz="36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r>
              <a:rPr lang="en-US" sz="36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20)</a:t>
            </a:r>
            <a:endParaRPr lang="ru-RU" sz="36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42844" y="5214950"/>
            <a:ext cx="87868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Описание функции в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Python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располагается в любом месте программы, но до первого её использования.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0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80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5" grpId="0" build="p"/>
      <p:bldP spid="112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такое функция?</a:t>
            </a:r>
          </a:p>
        </p:txBody>
      </p:sp>
      <p:sp>
        <p:nvSpPr>
          <p:cNvPr id="88065" name="Rectangle 1"/>
          <p:cNvSpPr>
            <a:spLocks noChangeArrowheads="1"/>
          </p:cNvSpPr>
          <p:nvPr/>
        </p:nvSpPr>
        <p:spPr bwMode="auto">
          <a:xfrm>
            <a:off x="606425" y="3275032"/>
            <a:ext cx="4524375" cy="1385888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pt-BR" sz="2800" b="1" dirty="0">
                <a:solidFill>
                  <a:schemeClr val="accent3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def</a:t>
            </a:r>
            <a:r>
              <a:rPr lang="pt-BR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pt-BR" sz="2800" b="1" dirty="0">
                <a:solidFill>
                  <a:schemeClr val="accent3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lastDigit</a:t>
            </a:r>
            <a:r>
              <a:rPr lang="pt-BR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n ):</a:t>
            </a:r>
          </a:p>
          <a:p>
            <a:pPr indent="90488">
              <a:defRPr/>
            </a:pPr>
            <a:r>
              <a:rPr lang="pt-BR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d = n % </a:t>
            </a:r>
            <a:r>
              <a:rPr lang="pt-BR" sz="28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</a:t>
            </a:r>
          </a:p>
          <a:p>
            <a:pPr indent="90488">
              <a:defRPr/>
            </a:pPr>
            <a:r>
              <a:rPr lang="pt-BR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pt-BR" sz="2800" b="1" dirty="0">
                <a:solidFill>
                  <a:srgbClr val="333399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return</a:t>
            </a:r>
            <a:r>
              <a:rPr lang="pt-BR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d</a:t>
            </a:r>
            <a:endParaRPr lang="ru-RU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16741" name="Прямоугольник 6"/>
          <p:cNvSpPr>
            <a:spLocks noChangeArrowheads="1"/>
          </p:cNvSpPr>
          <p:nvPr/>
        </p:nvSpPr>
        <p:spPr bwMode="auto">
          <a:xfrm>
            <a:off x="384175" y="819150"/>
            <a:ext cx="84788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8775" eaLnBrk="1" hangingPunct="1"/>
            <a:r>
              <a:rPr lang="ru-RU" altLang="ru-RU" sz="2800" b="1" i="1" dirty="0">
                <a:solidFill>
                  <a:schemeClr val="accent3"/>
                </a:solidFill>
              </a:rPr>
              <a:t>Задача</a:t>
            </a:r>
            <a:r>
              <a:rPr lang="ru-RU" altLang="ru-RU" sz="2800" b="1" dirty="0">
                <a:solidFill>
                  <a:schemeClr val="accent3"/>
                </a:solidFill>
              </a:rPr>
              <a:t>. </a:t>
            </a:r>
            <a:r>
              <a:rPr lang="ru-RU" altLang="ru-RU" sz="2800" b="1" dirty="0"/>
              <a:t>Написать функцию, которая вычисляет младшую цифру числа (разряд единиц). </a:t>
            </a:r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1308100" y="2036782"/>
            <a:ext cx="5991225" cy="955675"/>
            <a:chOff x="1308100" y="1815455"/>
            <a:chExt cx="5991302" cy="956965"/>
          </a:xfrm>
        </p:grpSpPr>
        <p:sp>
          <p:nvSpPr>
            <p:cNvPr id="9" name="Прямоугольник 8"/>
            <p:cNvSpPr/>
            <p:nvPr/>
          </p:nvSpPr>
          <p:spPr bwMode="auto">
            <a:xfrm>
              <a:off x="2743218" y="1968061"/>
              <a:ext cx="1727222" cy="699443"/>
            </a:xfrm>
            <a:prstGeom prst="rect">
              <a:avLst/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800" dirty="0" err="1"/>
                <a:t>lastDigit</a:t>
              </a:r>
              <a:endParaRPr lang="ru-RU" sz="2800" dirty="0"/>
            </a:p>
          </p:txBody>
        </p:sp>
        <p:sp>
          <p:nvSpPr>
            <p:cNvPr id="116752" name="Полилиния 9"/>
            <p:cNvSpPr>
              <a:spLocks/>
            </p:cNvSpPr>
            <p:nvPr/>
          </p:nvSpPr>
          <p:spPr bwMode="auto">
            <a:xfrm>
              <a:off x="1308100" y="2311400"/>
              <a:ext cx="1409700" cy="0"/>
            </a:xfrm>
            <a:custGeom>
              <a:avLst/>
              <a:gdLst>
                <a:gd name="T0" fmla="*/ 0 w 1409700"/>
                <a:gd name="T1" fmla="*/ 0 h 12700"/>
                <a:gd name="T2" fmla="*/ 1409700 w 1409700"/>
                <a:gd name="T3" fmla="*/ 0 h 12700"/>
                <a:gd name="T4" fmla="*/ 0 60000 65536"/>
                <a:gd name="T5" fmla="*/ 0 60000 65536"/>
                <a:gd name="T6" fmla="*/ 0 w 1409700"/>
                <a:gd name="T7" fmla="*/ 0 h 12700"/>
                <a:gd name="T8" fmla="*/ 1409700 w 1409700"/>
                <a:gd name="T9" fmla="*/ 0 h 127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09700" h="12700">
                  <a:moveTo>
                    <a:pt x="0" y="12700"/>
                  </a:moveTo>
                  <a:lnTo>
                    <a:pt x="140970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6753" name="Полилиния 10"/>
            <p:cNvSpPr>
              <a:spLocks/>
            </p:cNvSpPr>
            <p:nvPr/>
          </p:nvSpPr>
          <p:spPr bwMode="auto">
            <a:xfrm>
              <a:off x="4483100" y="2311400"/>
              <a:ext cx="1409700" cy="0"/>
            </a:xfrm>
            <a:custGeom>
              <a:avLst/>
              <a:gdLst>
                <a:gd name="T0" fmla="*/ 0 w 1409700"/>
                <a:gd name="T1" fmla="*/ 0 h 12700"/>
                <a:gd name="T2" fmla="*/ 1409700 w 1409700"/>
                <a:gd name="T3" fmla="*/ 0 h 12700"/>
                <a:gd name="T4" fmla="*/ 0 60000 65536"/>
                <a:gd name="T5" fmla="*/ 0 60000 65536"/>
                <a:gd name="T6" fmla="*/ 0 w 1409700"/>
                <a:gd name="T7" fmla="*/ 0 h 12700"/>
                <a:gd name="T8" fmla="*/ 1409700 w 1409700"/>
                <a:gd name="T9" fmla="*/ 0 h 127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09700" h="12700">
                  <a:moveTo>
                    <a:pt x="0" y="12700"/>
                  </a:moveTo>
                  <a:lnTo>
                    <a:pt x="140970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6754" name="Прямоугольник 11"/>
            <p:cNvSpPr>
              <a:spLocks noChangeArrowheads="1"/>
            </p:cNvSpPr>
            <p:nvPr/>
          </p:nvSpPr>
          <p:spPr bwMode="auto">
            <a:xfrm>
              <a:off x="1454781" y="1815455"/>
              <a:ext cx="102489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2400">
                  <a:solidFill>
                    <a:srgbClr val="000000"/>
                  </a:solidFill>
                </a:rPr>
                <a:t>число</a:t>
              </a:r>
              <a:endParaRPr lang="ru-RU"/>
            </a:p>
          </p:txBody>
        </p:sp>
        <p:sp>
          <p:nvSpPr>
            <p:cNvPr id="116755" name="Прямоугольник 12"/>
            <p:cNvSpPr>
              <a:spLocks noChangeArrowheads="1"/>
            </p:cNvSpPr>
            <p:nvPr/>
          </p:nvSpPr>
          <p:spPr bwMode="auto">
            <a:xfrm>
              <a:off x="4566281" y="1815455"/>
              <a:ext cx="273312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2400" dirty="0">
                  <a:solidFill>
                    <a:srgbClr val="000000"/>
                  </a:solidFill>
                </a:rPr>
                <a:t>последняя цифра</a:t>
              </a:r>
              <a:endParaRPr lang="ru-RU" dirty="0"/>
            </a:p>
          </p:txBody>
        </p:sp>
        <p:sp>
          <p:nvSpPr>
            <p:cNvPr id="116756" name="Прямоугольник 13"/>
            <p:cNvSpPr>
              <a:spLocks noChangeArrowheads="1"/>
            </p:cNvSpPr>
            <p:nvPr/>
          </p:nvSpPr>
          <p:spPr bwMode="auto">
            <a:xfrm>
              <a:off x="1530981" y="2310755"/>
              <a:ext cx="87075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ru-RU" sz="2400">
                  <a:solidFill>
                    <a:srgbClr val="000000"/>
                  </a:solidFill>
                </a:rPr>
                <a:t>1234</a:t>
              </a:r>
              <a:endParaRPr lang="ru-RU"/>
            </a:p>
          </p:txBody>
        </p:sp>
        <p:sp>
          <p:nvSpPr>
            <p:cNvPr id="116757" name="Прямоугольник 14"/>
            <p:cNvSpPr>
              <a:spLocks noChangeArrowheads="1"/>
            </p:cNvSpPr>
            <p:nvPr/>
          </p:nvSpPr>
          <p:spPr bwMode="auto">
            <a:xfrm>
              <a:off x="5315581" y="231075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</a:rPr>
                <a:t>4</a:t>
              </a:r>
              <a:endParaRPr lang="ru-RU"/>
            </a:p>
          </p:txBody>
        </p:sp>
      </p:grp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1131888" y="4138632"/>
            <a:ext cx="1901825" cy="5238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 b="1" dirty="0">
                <a:solidFill>
                  <a:schemeClr val="accent3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return</a:t>
            </a:r>
            <a:r>
              <a:rPr lang="pt-BR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d</a:t>
            </a:r>
            <a:endParaRPr lang="ru-RU" dirty="0"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 bwMode="auto">
          <a:xfrm>
            <a:off x="808038" y="4949845"/>
            <a:ext cx="1949450" cy="750887"/>
          </a:xfrm>
          <a:prstGeom prst="wedgeRoundRectCallout">
            <a:avLst>
              <a:gd name="adj1" fmla="val 9422"/>
              <a:gd name="adj2" fmla="val -104672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передача результата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Скругленная прямоугольная выноска 19"/>
          <p:cNvSpPr/>
          <p:nvPr/>
        </p:nvSpPr>
        <p:spPr bwMode="auto">
          <a:xfrm>
            <a:off x="4478338" y="3713182"/>
            <a:ext cx="3738562" cy="912813"/>
          </a:xfrm>
          <a:prstGeom prst="wedgeRoundRectCallout">
            <a:avLst>
              <a:gd name="adj1" fmla="val -90797"/>
              <a:gd name="adj2" fmla="val 25620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результат</a:t>
            </a:r>
            <a:r>
              <a:rPr lang="en-US" sz="2400" dirty="0"/>
              <a:t> </a:t>
            </a:r>
            <a:r>
              <a:rPr lang="ru-RU" sz="2400" dirty="0"/>
              <a:t>работы функции – значение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d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3286125" y="4900632"/>
            <a:ext cx="5146675" cy="1385888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pt-BR" sz="2800" b="1" dirty="0">
                <a:solidFill>
                  <a:srgbClr val="00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# </a:t>
            </a:r>
            <a:r>
              <a:rPr lang="ru-RU" sz="2800" b="1" dirty="0">
                <a:solidFill>
                  <a:srgbClr val="00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вызов функции</a:t>
            </a:r>
            <a:endParaRPr lang="pt-BR" sz="2800" b="1" dirty="0">
              <a:solidFill>
                <a:srgbClr val="008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pt-BR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k = </a:t>
            </a:r>
            <a:r>
              <a:rPr lang="pt-BR" sz="2800" b="1" dirty="0" smtClean="0">
                <a:solidFill>
                  <a:schemeClr val="accent3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lastDigit</a:t>
            </a:r>
            <a:r>
              <a:rPr lang="pt-BR" sz="28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</a:t>
            </a:r>
            <a:r>
              <a:rPr lang="pt-BR" sz="2800" b="1" dirty="0" smtClean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1234</a:t>
            </a:r>
            <a:r>
              <a:rPr lang="pt-BR" sz="28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pt-BR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</a:p>
          <a:p>
            <a:pPr indent="90488">
              <a:defRPr/>
            </a:pPr>
            <a:r>
              <a:rPr lang="pt-BR" sz="2800" b="1" dirty="0" smtClean="0">
                <a:solidFill>
                  <a:schemeClr val="accent3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pt-BR" sz="28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(k)</a:t>
            </a:r>
            <a:endParaRPr lang="ru-RU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4114800" y="2565420"/>
            <a:ext cx="3492500" cy="3217862"/>
            <a:chOff x="4114799" y="2345267"/>
            <a:chExt cx="3492501" cy="3217333"/>
          </a:xfrm>
        </p:grpSpPr>
        <p:sp>
          <p:nvSpPr>
            <p:cNvPr id="116749" name="Полилиния 21"/>
            <p:cNvSpPr>
              <a:spLocks/>
            </p:cNvSpPr>
            <p:nvPr/>
          </p:nvSpPr>
          <p:spPr bwMode="auto">
            <a:xfrm>
              <a:off x="4114799" y="2345267"/>
              <a:ext cx="2962275" cy="2807758"/>
            </a:xfrm>
            <a:custGeom>
              <a:avLst/>
              <a:gdLst>
                <a:gd name="T0" fmla="*/ 2987792 w 2959100"/>
                <a:gd name="T1" fmla="*/ 2094456 h 2912533"/>
                <a:gd name="T2" fmla="*/ 0 w 2959100"/>
                <a:gd name="T3" fmla="*/ 633208 h 2912533"/>
                <a:gd name="T4" fmla="*/ 0 60000 65536"/>
                <a:gd name="T5" fmla="*/ 0 60000 65536"/>
                <a:gd name="T6" fmla="*/ 0 w 2959100"/>
                <a:gd name="T7" fmla="*/ 0 h 2912533"/>
                <a:gd name="T8" fmla="*/ 2959100 w 2959100"/>
                <a:gd name="T9" fmla="*/ 2912533 h 291253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959100" h="2912533">
                  <a:moveTo>
                    <a:pt x="2959100" y="2912533"/>
                  </a:moveTo>
                  <a:cubicBezTo>
                    <a:pt x="2700867" y="795866"/>
                    <a:pt x="359833" y="0"/>
                    <a:pt x="0" y="880533"/>
                  </a:cubicBezTo>
                </a:path>
              </a:pathLst>
            </a:cu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6750" name="Скругленный прямоугольник 22"/>
            <p:cNvSpPr>
              <a:spLocks noChangeArrowheads="1"/>
            </p:cNvSpPr>
            <p:nvPr/>
          </p:nvSpPr>
          <p:spPr bwMode="auto">
            <a:xfrm>
              <a:off x="6578600" y="5156200"/>
              <a:ext cx="1028700" cy="406400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/>
            </a:p>
          </p:txBody>
        </p:sp>
      </p:grpSp>
      <p:sp>
        <p:nvSpPr>
          <p:cNvPr id="25" name="Полилиния 24"/>
          <p:cNvSpPr>
            <a:spLocks/>
          </p:cNvSpPr>
          <p:nvPr/>
        </p:nvSpPr>
        <p:spPr bwMode="auto">
          <a:xfrm>
            <a:off x="3000375" y="4383107"/>
            <a:ext cx="1279525" cy="1216025"/>
          </a:xfrm>
          <a:custGeom>
            <a:avLst/>
            <a:gdLst>
              <a:gd name="T0" fmla="*/ 0 w 1278153"/>
              <a:gd name="T1" fmla="*/ 0 h 1261479"/>
              <a:gd name="T2" fmla="*/ 1290554 w 1278153"/>
              <a:gd name="T3" fmla="*/ 906711 h 1261479"/>
              <a:gd name="T4" fmla="*/ 0 60000 65536"/>
              <a:gd name="T5" fmla="*/ 0 60000 65536"/>
              <a:gd name="T6" fmla="*/ 0 w 1278153"/>
              <a:gd name="T7" fmla="*/ 0 h 1261479"/>
              <a:gd name="T8" fmla="*/ 1278153 w 1278153"/>
              <a:gd name="T9" fmla="*/ 1261479 h 126147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78153" h="1261479">
                <a:moveTo>
                  <a:pt x="0" y="0"/>
                </a:moveTo>
                <a:cubicBezTo>
                  <a:pt x="477577" y="17508"/>
                  <a:pt x="1130532" y="407293"/>
                  <a:pt x="1278153" y="1261479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5" grpId="0"/>
      <p:bldP spid="17" grpId="0" animBg="1"/>
      <p:bldP spid="18" grpId="0" animBg="1"/>
      <p:bldP spid="18" grpId="1" animBg="1"/>
      <p:bldP spid="20" grpId="0" animBg="1"/>
      <p:bldP spid="20" grpId="1" animBg="1"/>
      <p:bldP spid="21" grpId="0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alt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Максимум двух чисел</a:t>
            </a:r>
            <a:endParaRPr lang="ru-RU" altLang="ru-RU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1428728" y="1785926"/>
            <a:ext cx="5256212" cy="193899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2075" algn="just">
              <a:defRPr/>
            </a:pPr>
            <a:r>
              <a:rPr lang="en-US" sz="24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2400" b="1" dirty="0" err="1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maxx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(a, b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):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 marL="179388" indent="-92075" algn="just"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 &gt; b: 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 marL="179388" indent="-92075" algn="just"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ru-RU" sz="2400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a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 marL="179388" indent="-92075" algn="just"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: 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 marL="179388" indent="-92075" algn="just"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ru-RU" sz="2400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b</a:t>
            </a:r>
            <a:endParaRPr lang="ru-RU" sz="2400" b="1" dirty="0">
              <a:latin typeface="Courier New" pitchFamily="49" charset="0"/>
              <a:ea typeface="Times New Roman"/>
              <a:cs typeface="Courier New" pitchFamily="49" charset="0"/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 bwMode="auto">
          <a:xfrm>
            <a:off x="5429256" y="3643314"/>
            <a:ext cx="1949450" cy="750887"/>
          </a:xfrm>
          <a:prstGeom prst="wedgeRoundRectCallout">
            <a:avLst>
              <a:gd name="adj1" fmla="val -85024"/>
              <a:gd name="adj2" fmla="val -68149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передача результата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7767" name="Прямоугольник 6"/>
          <p:cNvSpPr>
            <a:spLocks noChangeArrowheads="1"/>
          </p:cNvSpPr>
          <p:nvPr/>
        </p:nvSpPr>
        <p:spPr bwMode="auto">
          <a:xfrm>
            <a:off x="214282" y="819150"/>
            <a:ext cx="864399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58775"/>
            <a:r>
              <a:rPr lang="ru-RU" altLang="ru-RU" sz="2800" b="1" i="1" dirty="0">
                <a:solidFill>
                  <a:schemeClr val="accent3"/>
                </a:solidFill>
              </a:rPr>
              <a:t>Задача</a:t>
            </a:r>
            <a:r>
              <a:rPr lang="ru-RU" altLang="ru-RU" sz="2800" b="1" dirty="0">
                <a:solidFill>
                  <a:schemeClr val="accent3"/>
                </a:solidFill>
              </a:rPr>
              <a:t>. </a:t>
            </a:r>
            <a:r>
              <a:rPr lang="ru-RU" altLang="ru-RU" sz="2800" b="1" dirty="0"/>
              <a:t>Написать функцию, которая вычисляет </a:t>
            </a:r>
            <a:r>
              <a:rPr lang="ru-RU" sz="2800" b="1" dirty="0" smtClean="0"/>
              <a:t>максимум </a:t>
            </a:r>
            <a:r>
              <a:rPr lang="ru-RU" sz="2800" b="1" dirty="0"/>
              <a:t>из двух чисел </a:t>
            </a:r>
            <a:endParaRPr lang="ru-RU" altLang="ru-RU" sz="2800" b="1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28596" y="3883887"/>
            <a:ext cx="5264150" cy="830997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2075" algn="just" eaLnBrk="1" hangingPunct="1">
              <a:defRPr/>
            </a:pP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основная программа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>
              <a:defRPr/>
            </a:pPr>
            <a:r>
              <a:rPr lang="ru-RU" sz="2400" b="1" dirty="0" err="1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))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57158" y="5086191"/>
            <a:ext cx="8143932" cy="1200329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r>
              <a:rPr lang="en-US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Функция,</a:t>
            </a:r>
            <a:r>
              <a:rPr lang="ru-RU" sz="24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 </a:t>
            </a:r>
            <a:r>
              <a:rPr lang="ru-RU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находящая </a:t>
            </a:r>
            <a:r>
              <a:rPr lang="ru-RU" sz="24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максимум трёх </a:t>
            </a:r>
            <a:r>
              <a:rPr lang="ru-RU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чисел</a:t>
            </a:r>
          </a:p>
          <a:p>
            <a:r>
              <a:rPr lang="en-US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maxx3(a, b, c):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maxx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maxx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(a, b), c)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  <p:bldP spid="8" grpId="0" animBg="1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alt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</a:t>
            </a:r>
            <a:r>
              <a:rPr lang="ru-RU" alt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инимальный делитель</a:t>
            </a:r>
            <a:endParaRPr lang="ru-RU" altLang="ru-RU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1428728" y="2178047"/>
            <a:ext cx="6215106" cy="156966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marL="179388" indent="-92075" algn="just">
              <a:defRPr/>
            </a:pPr>
            <a:r>
              <a:rPr lang="en-US" sz="24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min_divisor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):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 marL="179388" indent="-92075" algn="just">
              <a:defRPr/>
            </a:pP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 in </a:t>
            </a:r>
            <a:r>
              <a:rPr lang="en-US" sz="24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(2, n + 1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):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 marL="179388" indent="-92075" algn="just">
              <a:defRPr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n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%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d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== 0: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 marL="179388" indent="-92075" algn="just">
              <a:defRPr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ru-RU" sz="2400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d</a:t>
            </a:r>
            <a:endParaRPr lang="ru-RU" sz="2400" b="1" dirty="0">
              <a:latin typeface="Courier New" pitchFamily="49" charset="0"/>
              <a:ea typeface="Times New Roman"/>
              <a:cs typeface="Courier New" pitchFamily="49" charset="0"/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 bwMode="auto">
          <a:xfrm>
            <a:off x="6072198" y="3749683"/>
            <a:ext cx="1949450" cy="750887"/>
          </a:xfrm>
          <a:prstGeom prst="wedgeRoundRectCallout">
            <a:avLst>
              <a:gd name="adj1" fmla="val -85024"/>
              <a:gd name="adj2" fmla="val -68149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передача результата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7767" name="Прямоугольник 6"/>
          <p:cNvSpPr>
            <a:spLocks noChangeArrowheads="1"/>
          </p:cNvSpPr>
          <p:nvPr/>
        </p:nvSpPr>
        <p:spPr bwMode="auto">
          <a:xfrm>
            <a:off x="214282" y="819151"/>
            <a:ext cx="864399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58775"/>
            <a:r>
              <a:rPr lang="ru-RU" altLang="ru-RU" sz="2800" b="1" i="1" dirty="0">
                <a:solidFill>
                  <a:schemeClr val="accent3"/>
                </a:solidFill>
              </a:rPr>
              <a:t>Задача</a:t>
            </a:r>
            <a:r>
              <a:rPr lang="ru-RU" altLang="ru-RU" sz="2800" b="1" dirty="0">
                <a:solidFill>
                  <a:schemeClr val="accent3"/>
                </a:solidFill>
              </a:rPr>
              <a:t>. </a:t>
            </a:r>
            <a:r>
              <a:rPr lang="ru-RU" sz="2800" dirty="0" smtClean="0"/>
              <a:t>найти </a:t>
            </a:r>
            <a:r>
              <a:rPr lang="ru-RU" sz="2800" dirty="0"/>
              <a:t>его минимальный </a:t>
            </a:r>
            <a:r>
              <a:rPr lang="ru-RU" sz="2800" dirty="0" smtClean="0"/>
              <a:t>делитель натурального числа </a:t>
            </a:r>
            <a:r>
              <a:rPr lang="en-US" sz="2800" dirty="0" smtClean="0"/>
              <a:t>n&gt;1</a:t>
            </a:r>
            <a:r>
              <a:rPr lang="ru-RU" sz="2800" dirty="0" smtClean="0"/>
              <a:t>, </a:t>
            </a:r>
            <a:r>
              <a:rPr lang="ru-RU" sz="2800" dirty="0"/>
              <a:t>больший единицы</a:t>
            </a:r>
            <a:r>
              <a:rPr lang="ru-RU" sz="2800" dirty="0" smtClean="0"/>
              <a:t>:</a:t>
            </a:r>
            <a:endParaRPr lang="ru-RU" alt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alt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Сумма цифр числа</a:t>
            </a:r>
          </a:p>
        </p:txBody>
      </p:sp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3586163" y="962025"/>
            <a:ext cx="5256212" cy="230822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accent3"/>
                </a:solidFill>
                <a:latin typeface="Courier New"/>
                <a:ea typeface="Times New Roman"/>
              </a:rPr>
              <a:t>def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 smtClean="0">
                <a:solidFill>
                  <a:schemeClr val="accent3"/>
                </a:solidFill>
                <a:latin typeface="Courier New"/>
                <a:ea typeface="Times New Roman"/>
              </a:rPr>
              <a:t>sumDigits</a:t>
            </a:r>
            <a:r>
              <a:rPr lang="ru-RU" sz="2400" b="1" dirty="0" smtClean="0">
                <a:latin typeface="Courier New"/>
                <a:ea typeface="Times New Roman"/>
              </a:rPr>
              <a:t>(</a:t>
            </a:r>
            <a:r>
              <a:rPr lang="ru-RU" sz="2400" b="1" dirty="0" err="1" smtClean="0">
                <a:latin typeface="Courier New"/>
                <a:ea typeface="Times New Roman"/>
              </a:rPr>
              <a:t>n</a:t>
            </a:r>
            <a:r>
              <a:rPr lang="ru-RU" sz="2400" b="1" dirty="0" smtClean="0">
                <a:latin typeface="Courier New"/>
                <a:ea typeface="Times New Roman"/>
              </a:rPr>
              <a:t>):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</a:t>
            </a:r>
            <a:r>
              <a:rPr lang="ru-RU" sz="2400" b="1" dirty="0" err="1">
                <a:latin typeface="Courier New"/>
                <a:ea typeface="Times New Roman"/>
              </a:rPr>
              <a:t>s</a:t>
            </a:r>
            <a:r>
              <a:rPr lang="en-US" sz="2400" b="1" dirty="0">
                <a:latin typeface="Courier New"/>
                <a:ea typeface="Times New Roman"/>
              </a:rPr>
              <a:t>um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0</a:t>
            </a:r>
            <a:endParaRPr lang="ru-RU" sz="2400" b="1" dirty="0">
              <a:solidFill>
                <a:schemeClr val="accent2"/>
              </a:solidFill>
              <a:latin typeface="Courier New"/>
              <a:ea typeface="Times New Roman"/>
            </a:endParaRP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</a:t>
            </a:r>
            <a:r>
              <a:rPr lang="en-US" sz="2400" b="1" dirty="0">
                <a:solidFill>
                  <a:schemeClr val="accent3"/>
                </a:solidFill>
                <a:latin typeface="Courier New"/>
                <a:ea typeface="Times New Roman"/>
              </a:rPr>
              <a:t>while </a:t>
            </a:r>
            <a:r>
              <a:rPr lang="en-US" sz="2400" b="1" dirty="0">
                <a:latin typeface="Courier New"/>
                <a:ea typeface="Times New Roman"/>
              </a:rPr>
              <a:t>n!=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0:</a:t>
            </a:r>
            <a:endParaRPr lang="ru-RU" sz="2400" b="1" dirty="0">
              <a:solidFill>
                <a:schemeClr val="accent2"/>
              </a:solidFill>
              <a:latin typeface="Courier New"/>
              <a:ea typeface="Times New Roman"/>
            </a:endParaRP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sum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+=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n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%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10</a:t>
            </a:r>
            <a:endParaRPr lang="ru-RU" sz="2400" b="1" dirty="0">
              <a:solidFill>
                <a:schemeClr val="accent2"/>
              </a:solidFill>
              <a:latin typeface="Courier New"/>
              <a:ea typeface="Times New Roman"/>
            </a:endParaRP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n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n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//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10</a:t>
            </a:r>
            <a:endParaRPr lang="ru-RU" sz="2400" b="1" dirty="0">
              <a:solidFill>
                <a:schemeClr val="accent2"/>
              </a:solidFill>
              <a:latin typeface="Courier New"/>
              <a:ea typeface="Times New Roman"/>
            </a:endParaRP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</a:t>
            </a:r>
            <a:r>
              <a:rPr lang="en-US" sz="2400" b="1" dirty="0">
                <a:solidFill>
                  <a:srgbClr val="000099"/>
                </a:solidFill>
                <a:latin typeface="Courier New"/>
                <a:ea typeface="Times New Roman"/>
              </a:rPr>
              <a:t>return</a:t>
            </a:r>
            <a:r>
              <a:rPr lang="en-US" sz="2400" b="1" dirty="0">
                <a:latin typeface="Courier New"/>
                <a:ea typeface="Times New Roman"/>
              </a:rPr>
              <a:t> sum</a:t>
            </a:r>
            <a:endParaRPr lang="ru-RU" sz="2400" b="1" dirty="0">
              <a:latin typeface="Courier New"/>
              <a:ea typeface="Times New Roman"/>
            </a:endParaRPr>
          </a:p>
        </p:txBody>
      </p:sp>
      <p:sp>
        <p:nvSpPr>
          <p:cNvPr id="83974" name="Прямоугольник 6"/>
          <p:cNvSpPr>
            <a:spLocks noChangeArrowheads="1"/>
          </p:cNvSpPr>
          <p:nvPr/>
        </p:nvSpPr>
        <p:spPr bwMode="auto">
          <a:xfrm>
            <a:off x="4037013" y="2847975"/>
            <a:ext cx="2027237" cy="369888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tIns="0" bIns="0">
            <a:spAutoFit/>
          </a:bodyPr>
          <a:lstStyle/>
          <a:p>
            <a:pPr eaLnBrk="1" hangingPunct="1"/>
            <a:r>
              <a:rPr lang="en-US" altLang="ru-RU" sz="2400" b="1" dirty="0">
                <a:solidFill>
                  <a:schemeClr val="accent3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return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sum</a:t>
            </a:r>
            <a:endParaRPr lang="ru-RU" altLang="ru-RU" dirty="0"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 bwMode="auto">
          <a:xfrm>
            <a:off x="6827838" y="2430463"/>
            <a:ext cx="1949450" cy="750887"/>
          </a:xfrm>
          <a:prstGeom prst="wedgeRoundRectCallout">
            <a:avLst>
              <a:gd name="adj1" fmla="val -84390"/>
              <a:gd name="adj2" fmla="val 28943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передача результата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7767" name="Прямоугольник 6"/>
          <p:cNvSpPr>
            <a:spLocks noChangeArrowheads="1"/>
          </p:cNvSpPr>
          <p:nvPr/>
        </p:nvSpPr>
        <p:spPr bwMode="auto">
          <a:xfrm>
            <a:off x="214282" y="819150"/>
            <a:ext cx="34893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8775" eaLnBrk="1" hangingPunct="1"/>
            <a:r>
              <a:rPr lang="ru-RU" altLang="ru-RU" sz="2400" b="1" i="1" dirty="0">
                <a:solidFill>
                  <a:schemeClr val="accent3"/>
                </a:solidFill>
              </a:rPr>
              <a:t>Задача</a:t>
            </a:r>
            <a:r>
              <a:rPr lang="ru-RU" altLang="ru-RU" sz="2400" b="1" dirty="0">
                <a:solidFill>
                  <a:schemeClr val="accent3"/>
                </a:solidFill>
              </a:rPr>
              <a:t>. </a:t>
            </a:r>
            <a:r>
              <a:rPr lang="ru-RU" altLang="ru-RU" sz="2400" b="1" dirty="0"/>
              <a:t>Написать функцию, которая вычисляет сумму цифр числа. 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61963" y="3471863"/>
            <a:ext cx="5264150" cy="8318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2075" algn="just" eaLnBrk="1" hangingPunct="1">
              <a:defRPr/>
            </a:pP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основная программа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sumDigits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12345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)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61963" y="5410200"/>
            <a:ext cx="5264150" cy="8318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2075" algn="just" eaLnBrk="1" hangingPunct="1">
              <a:defRPr/>
            </a:pP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сразу вывод на экран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print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sumDigits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(12345) )</a:t>
            </a: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461963" y="4441825"/>
            <a:ext cx="5264150" cy="8302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2075" algn="just" eaLnBrk="1" hangingPunct="1">
              <a:defRPr/>
            </a:pP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сохранить в переменной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n = </a:t>
            </a: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sumDigits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12345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  <p:bldP spid="83974" grpId="0" animBg="1"/>
      <p:bldP spid="8" grpId="0" animBg="1"/>
      <p:bldP spid="9" grpId="0" animBg="1"/>
      <p:bldP spid="10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Использование функций</a:t>
            </a:r>
          </a:p>
        </p:txBody>
      </p:sp>
      <p:sp>
        <p:nvSpPr>
          <p:cNvPr id="95233" name="Rectangle 1"/>
          <p:cNvSpPr>
            <a:spLocks noChangeArrowheads="1"/>
          </p:cNvSpPr>
          <p:nvPr/>
        </p:nvSpPr>
        <p:spPr bwMode="auto">
          <a:xfrm>
            <a:off x="388938" y="887413"/>
            <a:ext cx="8335962" cy="1938337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x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*</a:t>
            </a:r>
            <a:r>
              <a:rPr lang="en-US" sz="2400" b="1" dirty="0" err="1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sumDigits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n+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5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z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sumDigits</a:t>
            </a:r>
            <a:r>
              <a:rPr lang="en-US" sz="2400" b="1" dirty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400" b="1" dirty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k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sumDigits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m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sumDigits</a:t>
            </a:r>
            <a:r>
              <a:rPr lang="en-US" sz="2400" b="1" dirty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400" b="1" dirty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n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%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Сумма цифр чётная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solidFill>
                  <a:schemeClr val="accent3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Она равна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sumDigits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n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 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17513" y="2919413"/>
            <a:ext cx="7974012" cy="936625"/>
            <a:chOff x="796" y="2336"/>
            <a:chExt cx="5023" cy="590"/>
          </a:xfrm>
        </p:grpSpPr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1090" y="2403"/>
              <a:ext cx="4729" cy="52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80975" indent="-180975">
                <a:spcBef>
                  <a:spcPct val="50000"/>
                </a:spcBef>
                <a:defRPr/>
              </a:pPr>
              <a:r>
                <a:rPr lang="ru-RU" sz="2400" dirty="0"/>
                <a:t>  Функция, возвращающая целое число, может использоваться везде, где и целая величина!</a:t>
              </a:r>
            </a:p>
          </p:txBody>
        </p:sp>
        <p:sp>
          <p:nvSpPr>
            <p:cNvPr id="118797" name="Oval 9"/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84175" y="3956050"/>
            <a:ext cx="4624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chemeClr val="accent3"/>
                </a:solidFill>
              </a:rPr>
              <a:t>Одна функция вызывает другую:</a:t>
            </a:r>
            <a:endParaRPr lang="ru-RU" altLang="ru-RU" dirty="0">
              <a:solidFill>
                <a:schemeClr val="accent3"/>
              </a:solidFill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88938" y="4468813"/>
            <a:ext cx="4857750" cy="1570037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3"/>
                </a:solidFill>
                <a:latin typeface="Courier New"/>
                <a:ea typeface="Times New Roman"/>
              </a:rPr>
              <a:t>def middle</a:t>
            </a:r>
            <a:r>
              <a:rPr lang="en-US" sz="2400" b="1" dirty="0">
                <a:solidFill>
                  <a:schemeClr val="accent3"/>
                </a:solidFill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a, b, c ):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mi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solidFill>
                  <a:schemeClr val="accent3"/>
                </a:solidFill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chemeClr val="accent3"/>
                </a:solidFill>
                <a:latin typeface="Courier New"/>
                <a:ea typeface="Times New Roman"/>
              </a:rPr>
              <a:t>min</a:t>
            </a:r>
            <a:r>
              <a:rPr lang="en-US" sz="2400" b="1" dirty="0">
                <a:solidFill>
                  <a:schemeClr val="accent3"/>
                </a:solidFill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a, b, c )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ma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solidFill>
                  <a:schemeClr val="accent3"/>
                </a:solidFill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chemeClr val="accent3"/>
                </a:solidFill>
                <a:latin typeface="Courier New"/>
                <a:ea typeface="Times New Roman"/>
              </a:rPr>
              <a:t>max</a:t>
            </a:r>
            <a:r>
              <a:rPr lang="en-US" sz="2400" b="1" dirty="0">
                <a:solidFill>
                  <a:schemeClr val="accent3"/>
                </a:solidFill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a, b, c )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</a:t>
            </a:r>
            <a:r>
              <a:rPr lang="en-US" sz="2400" b="1" dirty="0">
                <a:solidFill>
                  <a:schemeClr val="accent3"/>
                </a:solidFill>
                <a:latin typeface="Courier New"/>
                <a:ea typeface="Times New Roman"/>
              </a:rPr>
              <a:t>return</a:t>
            </a:r>
            <a:r>
              <a:rPr lang="en-US" sz="2400" b="1" dirty="0">
                <a:latin typeface="Courier New"/>
                <a:ea typeface="Times New Roman"/>
              </a:rPr>
              <a:t> a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+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b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+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c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-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mi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-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ma</a:t>
            </a:r>
            <a:endParaRPr lang="ru-RU" sz="2400" b="1" dirty="0">
              <a:latin typeface="Courier New"/>
              <a:ea typeface="Times New Roman"/>
            </a:endParaRPr>
          </a:p>
        </p:txBody>
      </p:sp>
      <p:sp>
        <p:nvSpPr>
          <p:cNvPr id="10" name="Скругленная прямоугольная выноска 9"/>
          <p:cNvSpPr/>
          <p:nvPr/>
        </p:nvSpPr>
        <p:spPr bwMode="auto">
          <a:xfrm>
            <a:off x="4922838" y="4468813"/>
            <a:ext cx="2146300" cy="923925"/>
          </a:xfrm>
          <a:prstGeom prst="wedgeRoundRectCallout">
            <a:avLst>
              <a:gd name="adj1" fmla="val -82660"/>
              <a:gd name="adj2" fmla="val 15476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вызываются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min</a:t>
            </a:r>
            <a:r>
              <a:rPr lang="en-US" sz="2400" dirty="0"/>
              <a:t> </a:t>
            </a:r>
            <a:r>
              <a:rPr lang="ru-RU" sz="2400" dirty="0"/>
              <a:t>и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max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52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52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52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3" grpId="0" build="p"/>
      <p:bldP spid="8" grpId="0"/>
      <p:bldP spid="9" grpId="0" build="p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 вернуть несколько значений?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71472" y="857232"/>
            <a:ext cx="4191000" cy="181588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3"/>
                </a:solidFill>
                <a:latin typeface="Courier New"/>
                <a:ea typeface="Times New Roman"/>
              </a:rPr>
              <a:t>def </a:t>
            </a:r>
            <a:r>
              <a:rPr lang="ru-RU" sz="2800" b="1" dirty="0" err="1">
                <a:solidFill>
                  <a:schemeClr val="accent3"/>
                </a:solidFill>
                <a:latin typeface="Courier New"/>
                <a:ea typeface="Times New Roman"/>
              </a:rPr>
              <a:t>divmod</a:t>
            </a:r>
            <a:r>
              <a:rPr lang="ru-RU" sz="2800" b="1" dirty="0">
                <a:solidFill>
                  <a:schemeClr val="accent3"/>
                </a:solidFill>
                <a:latin typeface="Calibri"/>
                <a:ea typeface="Times New Roman"/>
              </a:rPr>
              <a:t> </a:t>
            </a:r>
            <a:r>
              <a:rPr lang="ru-RU" sz="2800" b="1" dirty="0" smtClean="0">
                <a:latin typeface="Courier New"/>
                <a:ea typeface="Times New Roman"/>
              </a:rPr>
              <a:t>(</a:t>
            </a:r>
            <a:r>
              <a:rPr lang="ru-RU" sz="2800" b="1" dirty="0" err="1" smtClean="0">
                <a:latin typeface="Courier New"/>
                <a:ea typeface="Times New Roman"/>
              </a:rPr>
              <a:t>x</a:t>
            </a:r>
            <a:r>
              <a:rPr lang="ru-RU" sz="2800" b="1" dirty="0">
                <a:latin typeface="Courier New"/>
                <a:ea typeface="Times New Roman"/>
              </a:rPr>
              <a:t>, </a:t>
            </a:r>
            <a:r>
              <a:rPr lang="ru-RU" sz="2800" b="1" dirty="0" err="1" smtClean="0">
                <a:latin typeface="Courier New"/>
                <a:ea typeface="Times New Roman"/>
              </a:rPr>
              <a:t>y</a:t>
            </a:r>
            <a:r>
              <a:rPr lang="ru-RU" sz="2800" b="1" dirty="0" smtClean="0">
                <a:latin typeface="Courier New"/>
                <a:ea typeface="Times New Roman"/>
              </a:rPr>
              <a:t>):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d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x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//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y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m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x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%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y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</a:t>
            </a:r>
            <a:r>
              <a:rPr lang="en-US" sz="2800" b="1" dirty="0">
                <a:solidFill>
                  <a:schemeClr val="accent3"/>
                </a:solidFill>
                <a:latin typeface="Courier New"/>
                <a:ea typeface="Times New Roman"/>
              </a:rPr>
              <a:t>return</a:t>
            </a:r>
            <a:r>
              <a:rPr lang="en-US" sz="2800" b="1" dirty="0">
                <a:latin typeface="Courier New"/>
                <a:ea typeface="Times New Roman"/>
              </a:rPr>
              <a:t> d,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m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 bwMode="auto">
          <a:xfrm>
            <a:off x="4572000" y="1428736"/>
            <a:ext cx="2282825" cy="923925"/>
          </a:xfrm>
          <a:prstGeom prst="wedgeRoundRectCallout">
            <a:avLst>
              <a:gd name="adj1" fmla="val -96038"/>
              <a:gd name="adj2" fmla="val 58465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2800" dirty="0"/>
              <a:t> – </a:t>
            </a:r>
            <a:r>
              <a:rPr lang="ru-RU" sz="2800" dirty="0"/>
              <a:t>частное,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800" dirty="0"/>
              <a:t> – </a:t>
            </a:r>
            <a:r>
              <a:rPr lang="ru-RU" sz="2800" dirty="0"/>
              <a:t>остаток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11175" y="2811475"/>
            <a:ext cx="5813425" cy="83026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a,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b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Courier New"/>
                <a:ea typeface="Times New Roman"/>
              </a:rPr>
              <a:t>divmod</a:t>
            </a:r>
            <a:r>
              <a:rPr lang="en-US" sz="2400" b="1" dirty="0">
                <a:solidFill>
                  <a:schemeClr val="accent3"/>
                </a:solidFill>
                <a:latin typeface="Calibri"/>
                <a:ea typeface="Times New Roman"/>
              </a:rPr>
              <a:t> </a:t>
            </a:r>
            <a:r>
              <a:rPr lang="en-US" sz="2400" b="1" dirty="0" smtClean="0">
                <a:latin typeface="Courier New"/>
                <a:ea typeface="Times New Roman"/>
              </a:rPr>
              <a:t>(</a:t>
            </a:r>
            <a:r>
              <a:rPr lang="en-US" sz="2400" b="1" dirty="0" smtClean="0">
                <a:solidFill>
                  <a:schemeClr val="accent2"/>
                </a:solidFill>
                <a:latin typeface="Courier New"/>
                <a:ea typeface="Times New Roman"/>
              </a:rPr>
              <a:t>7</a:t>
            </a:r>
            <a:r>
              <a:rPr lang="en-US" sz="2400" b="1" dirty="0">
                <a:latin typeface="Courier New"/>
                <a:ea typeface="Times New Roman"/>
              </a:rPr>
              <a:t>, </a:t>
            </a:r>
            <a:r>
              <a:rPr lang="en-US" sz="2400" b="1" dirty="0" smtClean="0">
                <a:solidFill>
                  <a:schemeClr val="accent2"/>
                </a:solidFill>
                <a:latin typeface="Courier New"/>
                <a:ea typeface="Times New Roman"/>
              </a:rPr>
              <a:t>3</a:t>
            </a:r>
            <a:r>
              <a:rPr lang="en-US" sz="2400" b="1" dirty="0" smtClean="0">
                <a:latin typeface="Courier New"/>
                <a:ea typeface="Times New Roman"/>
              </a:rPr>
              <a:t>)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3"/>
                </a:solidFill>
                <a:latin typeface="Courier New"/>
                <a:ea typeface="Times New Roman"/>
              </a:rPr>
              <a:t>print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ru-RU" sz="2400" b="1" dirty="0" smtClean="0">
                <a:latin typeface="Courier New"/>
                <a:ea typeface="Times New Roman"/>
              </a:rPr>
              <a:t>(</a:t>
            </a:r>
            <a:r>
              <a:rPr lang="en-US" sz="2400" b="1" dirty="0" smtClean="0">
                <a:latin typeface="Courier New"/>
                <a:ea typeface="Times New Roman"/>
              </a:rPr>
              <a:t>a</a:t>
            </a:r>
            <a:r>
              <a:rPr lang="ru-RU" sz="2400" b="1" dirty="0">
                <a:latin typeface="Courier New"/>
                <a:ea typeface="Times New Roman"/>
              </a:rPr>
              <a:t>, </a:t>
            </a:r>
            <a:r>
              <a:rPr lang="en-US" sz="2400" b="1" dirty="0" smtClean="0">
                <a:latin typeface="Courier New"/>
                <a:ea typeface="Times New Roman"/>
              </a:rPr>
              <a:t>b</a:t>
            </a:r>
            <a:r>
              <a:rPr lang="ru-RU" sz="2400" b="1" dirty="0" smtClean="0">
                <a:latin typeface="Courier New"/>
                <a:ea typeface="Times New Roman"/>
              </a:rPr>
              <a:t>)</a:t>
            </a:r>
            <a:r>
              <a:rPr lang="ru-RU" sz="2400" b="1" dirty="0">
                <a:latin typeface="Courier New"/>
                <a:ea typeface="Times New Roman"/>
              </a:rPr>
              <a:t>		</a:t>
            </a:r>
            <a:r>
              <a:rPr lang="ru-RU" sz="2400" b="1" dirty="0">
                <a:solidFill>
                  <a:srgbClr val="008000"/>
                </a:solidFill>
                <a:latin typeface="Courier New"/>
                <a:ea typeface="Times New Roman"/>
              </a:rPr>
              <a:t># 2 1</a:t>
            </a:r>
            <a:endParaRPr lang="ru-RU" sz="2400" b="1" dirty="0">
              <a:latin typeface="Courier New"/>
              <a:ea typeface="Times New Roman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11175" y="3856050"/>
            <a:ext cx="5813425" cy="83026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q</a:t>
            </a:r>
            <a:r>
              <a:rPr lang="en-US" sz="2400" b="1" dirty="0">
                <a:latin typeface="Calibri"/>
                <a:ea typeface="Times New Roman"/>
              </a:rPr>
              <a:t> 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solidFill>
                  <a:schemeClr val="accent3"/>
                </a:solidFill>
                <a:latin typeface="Calibri"/>
                <a:ea typeface="Times New Roman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Courier New"/>
                <a:ea typeface="Times New Roman"/>
              </a:rPr>
              <a:t>divmod</a:t>
            </a:r>
            <a:r>
              <a:rPr lang="en-US" sz="2400" b="1" dirty="0">
                <a:solidFill>
                  <a:schemeClr val="accent3"/>
                </a:solidFill>
                <a:latin typeface="Calibri"/>
                <a:ea typeface="Times New Roman"/>
              </a:rPr>
              <a:t> </a:t>
            </a:r>
            <a:r>
              <a:rPr lang="en-US" sz="2400" b="1" dirty="0" smtClean="0">
                <a:latin typeface="Courier New"/>
                <a:ea typeface="Times New Roman"/>
              </a:rPr>
              <a:t>(</a:t>
            </a:r>
            <a:r>
              <a:rPr lang="en-US" sz="2400" b="1" dirty="0" smtClean="0">
                <a:solidFill>
                  <a:schemeClr val="accent2"/>
                </a:solidFill>
                <a:latin typeface="Courier New"/>
                <a:ea typeface="Times New Roman"/>
              </a:rPr>
              <a:t>7</a:t>
            </a:r>
            <a:r>
              <a:rPr lang="en-US" sz="2400" b="1" dirty="0">
                <a:latin typeface="Courier New"/>
                <a:ea typeface="Times New Roman"/>
              </a:rPr>
              <a:t>,</a:t>
            </a:r>
            <a:r>
              <a:rPr lang="en-US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 </a:t>
            </a:r>
            <a:r>
              <a:rPr lang="en-US" sz="2400" b="1" dirty="0" smtClean="0">
                <a:solidFill>
                  <a:schemeClr val="accent2"/>
                </a:solidFill>
                <a:latin typeface="Courier New"/>
                <a:ea typeface="Times New Roman"/>
              </a:rPr>
              <a:t>3</a:t>
            </a:r>
            <a:r>
              <a:rPr lang="en-US" sz="2400" b="1" dirty="0" smtClean="0">
                <a:latin typeface="Courier New"/>
                <a:ea typeface="Times New Roman"/>
              </a:rPr>
              <a:t>)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3"/>
                </a:solidFill>
                <a:latin typeface="Courier New"/>
                <a:ea typeface="Times New Roman"/>
              </a:rPr>
              <a:t>print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ru-RU" sz="2400" b="1" dirty="0" smtClean="0">
                <a:latin typeface="Courier New"/>
                <a:ea typeface="Times New Roman"/>
              </a:rPr>
              <a:t>(</a:t>
            </a:r>
            <a:r>
              <a:rPr lang="en-US" sz="2400" b="1" dirty="0" smtClean="0">
                <a:latin typeface="Courier New"/>
                <a:ea typeface="Times New Roman"/>
              </a:rPr>
              <a:t>q</a:t>
            </a:r>
            <a:r>
              <a:rPr lang="ru-RU" sz="2400" b="1" dirty="0" smtClean="0">
                <a:latin typeface="Courier New"/>
                <a:ea typeface="Times New Roman"/>
              </a:rPr>
              <a:t>)</a:t>
            </a:r>
            <a:r>
              <a:rPr lang="ru-RU" sz="2400" b="1" dirty="0">
                <a:latin typeface="Courier New"/>
                <a:ea typeface="Times New Roman"/>
              </a:rPr>
              <a:t>		</a:t>
            </a:r>
            <a:r>
              <a:rPr lang="ru-RU" sz="2400" b="1" dirty="0" smtClean="0">
                <a:latin typeface="Courier New"/>
                <a:ea typeface="Times New Roman"/>
              </a:rPr>
              <a:t>     </a:t>
            </a:r>
            <a:r>
              <a:rPr lang="ru-RU" sz="2400" b="1" dirty="0" smtClean="0">
                <a:solidFill>
                  <a:srgbClr val="008000"/>
                </a:solidFill>
                <a:latin typeface="Courier New"/>
                <a:ea typeface="Times New Roman"/>
              </a:rPr>
              <a:t># </a:t>
            </a:r>
            <a:r>
              <a:rPr lang="en-US" sz="2400" b="1" dirty="0">
                <a:solidFill>
                  <a:srgbClr val="008000"/>
                </a:solidFill>
                <a:latin typeface="Courier New"/>
                <a:ea typeface="Times New Roman"/>
              </a:rPr>
              <a:t>(</a:t>
            </a:r>
            <a:r>
              <a:rPr lang="ru-RU" sz="2400" b="1" dirty="0">
                <a:solidFill>
                  <a:srgbClr val="008000"/>
                </a:solidFill>
                <a:latin typeface="Courier New"/>
                <a:ea typeface="Times New Roman"/>
              </a:rPr>
              <a:t>2</a:t>
            </a:r>
            <a:r>
              <a:rPr lang="en-US" sz="2400" b="1" dirty="0">
                <a:solidFill>
                  <a:srgbClr val="008000"/>
                </a:solidFill>
                <a:latin typeface="Courier New"/>
                <a:ea typeface="Times New Roman"/>
              </a:rPr>
              <a:t>,</a:t>
            </a:r>
            <a:r>
              <a:rPr lang="ru-RU" sz="2400" b="1" dirty="0">
                <a:solidFill>
                  <a:srgbClr val="008000"/>
                </a:solidFill>
                <a:latin typeface="+mn-lt"/>
                <a:ea typeface="Times New Roman"/>
              </a:rPr>
              <a:t> </a:t>
            </a:r>
            <a:r>
              <a:rPr lang="ru-RU" sz="2400" b="1" dirty="0">
                <a:solidFill>
                  <a:srgbClr val="008000"/>
                </a:solidFill>
                <a:latin typeface="Courier New"/>
                <a:ea typeface="Times New Roman"/>
              </a:rPr>
              <a:t>1</a:t>
            </a:r>
            <a:r>
              <a:rPr lang="en-US" sz="2400" b="1" dirty="0">
                <a:solidFill>
                  <a:srgbClr val="008000"/>
                </a:solidFill>
                <a:latin typeface="Courier New"/>
                <a:ea typeface="Times New Roman"/>
              </a:rPr>
              <a:t>)</a:t>
            </a:r>
            <a:endParaRPr lang="ru-RU" sz="2400" b="1" dirty="0">
              <a:latin typeface="Courier New"/>
              <a:ea typeface="Times New Roman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4530725" y="4230700"/>
            <a:ext cx="1190625" cy="46196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400" b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altLang="ru-RU" sz="2400" b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altLang="ru-RU" sz="2400" b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,</a:t>
            </a:r>
            <a:r>
              <a:rPr lang="ru-RU" altLang="ru-RU" sz="2400" b="1">
                <a:solidFill>
                  <a:srgbClr val="008000"/>
                </a:solidFill>
                <a:cs typeface="Times New Roman" pitchFamily="18" charset="0"/>
              </a:rPr>
              <a:t> </a:t>
            </a:r>
            <a:r>
              <a:rPr lang="ru-RU" altLang="ru-RU" sz="2400" b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altLang="ru-RU" sz="2400" b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)</a:t>
            </a:r>
            <a:endParaRPr lang="ru-RU" altLang="ru-RU"/>
          </a:p>
        </p:txBody>
      </p:sp>
      <p:sp>
        <p:nvSpPr>
          <p:cNvPr id="9" name="Скругленная прямоугольная выноска 8"/>
          <p:cNvSpPr/>
          <p:nvPr/>
        </p:nvSpPr>
        <p:spPr bwMode="auto">
          <a:xfrm>
            <a:off x="5781675" y="3200413"/>
            <a:ext cx="2674938" cy="842962"/>
          </a:xfrm>
          <a:prstGeom prst="wedgeRoundRectCallout">
            <a:avLst>
              <a:gd name="adj1" fmla="val -73152"/>
              <a:gd name="adj2" fmla="val 71911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кортеж – набор элементов</a:t>
            </a:r>
          </a:p>
        </p:txBody>
      </p:sp>
      <p:sp>
        <p:nvSpPr>
          <p:cNvPr id="10" name="Скругленная прямоугольная выноска 9"/>
          <p:cNvSpPr/>
          <p:nvPr/>
        </p:nvSpPr>
        <p:spPr bwMode="auto">
          <a:xfrm>
            <a:off x="3813175" y="4873638"/>
            <a:ext cx="1009650" cy="412750"/>
          </a:xfrm>
          <a:prstGeom prst="wedgeRoundRectCallout">
            <a:avLst>
              <a:gd name="adj1" fmla="val 50144"/>
              <a:gd name="adj2" fmla="val -120976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sz="2400" b="1" dirty="0">
                <a:latin typeface="Courier" pitchFamily="49" charset="0"/>
              </a:rPr>
              <a:t>q[0]</a:t>
            </a:r>
            <a:endParaRPr lang="ru-RU" sz="2400" b="1" dirty="0"/>
          </a:p>
        </p:txBody>
      </p:sp>
      <p:sp>
        <p:nvSpPr>
          <p:cNvPr id="11" name="Скругленная прямоугольная выноска 10"/>
          <p:cNvSpPr/>
          <p:nvPr/>
        </p:nvSpPr>
        <p:spPr bwMode="auto">
          <a:xfrm flipH="1">
            <a:off x="5314950" y="4873638"/>
            <a:ext cx="1009650" cy="412750"/>
          </a:xfrm>
          <a:prstGeom prst="wedgeRoundRectCallout">
            <a:avLst>
              <a:gd name="adj1" fmla="val 50144"/>
              <a:gd name="adj2" fmla="val -120976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sz="2400" b="1" dirty="0">
                <a:latin typeface="Courier" pitchFamily="49" charset="0"/>
              </a:rPr>
              <a:t>q[</a:t>
            </a:r>
            <a:r>
              <a:rPr lang="ru-RU" sz="2400" b="1" dirty="0">
                <a:latin typeface="Courier" pitchFamily="49" charset="0"/>
              </a:rPr>
              <a:t>1</a:t>
            </a:r>
            <a:r>
              <a:rPr lang="en-US" sz="2400" b="1" dirty="0">
                <a:latin typeface="Courier" pitchFamily="49" charset="0"/>
              </a:rPr>
              <a:t>]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1643050"/>
            <a:ext cx="8375650" cy="27559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3">
      <a:dk1>
        <a:sysClr val="windowText" lastClr="000000"/>
      </a:dk1>
      <a:lt1>
        <a:sysClr val="window" lastClr="FFFFFF"/>
      </a:lt1>
      <a:dk2>
        <a:srgbClr val="5A6378"/>
      </a:dk2>
      <a:lt2>
        <a:srgbClr val="ECF3C5"/>
      </a:lt2>
      <a:accent1>
        <a:srgbClr val="F0AD00"/>
      </a:accent1>
      <a:accent2>
        <a:srgbClr val="EC2302"/>
      </a:accent2>
      <a:accent3>
        <a:srgbClr val="3C7C3E"/>
      </a:accent3>
      <a:accent4>
        <a:srgbClr val="6BB76D"/>
      </a:accent4>
      <a:accent5>
        <a:srgbClr val="F9680F"/>
      </a:accent5>
      <a:accent6>
        <a:srgbClr val="17C780"/>
      </a:accent6>
      <a:hlink>
        <a:srgbClr val="D8243D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471</Words>
  <Application>Microsoft Office PowerPoint</Application>
  <PresentationFormat>Экран (4:3)</PresentationFormat>
  <Paragraphs>89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Функции  в Python</vt:lpstr>
      <vt:lpstr>Что такое функция?</vt:lpstr>
      <vt:lpstr>Что такое функция?</vt:lpstr>
      <vt:lpstr>Максимум двух чисел</vt:lpstr>
      <vt:lpstr>Минимальный делитель</vt:lpstr>
      <vt:lpstr>Сумма цифр числа</vt:lpstr>
      <vt:lpstr>Использование функций</vt:lpstr>
      <vt:lpstr>Как вернуть несколько значений?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Функции  в Python</dc:title>
  <dc:creator>. я</dc:creator>
  <cp:lastModifiedBy>. я</cp:lastModifiedBy>
  <cp:revision>21</cp:revision>
  <dcterms:created xsi:type="dcterms:W3CDTF">2022-02-11T09:53:04Z</dcterms:created>
  <dcterms:modified xsi:type="dcterms:W3CDTF">2022-02-11T10:28:05Z</dcterms:modified>
</cp:coreProperties>
</file>