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3" r:id="rId3"/>
    <p:sldId id="270" r:id="rId4"/>
    <p:sldId id="271" r:id="rId5"/>
    <p:sldId id="272" r:id="rId6"/>
    <p:sldId id="273" r:id="rId7"/>
    <p:sldId id="264" r:id="rId8"/>
    <p:sldId id="265" r:id="rId9"/>
    <p:sldId id="274" r:id="rId10"/>
    <p:sldId id="275" r:id="rId11"/>
    <p:sldId id="27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4">
            <a:alphaModFix amt="24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638" y="571500"/>
            <a:ext cx="8653462" cy="23336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Процедуры с изменяемыми параметрами</a:t>
            </a:r>
          </a:p>
        </p:txBody>
      </p:sp>
      <p:pic>
        <p:nvPicPr>
          <p:cNvPr id="103430" name="Picture 6" descr="https://im0-tub-ru.yandex.net/i?id=436eb8ea721608baa717ee0e38f53bab-l&amp;n=1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651" t="15298" r="9365" b="14544"/>
          <a:stretch>
            <a:fillRect/>
          </a:stretch>
        </p:blipFill>
        <p:spPr bwMode="auto">
          <a:xfrm>
            <a:off x="2641600" y="2805600"/>
            <a:ext cx="3568700" cy="3252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96908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Вопросы: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42984"/>
            <a:ext cx="8258204" cy="900105"/>
          </a:xfrm>
        </p:spPr>
        <p:txBody>
          <a:bodyPr>
            <a:normAutofit/>
          </a:bodyPr>
          <a:lstStyle/>
          <a:p>
            <a:pPr marL="0" indent="358775">
              <a:buNone/>
            </a:pPr>
            <a:r>
              <a:rPr lang="ru-RU" sz="2400" b="1" i="1" dirty="0" smtClean="0">
                <a:solidFill>
                  <a:schemeClr val="accent6"/>
                </a:solidFill>
              </a:rPr>
              <a:t>3. Какие из программ во время запуска получат ошибку выполнения?</a:t>
            </a:r>
            <a:endParaRPr lang="ru-RU" sz="2400" b="1" i="1" dirty="0">
              <a:solidFill>
                <a:schemeClr val="accent6"/>
              </a:solidFill>
            </a:endParaRPr>
          </a:p>
        </p:txBody>
      </p:sp>
      <p:pic>
        <p:nvPicPr>
          <p:cNvPr id="8" name="Рисунок 7" descr="https://edu.sirius.online/noo-back/content/_image/5a5f4f9458ca6bb9fdc7292a3154ac75eb4158de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2214554"/>
            <a:ext cx="192882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s://edu.sirius.online/noo-back/content/_image/437680d2c9a3ea99c675835185f6780fae77ce36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2143116"/>
            <a:ext cx="221457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s://edu.sirius.online/noo-back/content/_image/f0ac90f9c4b204a39c88f6eadf166ec3f528402c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4286256"/>
            <a:ext cx="242889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s://edu.sirius.online/noo-back/content/_image/72ea0b517d830e4d0c6b79a085d66a3c3eb607f9"/>
          <p:cNvPicPr/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4357694"/>
            <a:ext cx="235745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500034" y="2143116"/>
            <a:ext cx="7143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 smtClean="0">
                <a:solidFill>
                  <a:schemeClr val="accent6"/>
                </a:solidFill>
              </a:rPr>
              <a:t>a</a:t>
            </a:r>
            <a:r>
              <a:rPr lang="ru-RU" sz="4000" b="1" dirty="0" smtClean="0">
                <a:solidFill>
                  <a:schemeClr val="accent6"/>
                </a:solidFill>
              </a:rPr>
              <a:t>)</a:t>
            </a:r>
            <a:r>
              <a:rPr lang="ru-RU" sz="4000" dirty="0" smtClean="0">
                <a:solidFill>
                  <a:schemeClr val="accent6"/>
                </a:solidFill>
              </a:rPr>
              <a:t> </a:t>
            </a:r>
            <a:endParaRPr lang="ru-RU" sz="4000" dirty="0">
              <a:solidFill>
                <a:schemeClr val="accent6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86248" y="2143116"/>
            <a:ext cx="7143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accent6"/>
                </a:solidFill>
              </a:rPr>
              <a:t>b</a:t>
            </a:r>
            <a:r>
              <a:rPr lang="ru-RU" sz="4000" b="1" dirty="0" smtClean="0">
                <a:solidFill>
                  <a:schemeClr val="accent6"/>
                </a:solidFill>
              </a:rPr>
              <a:t>)</a:t>
            </a:r>
            <a:r>
              <a:rPr lang="ru-RU" sz="4000" dirty="0" smtClean="0">
                <a:solidFill>
                  <a:schemeClr val="accent6"/>
                </a:solidFill>
              </a:rPr>
              <a:t> </a:t>
            </a:r>
            <a:endParaRPr lang="ru-RU" sz="4000" dirty="0">
              <a:solidFill>
                <a:schemeClr val="accent6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71472" y="4214818"/>
            <a:ext cx="7143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accent6"/>
                </a:solidFill>
              </a:rPr>
              <a:t>c</a:t>
            </a:r>
            <a:r>
              <a:rPr lang="ru-RU" sz="4000" b="1" dirty="0" smtClean="0">
                <a:solidFill>
                  <a:schemeClr val="accent6"/>
                </a:solidFill>
              </a:rPr>
              <a:t>)</a:t>
            </a:r>
            <a:r>
              <a:rPr lang="ru-RU" sz="4000" dirty="0" smtClean="0">
                <a:solidFill>
                  <a:schemeClr val="accent6"/>
                </a:solidFill>
              </a:rPr>
              <a:t> </a:t>
            </a:r>
            <a:endParaRPr lang="ru-RU" sz="4000" dirty="0">
              <a:solidFill>
                <a:schemeClr val="accent6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14810" y="4214818"/>
            <a:ext cx="7143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accent6"/>
                </a:solidFill>
              </a:rPr>
              <a:t>d</a:t>
            </a:r>
            <a:r>
              <a:rPr lang="ru-RU" sz="4000" b="1" dirty="0" smtClean="0">
                <a:solidFill>
                  <a:schemeClr val="accent6"/>
                </a:solidFill>
              </a:rPr>
              <a:t>)</a:t>
            </a:r>
            <a:r>
              <a:rPr lang="ru-RU" sz="4000" dirty="0" smtClean="0">
                <a:solidFill>
                  <a:schemeClr val="accent6"/>
                </a:solidFill>
              </a:rPr>
              <a:t> </a:t>
            </a:r>
            <a:endParaRPr lang="ru-RU" sz="40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96908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Вопросы: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42984"/>
            <a:ext cx="8258204" cy="900105"/>
          </a:xfrm>
        </p:spPr>
        <p:txBody>
          <a:bodyPr>
            <a:normAutofit/>
          </a:bodyPr>
          <a:lstStyle/>
          <a:p>
            <a:pPr marL="0" indent="358775">
              <a:buNone/>
            </a:pPr>
            <a:r>
              <a:rPr lang="ru-RU" sz="2400" b="1" i="1" dirty="0" smtClean="0">
                <a:solidFill>
                  <a:schemeClr val="accent6"/>
                </a:solidFill>
              </a:rPr>
              <a:t>4. Что выведет на экран данная программа?</a:t>
            </a:r>
            <a:endParaRPr lang="ru-RU" sz="2400" b="1" i="1" dirty="0">
              <a:solidFill>
                <a:schemeClr val="accent6"/>
              </a:solidFill>
            </a:endParaRPr>
          </a:p>
        </p:txBody>
      </p:sp>
      <p:pic>
        <p:nvPicPr>
          <p:cNvPr id="16" name="Рисунок 15" descr="https://edu.sirius.online/noo-back/content/_image/c14f783c657f399ce5ac0303ad2933d0e3c57c48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1785926"/>
            <a:ext cx="350046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786314" y="6000768"/>
            <a:ext cx="385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accent6"/>
                </a:solidFill>
              </a:rPr>
              <a:t>Ответ: </a:t>
            </a:r>
            <a:r>
              <a:rPr lang="ru-RU" sz="3200" b="1" i="1" dirty="0" smtClean="0">
                <a:solidFill>
                  <a:schemeClr val="accent6"/>
                </a:solidFill>
              </a:rPr>
              <a:t>707057</a:t>
            </a:r>
            <a:endParaRPr lang="ru-RU" sz="3200" b="1" i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20" y="1714488"/>
            <a:ext cx="8375650" cy="2755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Спасибо за внимание!</a:t>
            </a:r>
            <a:endParaRPr lang="ru-RU" sz="8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Локальные и глобальные переменные</a:t>
            </a:r>
          </a:p>
        </p:txBody>
      </p:sp>
      <p:sp>
        <p:nvSpPr>
          <p:cNvPr id="16" name="Содержимое 1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Autofit/>
          </a:bodyPr>
          <a:lstStyle/>
          <a:p>
            <a:pPr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600" b="1" dirty="0" smtClean="0"/>
              <a:t>Переменные, которые введены в основной программе называются </a:t>
            </a:r>
            <a:r>
              <a:rPr lang="ru-RU" sz="2600" b="1" dirty="0" smtClean="0">
                <a:solidFill>
                  <a:schemeClr val="accent2"/>
                </a:solidFill>
              </a:rPr>
              <a:t>глобальными</a:t>
            </a:r>
            <a:r>
              <a:rPr lang="ru-RU" sz="2600" dirty="0" smtClean="0"/>
              <a:t>. Их могут использовать все подпрограммы (процедуры и функции).</a:t>
            </a:r>
          </a:p>
          <a:p>
            <a:pPr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600" b="1" dirty="0" smtClean="0">
                <a:solidFill>
                  <a:schemeClr val="accent2"/>
                </a:solidFill>
              </a:rPr>
              <a:t>Локальными</a:t>
            </a:r>
            <a:r>
              <a:rPr lang="ru-RU" sz="2600" dirty="0" smtClean="0">
                <a:solidFill>
                  <a:schemeClr val="accent2"/>
                </a:solidFill>
              </a:rPr>
              <a:t>  </a:t>
            </a:r>
            <a:r>
              <a:rPr lang="ru-RU" sz="2600" b="1" dirty="0" smtClean="0"/>
              <a:t>называются  дополнительные переменные, которые будут использоваться только в подпрограмме</a:t>
            </a:r>
            <a:r>
              <a:rPr lang="ru-RU" sz="2600" dirty="0" smtClean="0"/>
              <a:t>. К ним можно обращаться только внутри этой подпрограммы.</a:t>
            </a:r>
          </a:p>
          <a:p>
            <a:pPr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600" dirty="0" smtClean="0"/>
              <a:t>Такой приём называется </a:t>
            </a:r>
            <a:r>
              <a:rPr lang="ru-RU" sz="2600" b="1" i="1" dirty="0" smtClean="0">
                <a:solidFill>
                  <a:schemeClr val="accent2"/>
                </a:solidFill>
              </a:rPr>
              <a:t>инкапсуляцией</a:t>
            </a:r>
            <a:r>
              <a:rPr lang="ru-RU" sz="2600" b="1" dirty="0" smtClean="0">
                <a:solidFill>
                  <a:schemeClr val="accent2"/>
                </a:solidFill>
              </a:rPr>
              <a:t> </a:t>
            </a:r>
            <a:r>
              <a:rPr lang="ru-RU" sz="2600" dirty="0" smtClean="0"/>
              <a:t>- мы ограничиваем область действия переменной только той подпрограммой, где она действительно нужна.</a:t>
            </a:r>
          </a:p>
          <a:p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Примеры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25756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Пример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ru-RU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f():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232886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Пример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f():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a =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ru-RU" dirty="0"/>
          </a:p>
        </p:txBody>
      </p:sp>
      <p:sp>
        <p:nvSpPr>
          <p:cNvPr id="7" name="Скругленная прямоугольная выноска 6"/>
          <p:cNvSpPr/>
          <p:nvPr/>
        </p:nvSpPr>
        <p:spPr bwMode="auto">
          <a:xfrm>
            <a:off x="2786050" y="3071810"/>
            <a:ext cx="660400" cy="385763"/>
          </a:xfrm>
          <a:prstGeom prst="wedgeRoundRectCallout">
            <a:avLst>
              <a:gd name="adj1" fmla="val -96105"/>
              <a:gd name="adj2" fmla="val -81653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720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sz="2400" b="1" dirty="0" smtClean="0"/>
              <a:t>1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 bwMode="auto">
          <a:xfrm>
            <a:off x="4500562" y="4357694"/>
            <a:ext cx="4429156" cy="1571636"/>
          </a:xfrm>
          <a:prstGeom prst="wedgeRoundRectCallout">
            <a:avLst>
              <a:gd name="adj1" fmla="val -11289"/>
              <a:gd name="adj2" fmla="val -87867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72000" anchor="ctr"/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NameError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: name 'a' is not defined.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Локальные и глобальные переменные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54313" y="903288"/>
            <a:ext cx="3375025" cy="267811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90488" algn="just">
              <a:defRPr/>
            </a:pPr>
            <a:r>
              <a:rPr lang="ru-RU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5</a:t>
            </a:r>
            <a:endParaRPr lang="ru-RU" sz="2800" dirty="0">
              <a:solidFill>
                <a:schemeClr val="accent2"/>
              </a:solidFill>
              <a:latin typeface="Arial" pitchFamily="34" charset="0"/>
            </a:endParaRPr>
          </a:p>
          <a:p>
            <a:pPr indent="90488" algn="just">
              <a:defRPr/>
            </a:pPr>
            <a:r>
              <a:rPr lang="ru-RU" sz="2800" b="1" dirty="0" err="1">
                <a:solidFill>
                  <a:schemeClr val="accent6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def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qq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():</a:t>
            </a:r>
            <a:endParaRPr lang="en-US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algn="just"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endParaRPr lang="ru-RU" sz="2800" dirty="0">
              <a:solidFill>
                <a:schemeClr val="accent2"/>
              </a:solidFill>
              <a:latin typeface="Arial" pitchFamily="34" charset="0"/>
            </a:endParaRPr>
          </a:p>
          <a:p>
            <a:pPr indent="90488" algn="just">
              <a:defRPr/>
            </a:pP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ru-RU" sz="2800" b="1" dirty="0" err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ru-RU" sz="2800" b="1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ru-RU" sz="28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800" dirty="0">
              <a:latin typeface="Arial" pitchFamily="34" charset="0"/>
            </a:endParaRPr>
          </a:p>
          <a:p>
            <a:pPr indent="90488" algn="just">
              <a:defRPr/>
            </a:pPr>
            <a:r>
              <a:rPr lang="ru-RU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qq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()</a:t>
            </a:r>
            <a:endParaRPr lang="en-US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algn="just">
              <a:defRPr/>
            </a:pPr>
            <a:r>
              <a:rPr lang="ru-RU" sz="2800" b="1" dirty="0" err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ru-RU" sz="2800" b="1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ru-RU" sz="28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800" dirty="0">
              <a:latin typeface="Arial" pitchFamily="34" charset="0"/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 bwMode="auto">
          <a:xfrm>
            <a:off x="415925" y="941388"/>
            <a:ext cx="2146300" cy="923925"/>
          </a:xfrm>
          <a:prstGeom prst="wedgeRoundRectCallout">
            <a:avLst>
              <a:gd name="adj1" fmla="val 67975"/>
              <a:gd name="adj2" fmla="val -19868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глобальная переменная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 bwMode="auto">
          <a:xfrm>
            <a:off x="415925" y="1954213"/>
            <a:ext cx="2146300" cy="923925"/>
          </a:xfrm>
          <a:prstGeom prst="wedgeRoundRectCallout">
            <a:avLst>
              <a:gd name="adj1" fmla="val 82175"/>
              <a:gd name="adj2" fmla="val -38721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локальная переменная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 bwMode="auto">
          <a:xfrm>
            <a:off x="5783263" y="2205038"/>
            <a:ext cx="660400" cy="385762"/>
          </a:xfrm>
          <a:prstGeom prst="wedgeRoundRectCallout">
            <a:avLst>
              <a:gd name="adj1" fmla="val -85703"/>
              <a:gd name="adj2" fmla="val 13120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720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b="1" dirty="0"/>
              <a:t>1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 bwMode="auto">
          <a:xfrm>
            <a:off x="5337175" y="3074988"/>
            <a:ext cx="660400" cy="387350"/>
          </a:xfrm>
          <a:prstGeom prst="wedgeRoundRectCallout">
            <a:avLst>
              <a:gd name="adj1" fmla="val -85703"/>
              <a:gd name="adj2" fmla="val 13120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720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b="1" dirty="0"/>
              <a:t>5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631825" y="3810000"/>
            <a:ext cx="3373438" cy="18161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90488" algn="just">
              <a:defRPr/>
            </a:pPr>
            <a:r>
              <a:rPr lang="ru-RU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5</a:t>
            </a:r>
            <a:endParaRPr lang="ru-RU" sz="2800" dirty="0">
              <a:solidFill>
                <a:schemeClr val="accent2"/>
              </a:solidFill>
              <a:latin typeface="Arial" pitchFamily="34" charset="0"/>
            </a:endParaRPr>
          </a:p>
          <a:p>
            <a:pPr indent="90488" algn="just">
              <a:defRPr/>
            </a:pPr>
            <a:r>
              <a:rPr lang="ru-RU" sz="2800" b="1" dirty="0" err="1">
                <a:solidFill>
                  <a:schemeClr val="accent6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def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qq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():</a:t>
            </a:r>
            <a:endParaRPr lang="en-US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algn="just"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ru-RU" sz="2800" b="1" dirty="0" err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ru-RU" sz="2800" b="1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ru-RU" sz="28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800" dirty="0">
              <a:latin typeface="Arial" pitchFamily="34" charset="0"/>
            </a:endParaRPr>
          </a:p>
          <a:p>
            <a:pPr indent="90488" algn="just">
              <a:defRPr/>
            </a:pPr>
            <a:r>
              <a:rPr lang="ru-RU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qq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()</a:t>
            </a:r>
            <a:endParaRPr lang="en-US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 bwMode="auto">
          <a:xfrm>
            <a:off x="3116263" y="4273550"/>
            <a:ext cx="660400" cy="385763"/>
          </a:xfrm>
          <a:prstGeom prst="wedgeRoundRectCallout">
            <a:avLst>
              <a:gd name="adj1" fmla="val -64296"/>
              <a:gd name="adj2" fmla="val 97726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720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b="1" dirty="0"/>
              <a:t>5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4343400" y="3767138"/>
            <a:ext cx="3375025" cy="267652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90488" algn="just">
              <a:defRPr/>
            </a:pPr>
            <a:r>
              <a:rPr lang="ru-RU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5</a:t>
            </a:r>
            <a:endParaRPr lang="ru-RU" sz="2800" dirty="0">
              <a:solidFill>
                <a:schemeClr val="accent2"/>
              </a:solidFill>
              <a:latin typeface="Arial" pitchFamily="34" charset="0"/>
            </a:endParaRPr>
          </a:p>
          <a:p>
            <a:pPr indent="90488" algn="just">
              <a:defRPr/>
            </a:pPr>
            <a:r>
              <a:rPr lang="ru-RU" sz="2800" b="1" dirty="0" err="1">
                <a:solidFill>
                  <a:schemeClr val="accent6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def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qq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():</a:t>
            </a:r>
            <a:endParaRPr lang="en-US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algn="just"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global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a</a:t>
            </a:r>
          </a:p>
          <a:p>
            <a:pPr indent="90488" algn="just"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endParaRPr lang="ru-RU" sz="2800" dirty="0">
              <a:solidFill>
                <a:schemeClr val="accent2"/>
              </a:solidFill>
              <a:latin typeface="Arial" pitchFamily="34" charset="0"/>
            </a:endParaRPr>
          </a:p>
          <a:p>
            <a:pPr indent="90488" algn="just">
              <a:defRPr/>
            </a:pPr>
            <a:r>
              <a:rPr lang="ru-RU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qq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()</a:t>
            </a:r>
            <a:endParaRPr lang="en-US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algn="just">
              <a:defRPr/>
            </a:pPr>
            <a:r>
              <a:rPr lang="ru-RU" sz="2800" b="1" dirty="0" err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ru-RU" sz="2800" b="1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ru-RU" sz="28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800" dirty="0">
              <a:latin typeface="Arial" pitchFamily="34" charset="0"/>
            </a:endParaRPr>
          </a:p>
        </p:txBody>
      </p:sp>
      <p:sp>
        <p:nvSpPr>
          <p:cNvPr id="13" name="Скругленная прямоугольная выноска 12"/>
          <p:cNvSpPr/>
          <p:nvPr/>
        </p:nvSpPr>
        <p:spPr bwMode="auto">
          <a:xfrm>
            <a:off x="6904038" y="5949950"/>
            <a:ext cx="661987" cy="385763"/>
          </a:xfrm>
          <a:prstGeom prst="wedgeRoundRectCallout">
            <a:avLst>
              <a:gd name="adj1" fmla="val -85703"/>
              <a:gd name="adj2" fmla="val 13120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720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b="1" dirty="0"/>
              <a:t>1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4849813" y="4711712"/>
            <a:ext cx="1903412" cy="4318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wrap="none" tIns="0" bIns="0">
            <a:spAutoFit/>
          </a:bodyPr>
          <a:lstStyle/>
          <a:p>
            <a:pPr eaLnBrk="1" hangingPunct="1"/>
            <a:r>
              <a:rPr lang="en-US" altLang="ru-RU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global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</a:t>
            </a:r>
            <a:endParaRPr lang="ru-RU" altLang="ru-RU" dirty="0"/>
          </a:p>
        </p:txBody>
      </p:sp>
      <p:sp>
        <p:nvSpPr>
          <p:cNvPr id="15" name="Скругленная прямоугольная выноска 14"/>
          <p:cNvSpPr/>
          <p:nvPr/>
        </p:nvSpPr>
        <p:spPr bwMode="auto">
          <a:xfrm>
            <a:off x="6731000" y="3386138"/>
            <a:ext cx="2146300" cy="1136650"/>
          </a:xfrm>
          <a:prstGeom prst="wedgeRoundRectCallout">
            <a:avLst>
              <a:gd name="adj1" fmla="val -67951"/>
              <a:gd name="adj2" fmla="val 64963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работаем с</a:t>
            </a:r>
            <a:endParaRPr lang="en-US" sz="2400" dirty="0"/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глобальной переменной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  <p:bldP spid="7" grpId="0" animBg="1"/>
      <p:bldP spid="8" grpId="0" animBg="1"/>
      <p:bldP spid="9" grpId="0" animBg="1"/>
      <p:bldP spid="10" grpId="0"/>
      <p:bldP spid="11" grpId="0" animBg="1"/>
      <p:bldP spid="12" grpId="0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Примеры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25756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Пример 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f():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a =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Пример 4</a:t>
            </a:r>
            <a:endParaRPr lang="en-US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f():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a =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ru-RU" dirty="0"/>
          </a:p>
        </p:txBody>
      </p:sp>
      <p:sp>
        <p:nvSpPr>
          <p:cNvPr id="6" name="Скругленная прямоугольная выноска 5"/>
          <p:cNvSpPr/>
          <p:nvPr/>
        </p:nvSpPr>
        <p:spPr bwMode="auto">
          <a:xfrm>
            <a:off x="3214678" y="2500306"/>
            <a:ext cx="660400" cy="385763"/>
          </a:xfrm>
          <a:prstGeom prst="wedgeRoundRectCallout">
            <a:avLst>
              <a:gd name="adj1" fmla="val -64296"/>
              <a:gd name="adj2" fmla="val 97726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720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sz="2400" b="1" dirty="0" smtClean="0"/>
              <a:t>0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 bwMode="auto">
          <a:xfrm>
            <a:off x="2428860" y="3571876"/>
            <a:ext cx="660400" cy="385763"/>
          </a:xfrm>
          <a:prstGeom prst="wedgeRoundRectCallout">
            <a:avLst>
              <a:gd name="adj1" fmla="val -154109"/>
              <a:gd name="adj2" fmla="val -43215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720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sz="2400" b="1" dirty="0" smtClean="0"/>
              <a:t>1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 bwMode="auto">
          <a:xfrm>
            <a:off x="4500562" y="5000636"/>
            <a:ext cx="4429156" cy="1571636"/>
          </a:xfrm>
          <a:prstGeom prst="wedgeRoundRectCallout">
            <a:avLst>
              <a:gd name="adj1" fmla="val 16052"/>
              <a:gd name="adj2" fmla="val -192436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72000" anchor="ctr"/>
          <a:lstStyle/>
          <a:p>
            <a:pPr indent="271463"/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UnboundLocalError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: local variable 'a' referenced before assignment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Примеры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25756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Пример 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f():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False: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a =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90050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Пример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6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f():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global 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a =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(a)</a:t>
            </a:r>
          </a:p>
        </p:txBody>
      </p:sp>
      <p:sp>
        <p:nvSpPr>
          <p:cNvPr id="8" name="Скругленная прямоугольная выноска 7"/>
          <p:cNvSpPr/>
          <p:nvPr/>
        </p:nvSpPr>
        <p:spPr bwMode="auto">
          <a:xfrm>
            <a:off x="214282" y="4929198"/>
            <a:ext cx="4429156" cy="1571636"/>
          </a:xfrm>
          <a:prstGeom prst="wedgeRoundRectCallout">
            <a:avLst>
              <a:gd name="adj1" fmla="val 7961"/>
              <a:gd name="adj2" fmla="val -102805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72000" anchor="ctr"/>
          <a:lstStyle/>
          <a:p>
            <a:pPr indent="271463"/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UnboundLocalError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: local variable 'a' referenced before assignment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 bwMode="auto">
          <a:xfrm>
            <a:off x="7500958" y="3286124"/>
            <a:ext cx="660400" cy="385762"/>
          </a:xfrm>
          <a:prstGeom prst="wedgeRoundRectCallout">
            <a:avLst>
              <a:gd name="adj1" fmla="val -85703"/>
              <a:gd name="adj2" fmla="val 13120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720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sz="2400" b="1" dirty="0" smtClean="0"/>
              <a:t>0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 bwMode="auto">
          <a:xfrm>
            <a:off x="6715140" y="4643446"/>
            <a:ext cx="660400" cy="385762"/>
          </a:xfrm>
          <a:prstGeom prst="wedgeRoundRectCallout">
            <a:avLst>
              <a:gd name="adj1" fmla="val -85703"/>
              <a:gd name="adj2" fmla="val 13120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720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sz="2400" b="1" dirty="0" smtClean="0"/>
              <a:t>0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alt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Неправильная процедура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93713" y="1196994"/>
            <a:ext cx="3375025" cy="18145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indent="90488" algn="just">
              <a:defRPr/>
            </a:pP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5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 y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</a:t>
            </a:r>
            <a:endParaRPr lang="ru-RU" sz="2800" dirty="0">
              <a:solidFill>
                <a:schemeClr val="accent2"/>
              </a:solidFill>
              <a:latin typeface="Arial" pitchFamily="34" charset="0"/>
            </a:endParaRPr>
          </a:p>
          <a:p>
            <a:pPr indent="90488" algn="just">
              <a:defRPr/>
            </a:pPr>
            <a:r>
              <a:rPr lang="ru-RU" sz="2800" b="1" dirty="0" err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def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xSum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():</a:t>
            </a:r>
            <a:endParaRPr lang="en-US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algn="just"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ru-RU" sz="2800" b="1" dirty="0" err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</a:t>
            </a:r>
            <a:r>
              <a:rPr lang="en-US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x+y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)</a:t>
            </a:r>
            <a:endParaRPr lang="ru-RU" sz="2800" dirty="0">
              <a:latin typeface="Arial" pitchFamily="34" charset="0"/>
            </a:endParaRPr>
          </a:p>
          <a:p>
            <a:pPr indent="90488" algn="just">
              <a:defRPr/>
            </a:pPr>
            <a:r>
              <a:rPr lang="en-US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xSum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()</a:t>
            </a:r>
            <a:endParaRPr lang="en-US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210050" y="1182706"/>
            <a:ext cx="2520950" cy="663575"/>
            <a:chOff x="796" y="2336"/>
            <a:chExt cx="1588" cy="418"/>
          </a:xfrm>
        </p:grpSpPr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1090" y="2403"/>
              <a:ext cx="1294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Что плохо</a:t>
              </a:r>
              <a:r>
                <a:rPr lang="en-US" sz="2400" dirty="0"/>
                <a:t>?</a:t>
              </a:r>
              <a:endParaRPr lang="ru-RU" sz="2400" dirty="0"/>
            </a:p>
          </p:txBody>
        </p:sp>
        <p:sp>
          <p:nvSpPr>
            <p:cNvPr id="110612" name="Oval 9"/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4465638" y="2078056"/>
            <a:ext cx="3632200" cy="954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90488" algn="just">
              <a:defRPr/>
            </a:pPr>
            <a:r>
              <a:rPr lang="ru-RU" sz="2800" b="1" dirty="0" err="1">
                <a:solidFill>
                  <a:schemeClr val="accent6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def</a:t>
            </a:r>
            <a:r>
              <a:rPr lang="ru-RU" sz="2800" b="1" dirty="0">
                <a:solidFill>
                  <a:schemeClr val="accent6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xSum</a:t>
            </a:r>
            <a:r>
              <a:rPr lang="ru-RU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():</a:t>
            </a:r>
            <a:endParaRPr lang="en-US" sz="2800" b="1" dirty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algn="just"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ru-RU" sz="2800" b="1" dirty="0" err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ru-RU" sz="2800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x+y</a:t>
            </a:r>
            <a:r>
              <a:rPr lang="ru-RU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)</a:t>
            </a:r>
            <a:endParaRPr lang="ru-RU" sz="28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90550" y="1711344"/>
            <a:ext cx="3206750" cy="904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noFill/>
            <a:miter lim="800000"/>
            <a:headEnd/>
            <a:tailEnd type="none" w="lg" len="lg"/>
          </a:ln>
        </p:spPr>
        <p:txBody>
          <a:bodyPr anchor="ctr"/>
          <a:lstStyle/>
          <a:p>
            <a:pPr indent="90488" algn="just"/>
            <a:endParaRPr lang="en-US" altLang="ru-RU" sz="2800" b="1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101725" y="3359169"/>
            <a:ext cx="782799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1" hangingPunct="1">
              <a:buFontTx/>
              <a:buAutoNum type="arabicParenR"/>
            </a:pPr>
            <a:r>
              <a:rPr lang="ru-RU" altLang="ru-RU" sz="2400" dirty="0">
                <a:solidFill>
                  <a:srgbClr val="000000"/>
                </a:solidFill>
              </a:rPr>
              <a:t>процедура связана с глобальными переменными,  нельзя перенести в другую программу</a:t>
            </a:r>
          </a:p>
          <a:p>
            <a:pPr marL="457200" indent="-457200" eaLnBrk="1" hangingPunct="1">
              <a:buFontTx/>
              <a:buAutoNum type="arabicParenR"/>
            </a:pPr>
            <a:r>
              <a:rPr lang="ru-RU" altLang="ru-RU" sz="2400" dirty="0">
                <a:solidFill>
                  <a:srgbClr val="000000"/>
                </a:solidFill>
              </a:rPr>
              <a:t>печатает только сумму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altLang="ru-RU" sz="2400" dirty="0">
                <a:solidFill>
                  <a:srgbClr val="000000"/>
                </a:solidFill>
              </a:rPr>
              <a:t> </a:t>
            </a:r>
            <a:r>
              <a:rPr lang="ru-RU" altLang="ru-RU" sz="2400" dirty="0">
                <a:solidFill>
                  <a:srgbClr val="000000"/>
                </a:solidFill>
              </a:rPr>
              <a:t>и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altLang="ru-RU" sz="2400" dirty="0">
                <a:solidFill>
                  <a:srgbClr val="000000"/>
                </a:solidFill>
              </a:rPr>
              <a:t>, </a:t>
            </a:r>
            <a:r>
              <a:rPr lang="ru-RU" altLang="ru-RU" sz="2400" dirty="0">
                <a:solidFill>
                  <a:srgbClr val="000000"/>
                </a:solidFill>
              </a:rPr>
              <a:t>нельзя напечатать сумму других переменных или сумму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x*y</a:t>
            </a:r>
            <a:r>
              <a:rPr lang="en-US" altLang="ru-RU" sz="2400" dirty="0">
                <a:solidFill>
                  <a:srgbClr val="000000"/>
                </a:solidFill>
              </a:rPr>
              <a:t> </a:t>
            </a:r>
            <a:r>
              <a:rPr lang="ru-RU" altLang="ru-RU" sz="2400" dirty="0">
                <a:solidFill>
                  <a:srgbClr val="000000"/>
                </a:solidFill>
              </a:rPr>
              <a:t>и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3x</a:t>
            </a:r>
            <a:endParaRPr lang="ru-RU" altLang="ru-RU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>
            <a:off x="1022350" y="1638319"/>
            <a:ext cx="5586413" cy="1355725"/>
          </a:xfrm>
          <a:custGeom>
            <a:avLst/>
            <a:gdLst>
              <a:gd name="T0" fmla="*/ 5592773 w 5585988"/>
              <a:gd name="T1" fmla="*/ 1141384 h 1355002"/>
              <a:gd name="T2" fmla="*/ 0 w 5585988"/>
              <a:gd name="T3" fmla="*/ 0 h 1355002"/>
              <a:gd name="T4" fmla="*/ 0 60000 65536"/>
              <a:gd name="T5" fmla="*/ 0 60000 65536"/>
              <a:gd name="T6" fmla="*/ 0 w 5585988"/>
              <a:gd name="T7" fmla="*/ 0 h 1355002"/>
              <a:gd name="T8" fmla="*/ 5585988 w 5585988"/>
              <a:gd name="T9" fmla="*/ 1355002 h 1355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5988" h="1355002">
                <a:moveTo>
                  <a:pt x="5585988" y="1131683"/>
                </a:moveTo>
                <a:cubicBezTo>
                  <a:pt x="3977489" y="528119"/>
                  <a:pt x="1508910" y="1355002"/>
                  <a:pt x="0" y="0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>
            <a:off x="2109788" y="1638319"/>
            <a:ext cx="5068887" cy="1241425"/>
          </a:xfrm>
          <a:custGeom>
            <a:avLst/>
            <a:gdLst>
              <a:gd name="T0" fmla="*/ 1071528 w 5585988"/>
              <a:gd name="T1" fmla="*/ 255274 h 1355002"/>
              <a:gd name="T2" fmla="*/ 0 w 5585988"/>
              <a:gd name="T3" fmla="*/ 0 h 1355002"/>
              <a:gd name="T4" fmla="*/ 0 60000 65536"/>
              <a:gd name="T5" fmla="*/ 0 60000 65536"/>
              <a:gd name="T6" fmla="*/ 0 w 5585988"/>
              <a:gd name="T7" fmla="*/ 0 h 1355002"/>
              <a:gd name="T8" fmla="*/ 5585988 w 5585988"/>
              <a:gd name="T9" fmla="*/ 1355002 h 1355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5988" h="1355002">
                <a:moveTo>
                  <a:pt x="5585988" y="1131683"/>
                </a:moveTo>
                <a:cubicBezTo>
                  <a:pt x="3977489" y="528119"/>
                  <a:pt x="1508910" y="1355002"/>
                  <a:pt x="0" y="0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69925" y="4948256"/>
            <a:ext cx="3222625" cy="663575"/>
            <a:chOff x="796" y="2336"/>
            <a:chExt cx="2030" cy="418"/>
          </a:xfrm>
        </p:grpSpPr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1090" y="2403"/>
              <a:ext cx="1736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 Как исправить</a:t>
              </a:r>
              <a:r>
                <a:rPr lang="en-US" sz="2400" dirty="0"/>
                <a:t>?</a:t>
              </a:r>
              <a:endParaRPr lang="ru-RU" sz="2400" dirty="0"/>
            </a:p>
          </p:txBody>
        </p:sp>
        <p:sp>
          <p:nvSpPr>
            <p:cNvPr id="110610" name="Oval 9"/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7" name="Умножение 16"/>
          <p:cNvSpPr/>
          <p:nvPr/>
        </p:nvSpPr>
        <p:spPr bwMode="auto">
          <a:xfrm>
            <a:off x="3640138" y="2019319"/>
            <a:ext cx="841375" cy="841375"/>
          </a:xfrm>
          <a:prstGeom prst="mathMultiply">
            <a:avLst>
              <a:gd name="adj1" fmla="val 5240"/>
            </a:avLst>
          </a:prstGeom>
          <a:solidFill>
            <a:srgbClr val="FF0000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18" name="Скругленная прямоугольная выноска 17"/>
          <p:cNvSpPr/>
          <p:nvPr/>
        </p:nvSpPr>
        <p:spPr bwMode="auto">
          <a:xfrm>
            <a:off x="4549775" y="5006994"/>
            <a:ext cx="2647950" cy="1136650"/>
          </a:xfrm>
          <a:prstGeom prst="wedgeRoundRectCallout">
            <a:avLst>
              <a:gd name="adj1" fmla="val -80184"/>
              <a:gd name="adj2" fmla="val -25042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передавать данные через параметры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5" name="Группа 37"/>
          <p:cNvGrpSpPr>
            <a:grpSpLocks/>
          </p:cNvGrpSpPr>
          <p:nvPr/>
        </p:nvGrpSpPr>
        <p:grpSpPr bwMode="auto">
          <a:xfrm>
            <a:off x="517525" y="3327419"/>
            <a:ext cx="561975" cy="561975"/>
            <a:chOff x="473725" y="4494882"/>
            <a:chExt cx="561861" cy="561861"/>
          </a:xfrm>
        </p:grpSpPr>
        <p:sp>
          <p:nvSpPr>
            <p:cNvPr id="110607" name="Овал 35"/>
            <p:cNvSpPr>
              <a:spLocks noChangeArrowheads="1"/>
            </p:cNvSpPr>
            <p:nvPr/>
          </p:nvSpPr>
          <p:spPr bwMode="auto">
            <a:xfrm>
              <a:off x="473725" y="4494882"/>
              <a:ext cx="561861" cy="561861"/>
            </a:xfrm>
            <a:prstGeom prst="ellipse">
              <a:avLst/>
            </a:prstGeom>
            <a:solidFill>
              <a:srgbClr val="FF0000"/>
            </a:solidFill>
            <a:ln w="12700" algn="ctr">
              <a:noFill/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21" name="Крест 36"/>
            <p:cNvSpPr>
              <a:spLocks noChangeArrowheads="1"/>
            </p:cNvSpPr>
            <p:nvPr/>
          </p:nvSpPr>
          <p:spPr bwMode="auto">
            <a:xfrm>
              <a:off x="537212" y="4558369"/>
              <a:ext cx="434887" cy="434887"/>
            </a:xfrm>
            <a:prstGeom prst="mathMinus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>
                <a:defRPr/>
              </a:pPr>
              <a:endParaRPr lang="ru-RU" altLang="ru-RU"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build="p"/>
      <p:bldP spid="11" grpId="0" animBg="1"/>
      <p:bldP spid="13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1414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alt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Правильная процедура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76475" y="1543072"/>
            <a:ext cx="3816350" cy="3108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indent="90488" algn="just">
              <a:defRPr/>
            </a:pPr>
            <a:endParaRPr lang="ru-RU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algn="just">
              <a:defRPr/>
            </a:pPr>
            <a:endParaRPr lang="ru-RU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algn="just">
              <a:defRPr/>
            </a:pP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5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 y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</a:t>
            </a:r>
            <a:endParaRPr lang="ru-RU" sz="2800" dirty="0">
              <a:solidFill>
                <a:schemeClr val="accent2"/>
              </a:solidFill>
              <a:latin typeface="Arial" pitchFamily="34" charset="0"/>
            </a:endParaRPr>
          </a:p>
          <a:p>
            <a:pPr indent="90488" algn="just">
              <a:defRPr/>
            </a:pP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Sum2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x, y 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en-US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algn="just">
              <a:defRPr/>
            </a:pP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z=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7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 w=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3</a:t>
            </a:r>
            <a:endParaRPr lang="ru-RU" sz="2800" b="1" dirty="0">
              <a:solidFill>
                <a:schemeClr val="accent2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algn="just">
              <a:defRPr/>
            </a:pP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Sum2( z, w )</a:t>
            </a:r>
            <a:endParaRPr lang="ru-RU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algn="just">
              <a:defRPr/>
            </a:pP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Sum2( </a:t>
            </a:r>
            <a:r>
              <a:rPr lang="en-US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z+x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y*w )</a:t>
            </a:r>
            <a:endParaRPr lang="ru-RU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35575" y="1577997"/>
            <a:ext cx="3632200" cy="9540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indent="90488" algn="just">
              <a:defRPr/>
            </a:pPr>
            <a:r>
              <a:rPr lang="ru-RU" sz="2800" b="1" dirty="0" err="1">
                <a:solidFill>
                  <a:schemeClr val="accent6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def</a:t>
            </a:r>
            <a:r>
              <a:rPr lang="ru-RU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Sum2</a:t>
            </a:r>
            <a:r>
              <a:rPr lang="ru-RU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a, b</a:t>
            </a:r>
            <a:r>
              <a:rPr lang="ru-RU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):</a:t>
            </a:r>
            <a:endParaRPr lang="en-US" sz="2800" b="1" dirty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algn="just"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ru-RU" sz="2800" b="1" dirty="0" err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ru-RU" sz="2800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a+b</a:t>
            </a:r>
            <a:r>
              <a:rPr lang="ru-RU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)</a:t>
            </a:r>
            <a:endParaRPr lang="ru-RU" sz="28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8" name="Прямоугольник 6"/>
          <p:cNvSpPr>
            <a:spLocks noChangeArrowheads="1"/>
          </p:cNvSpPr>
          <p:nvPr/>
        </p:nvSpPr>
        <p:spPr bwMode="auto">
          <a:xfrm>
            <a:off x="6477000" y="2933722"/>
            <a:ext cx="3698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a</a:t>
            </a:r>
            <a:endParaRPr lang="ru-RU" alt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381750" y="3311547"/>
          <a:ext cx="579438" cy="518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438"/>
              </a:tblGrid>
              <a:tr h="517525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386" marR="91386" marT="45664" marB="45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Прямоугольник 6"/>
          <p:cNvSpPr>
            <a:spLocks noChangeArrowheads="1"/>
          </p:cNvSpPr>
          <p:nvPr/>
        </p:nvSpPr>
        <p:spPr bwMode="auto">
          <a:xfrm>
            <a:off x="7300913" y="2933722"/>
            <a:ext cx="3698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b</a:t>
            </a:r>
            <a:endParaRPr lang="ru-RU" alt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7205663" y="3311547"/>
          <a:ext cx="579437" cy="518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437"/>
              </a:tblGrid>
              <a:tr h="517525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385" marR="91385" marT="45664" marB="45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8" name="Прямоугольник 6"/>
          <p:cNvSpPr>
            <a:spLocks noChangeArrowheads="1"/>
          </p:cNvSpPr>
          <p:nvPr/>
        </p:nvSpPr>
        <p:spPr bwMode="auto">
          <a:xfrm>
            <a:off x="701675" y="2020909"/>
            <a:ext cx="368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x</a:t>
            </a:r>
            <a:endParaRPr lang="ru-RU" altLang="ru-RU"/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606425" y="2398734"/>
          <a:ext cx="579438" cy="518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438"/>
              </a:tblGrid>
              <a:tr h="51752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386" marR="91386" marT="45664" marB="45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" name="Прямоугольник 6"/>
          <p:cNvSpPr>
            <a:spLocks noChangeArrowheads="1"/>
          </p:cNvSpPr>
          <p:nvPr/>
        </p:nvSpPr>
        <p:spPr bwMode="auto">
          <a:xfrm>
            <a:off x="1525588" y="2020909"/>
            <a:ext cx="368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y</a:t>
            </a:r>
            <a:endParaRPr lang="ru-RU" altLang="ru-RU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430338" y="2398734"/>
          <a:ext cx="579437" cy="518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437"/>
              </a:tblGrid>
              <a:tr h="51752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45664" marB="45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606425" y="3270272"/>
          <a:ext cx="579438" cy="518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438"/>
              </a:tblGrid>
              <a:tr h="51752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17</a:t>
                      </a:r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45664" marB="45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1430338" y="3270272"/>
          <a:ext cx="579437" cy="518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437"/>
              </a:tblGrid>
              <a:tr h="51752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45664" marB="45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4" name="Прямоугольник 6"/>
          <p:cNvSpPr>
            <a:spLocks noChangeArrowheads="1"/>
          </p:cNvSpPr>
          <p:nvPr/>
        </p:nvSpPr>
        <p:spPr bwMode="auto">
          <a:xfrm>
            <a:off x="701675" y="2865459"/>
            <a:ext cx="368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z</a:t>
            </a:r>
            <a:endParaRPr lang="ru-RU" altLang="ru-RU"/>
          </a:p>
        </p:txBody>
      </p:sp>
      <p:sp>
        <p:nvSpPr>
          <p:cNvPr id="25" name="Прямоугольник 6"/>
          <p:cNvSpPr>
            <a:spLocks noChangeArrowheads="1"/>
          </p:cNvSpPr>
          <p:nvPr/>
        </p:nvSpPr>
        <p:spPr bwMode="auto">
          <a:xfrm>
            <a:off x="1525588" y="2865459"/>
            <a:ext cx="368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w</a:t>
            </a:r>
            <a:endParaRPr lang="ru-RU" altLang="ru-RU"/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6477000" y="3317897"/>
            <a:ext cx="398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5</a:t>
            </a:r>
            <a:endParaRPr lang="ru-RU" altLang="ru-RU" sz="28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7180263" y="3311547"/>
            <a:ext cx="6143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</a:t>
            </a: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6369050" y="3317897"/>
            <a:ext cx="614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7</a:t>
            </a: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7288213" y="3311547"/>
            <a:ext cx="4000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3</a:t>
            </a:r>
            <a:endParaRPr lang="ru-RU" altLang="ru-RU" sz="28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>
            <a:off x="6369050" y="3317897"/>
            <a:ext cx="614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22</a:t>
            </a:r>
          </a:p>
        </p:txBody>
      </p:sp>
      <p:sp>
        <p:nvSpPr>
          <p:cNvPr id="31" name="Прямоугольник 30"/>
          <p:cNvSpPr>
            <a:spLocks noChangeArrowheads="1"/>
          </p:cNvSpPr>
          <p:nvPr/>
        </p:nvSpPr>
        <p:spPr bwMode="auto">
          <a:xfrm>
            <a:off x="7180263" y="3311547"/>
            <a:ext cx="6143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33" name="Прямоугольник 32"/>
          <p:cNvSpPr>
            <a:spLocks noChangeArrowheads="1"/>
          </p:cNvSpPr>
          <p:nvPr/>
        </p:nvSpPr>
        <p:spPr bwMode="auto">
          <a:xfrm>
            <a:off x="8167688" y="3319484"/>
            <a:ext cx="61436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8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15</a:t>
            </a:r>
          </a:p>
          <a:p>
            <a:pPr eaLnBrk="1" hangingPunct="1"/>
            <a:r>
              <a:rPr lang="ru-RU" altLang="ru-RU" sz="28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20</a:t>
            </a:r>
          </a:p>
          <a:p>
            <a:pPr eaLnBrk="1" hangingPunct="1"/>
            <a:r>
              <a:rPr lang="ru-RU" altLang="ru-RU" sz="28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52</a:t>
            </a:r>
            <a:endParaRPr lang="ru-RU" altLang="ru-RU" dirty="0">
              <a:solidFill>
                <a:schemeClr val="accent2"/>
              </a:solidFill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34" name="Прямоугольник 33"/>
          <p:cNvSpPr>
            <a:spLocks noChangeArrowheads="1"/>
          </p:cNvSpPr>
          <p:nvPr/>
        </p:nvSpPr>
        <p:spPr bwMode="auto">
          <a:xfrm>
            <a:off x="260350" y="1560534"/>
            <a:ext cx="2017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Глобальные:</a:t>
            </a:r>
            <a:endParaRPr lang="ru-RU" altLang="ru-RU"/>
          </a:p>
        </p:txBody>
      </p:sp>
      <p:sp>
        <p:nvSpPr>
          <p:cNvPr id="35" name="Прямоугольник 34"/>
          <p:cNvSpPr>
            <a:spLocks noChangeArrowheads="1"/>
          </p:cNvSpPr>
          <p:nvPr/>
        </p:nvSpPr>
        <p:spPr bwMode="auto">
          <a:xfrm>
            <a:off x="6176963" y="2614634"/>
            <a:ext cx="18589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Локальные:</a:t>
            </a:r>
            <a:endParaRPr lang="ru-RU" altLang="ru-RU"/>
          </a:p>
        </p:txBody>
      </p:sp>
      <p:grpSp>
        <p:nvGrpSpPr>
          <p:cNvPr id="2" name="Группа 37"/>
          <p:cNvGrpSpPr>
            <a:grpSpLocks/>
          </p:cNvGrpSpPr>
          <p:nvPr/>
        </p:nvGrpSpPr>
        <p:grpSpPr bwMode="auto">
          <a:xfrm>
            <a:off x="606425" y="4911747"/>
            <a:ext cx="561975" cy="561975"/>
            <a:chOff x="473725" y="4494882"/>
            <a:chExt cx="561861" cy="561861"/>
          </a:xfrm>
        </p:grpSpPr>
        <p:sp>
          <p:nvSpPr>
            <p:cNvPr id="111679" name="Овал 35"/>
            <p:cNvSpPr>
              <a:spLocks noChangeArrowheads="1"/>
            </p:cNvSpPr>
            <p:nvPr/>
          </p:nvSpPr>
          <p:spPr bwMode="auto">
            <a:xfrm>
              <a:off x="473725" y="4494882"/>
              <a:ext cx="561861" cy="561861"/>
            </a:xfrm>
            <a:prstGeom prst="ellipse">
              <a:avLst/>
            </a:prstGeom>
            <a:solidFill>
              <a:srgbClr val="008000"/>
            </a:solidFill>
            <a:ln w="12700" algn="ctr">
              <a:noFill/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111680" name="Крест 36"/>
            <p:cNvSpPr>
              <a:spLocks noChangeArrowheads="1"/>
            </p:cNvSpPr>
            <p:nvPr/>
          </p:nvSpPr>
          <p:spPr bwMode="auto">
            <a:xfrm>
              <a:off x="537962" y="4559119"/>
              <a:ext cx="433387" cy="433387"/>
            </a:xfrm>
            <a:prstGeom prst="plus">
              <a:avLst>
                <a:gd name="adj" fmla="val 40583"/>
              </a:avLst>
            </a:prstGeom>
            <a:solidFill>
              <a:schemeClr val="bg1"/>
            </a:solidFill>
            <a:ln w="12700" algn="ctr">
              <a:noFill/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</p:grpSp>
      <p:sp>
        <p:nvSpPr>
          <p:cNvPr id="39" name="Прямоугольник 38"/>
          <p:cNvSpPr>
            <a:spLocks noChangeArrowheads="1"/>
          </p:cNvSpPr>
          <p:nvPr/>
        </p:nvSpPr>
        <p:spPr bwMode="auto">
          <a:xfrm>
            <a:off x="1241425" y="4930797"/>
            <a:ext cx="69119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>
              <a:buFontTx/>
              <a:buAutoNum type="arabicParenR"/>
            </a:pPr>
            <a:r>
              <a:rPr lang="ru-RU" altLang="ru-RU" sz="2400">
                <a:solidFill>
                  <a:srgbClr val="000000"/>
                </a:solidFill>
              </a:rPr>
              <a:t>процедура не зависит от глобальных переменных</a:t>
            </a:r>
          </a:p>
          <a:p>
            <a:pPr marL="457200" indent="-457200" eaLnBrk="1" hangingPunct="1">
              <a:buFontTx/>
              <a:buAutoNum type="arabicParenR"/>
            </a:pPr>
            <a:r>
              <a:rPr lang="ru-RU" altLang="ru-RU" sz="2400">
                <a:solidFill>
                  <a:srgbClr val="000000"/>
                </a:solidFill>
              </a:rPr>
              <a:t>легко перенести в другую программу</a:t>
            </a:r>
          </a:p>
          <a:p>
            <a:pPr marL="457200" indent="-457200" eaLnBrk="1" hangingPunct="1">
              <a:buFontTx/>
              <a:buAutoNum type="arabicParenR"/>
            </a:pPr>
            <a:r>
              <a:rPr lang="ru-RU" altLang="ru-RU" sz="2400">
                <a:solidFill>
                  <a:srgbClr val="000000"/>
                </a:solidFill>
              </a:rPr>
              <a:t>печатает только сумму любых выражений</a:t>
            </a:r>
            <a:endParaRPr lang="ru-RU" altLang="ru-RU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1675" name="Стрелка влево 39"/>
          <p:cNvSpPr>
            <a:spLocks noChangeArrowheads="1"/>
          </p:cNvSpPr>
          <p:nvPr/>
        </p:nvSpPr>
        <p:spPr bwMode="auto">
          <a:xfrm>
            <a:off x="4330700" y="1814534"/>
            <a:ext cx="762000" cy="368300"/>
          </a:xfrm>
          <a:prstGeom prst="leftArrow">
            <a:avLst>
              <a:gd name="adj1" fmla="val 50000"/>
              <a:gd name="adj2" fmla="val 50000"/>
            </a:avLst>
          </a:prstGeom>
          <a:ln>
            <a:headEnd/>
            <a:tailEnd type="triangle" w="lg" len="lg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endParaRPr lang="ru-RU" altLang="ru-RU"/>
          </a:p>
        </p:txBody>
      </p:sp>
      <p:grpSp>
        <p:nvGrpSpPr>
          <p:cNvPr id="3" name="Группа 31"/>
          <p:cNvGrpSpPr>
            <a:grpSpLocks/>
          </p:cNvGrpSpPr>
          <p:nvPr/>
        </p:nvGrpSpPr>
        <p:grpSpPr bwMode="auto">
          <a:xfrm>
            <a:off x="3910013" y="368303"/>
            <a:ext cx="3951287" cy="2332038"/>
            <a:chOff x="3648545" y="-60600"/>
            <a:chExt cx="4213509" cy="2333025"/>
          </a:xfrm>
        </p:grpSpPr>
        <p:sp>
          <p:nvSpPr>
            <p:cNvPr id="111677" name="Полилиния 5"/>
            <p:cNvSpPr>
              <a:spLocks/>
            </p:cNvSpPr>
            <p:nvPr/>
          </p:nvSpPr>
          <p:spPr bwMode="auto">
            <a:xfrm flipH="1">
              <a:off x="3648545" y="-47901"/>
              <a:ext cx="3516267" cy="2320326"/>
            </a:xfrm>
            <a:custGeom>
              <a:avLst/>
              <a:gdLst>
                <a:gd name="T0" fmla="*/ 0 w 10112287"/>
                <a:gd name="T1" fmla="*/ 133192714 h 1801423"/>
                <a:gd name="T2" fmla="*/ 0 w 10112287"/>
                <a:gd name="T3" fmla="*/ 64207300 h 1801423"/>
                <a:gd name="T4" fmla="*/ 0 60000 65536"/>
                <a:gd name="T5" fmla="*/ 0 60000 65536"/>
                <a:gd name="T6" fmla="*/ 0 w 10112287"/>
                <a:gd name="T7" fmla="*/ 0 h 1801423"/>
                <a:gd name="T8" fmla="*/ 10112287 w 10112287"/>
                <a:gd name="T9" fmla="*/ 1801423 h 18014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112287" h="1801423">
                  <a:moveTo>
                    <a:pt x="10112287" y="1801423"/>
                  </a:moveTo>
                  <a:cubicBezTo>
                    <a:pt x="8503788" y="1197859"/>
                    <a:pt x="2083170" y="0"/>
                    <a:pt x="0" y="868399"/>
                  </a:cubicBezTo>
                </a:path>
              </a:pathLst>
            </a:cu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oval" w="sm" len="sm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78" name="Полилиния 6"/>
            <p:cNvSpPr>
              <a:spLocks/>
            </p:cNvSpPr>
            <p:nvPr/>
          </p:nvSpPr>
          <p:spPr bwMode="auto">
            <a:xfrm flipH="1">
              <a:off x="4282287" y="-60600"/>
              <a:ext cx="3579767" cy="2333024"/>
            </a:xfrm>
            <a:custGeom>
              <a:avLst/>
              <a:gdLst>
                <a:gd name="T0" fmla="*/ 0 w 10294904"/>
                <a:gd name="T1" fmla="*/ 133920813 h 1811282"/>
                <a:gd name="T2" fmla="*/ 0 w 10294904"/>
                <a:gd name="T3" fmla="*/ 67122804 h 1811282"/>
                <a:gd name="T4" fmla="*/ 0 60000 65536"/>
                <a:gd name="T5" fmla="*/ 0 60000 65536"/>
                <a:gd name="T6" fmla="*/ 0 w 10294904"/>
                <a:gd name="T7" fmla="*/ 0 h 1811282"/>
                <a:gd name="T8" fmla="*/ 10294904 w 10294904"/>
                <a:gd name="T9" fmla="*/ 1811282 h 18112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294904" h="1811282">
                  <a:moveTo>
                    <a:pt x="10294904" y="1811282"/>
                  </a:moveTo>
                  <a:cubicBezTo>
                    <a:pt x="8686405" y="1207718"/>
                    <a:pt x="3105827" y="0"/>
                    <a:pt x="0" y="907838"/>
                  </a:cubicBezTo>
                </a:path>
              </a:pathLst>
            </a:cu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oval" w="sm" len="sm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8" grpId="0"/>
      <p:bldP spid="10" grpId="0"/>
      <p:bldP spid="18" grpId="0"/>
      <p:bldP spid="20" grpId="0"/>
      <p:bldP spid="24" grpId="0"/>
      <p:bldP spid="25" grpId="0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1" grpId="0"/>
      <p:bldP spid="33" grpId="0" build="p"/>
      <p:bldP spid="34" grpId="0"/>
      <p:bldP spid="35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Вопросы: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1185857"/>
          </a:xfrm>
        </p:spPr>
        <p:txBody>
          <a:bodyPr>
            <a:normAutofit lnSpcReduction="10000"/>
          </a:bodyPr>
          <a:lstStyle/>
          <a:p>
            <a:pPr marL="0" indent="358775">
              <a:buNone/>
            </a:pPr>
            <a:r>
              <a:rPr lang="ru-RU" sz="2400" b="1" i="1" dirty="0" smtClean="0">
                <a:solidFill>
                  <a:schemeClr val="accent6"/>
                </a:solidFill>
              </a:rPr>
              <a:t>1. В данном коде переменная </a:t>
            </a:r>
            <a:r>
              <a:rPr lang="ru-RU" sz="2400" b="1" i="1" dirty="0" err="1" smtClean="0">
                <a:solidFill>
                  <a:schemeClr val="accent6"/>
                </a:solidFill>
              </a:rPr>
              <a:t>b</a:t>
            </a:r>
            <a:r>
              <a:rPr lang="ru-RU" sz="2400" b="1" i="1" dirty="0" smtClean="0">
                <a:solidFill>
                  <a:schemeClr val="accent6"/>
                </a:solidFill>
              </a:rPr>
              <a:t> в функции локальная или глобальная?</a:t>
            </a:r>
            <a:endParaRPr lang="ru-RU" sz="2400" b="1" i="1" dirty="0">
              <a:solidFill>
                <a:schemeClr val="accent6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281518" cy="971544"/>
          </a:xfrm>
        </p:spPr>
        <p:txBody>
          <a:bodyPr>
            <a:normAutofit lnSpcReduction="10000"/>
          </a:bodyPr>
          <a:lstStyle/>
          <a:p>
            <a:pPr marL="0" indent="358775">
              <a:buNone/>
            </a:pPr>
            <a:r>
              <a:rPr lang="ru-RU" sz="2400" b="1" i="1" dirty="0" smtClean="0">
                <a:solidFill>
                  <a:schemeClr val="accent6"/>
                </a:solidFill>
              </a:rPr>
              <a:t>2. Что выведет на экран данная программа?</a:t>
            </a:r>
            <a:endParaRPr lang="ru-RU" sz="2400" b="1" i="1" dirty="0">
              <a:solidFill>
                <a:schemeClr val="accent6"/>
              </a:solidFill>
            </a:endParaRPr>
          </a:p>
        </p:txBody>
      </p:sp>
      <p:pic>
        <p:nvPicPr>
          <p:cNvPr id="5" name="Рисунок 4" descr="https://edu.sirius.online/noo-back/content/_image/f1a6f2ec314ba340f03d89eb038f2f57307a2e71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4043" b="14286"/>
          <a:stretch>
            <a:fillRect/>
          </a:stretch>
        </p:blipFill>
        <p:spPr bwMode="auto">
          <a:xfrm>
            <a:off x="428596" y="2857496"/>
            <a:ext cx="314327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edu.sirius.online/noo-back/content/_image/096586575cc49412bf6e2e04e02506fa05d3378b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2500306"/>
            <a:ext cx="4143404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14282" y="6058935"/>
            <a:ext cx="385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accent6"/>
                </a:solidFill>
              </a:rPr>
              <a:t>Ответ: локальная </a:t>
            </a:r>
            <a:endParaRPr lang="ru-RU" sz="3200" b="1" i="1" dirty="0">
              <a:solidFill>
                <a:schemeClr val="accent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6000768"/>
            <a:ext cx="3000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accent6"/>
                </a:solidFill>
              </a:rPr>
              <a:t>Ответ: </a:t>
            </a:r>
            <a:r>
              <a:rPr lang="ru-RU" sz="3200" b="1" i="1" dirty="0" smtClean="0">
                <a:solidFill>
                  <a:schemeClr val="accent6"/>
                </a:solidFill>
              </a:rPr>
              <a:t>2 1 2 2</a:t>
            </a:r>
            <a:r>
              <a:rPr lang="ru-RU" sz="3200" b="1" i="1" dirty="0" smtClean="0">
                <a:solidFill>
                  <a:schemeClr val="accent6"/>
                </a:solidFill>
              </a:rPr>
              <a:t> </a:t>
            </a:r>
            <a:endParaRPr lang="ru-RU" sz="3200" b="1" i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8" grpId="0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514</Words>
  <Application>Microsoft Office PowerPoint</Application>
  <PresentationFormat>Экран (4:3)</PresentationFormat>
  <Paragraphs>144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Процедуры с изменяемыми параметрами</vt:lpstr>
      <vt:lpstr>Локальные и глобальные переменные</vt:lpstr>
      <vt:lpstr>Примеры</vt:lpstr>
      <vt:lpstr>Локальные и глобальные переменные</vt:lpstr>
      <vt:lpstr>Примеры</vt:lpstr>
      <vt:lpstr>Примеры</vt:lpstr>
      <vt:lpstr>Неправильная процедура</vt:lpstr>
      <vt:lpstr>Правильная процедура</vt:lpstr>
      <vt:lpstr>Вопросы:</vt:lpstr>
      <vt:lpstr>Вопросы:</vt:lpstr>
      <vt:lpstr>Вопросы: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Процедуры</dc:title>
  <dc:creator>. я</dc:creator>
  <cp:lastModifiedBy>. я</cp:lastModifiedBy>
  <cp:revision>50</cp:revision>
  <dcterms:created xsi:type="dcterms:W3CDTF">2022-02-08T14:31:33Z</dcterms:created>
  <dcterms:modified xsi:type="dcterms:W3CDTF">2022-02-09T11:53:26Z</dcterms:modified>
</cp:coreProperties>
</file>