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70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990600"/>
            <a:ext cx="8653462" cy="19145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Процедуры</a:t>
            </a:r>
          </a:p>
        </p:txBody>
      </p:sp>
      <p:pic>
        <p:nvPicPr>
          <p:cNvPr id="103430" name="Picture 6" descr="https://im0-tub-ru.yandex.net/i?id=436eb8ea721608baa717ee0e38f53bab-l&amp;n=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651" t="15298" r="9365" b="14544"/>
          <a:stretch>
            <a:fillRect/>
          </a:stretch>
        </p:blipFill>
        <p:spPr bwMode="auto">
          <a:xfrm>
            <a:off x="2857488" y="3000372"/>
            <a:ext cx="3568700" cy="325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26995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Зачем нужны процедуры?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3388" y="1495442"/>
            <a:ext cx="563647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Ошибка </a:t>
            </a: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программы"</a:t>
            </a:r>
            <a:r>
              <a:rPr lang="en-US" sz="28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380163" y="1501792"/>
            <a:ext cx="1957387" cy="417512"/>
          </a:xfrm>
          <a:prstGeom prst="wedgeRoundRectCallout">
            <a:avLst>
              <a:gd name="adj1" fmla="val -66728"/>
              <a:gd name="adj2" fmla="val -255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много раз!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959100" y="2620979"/>
            <a:ext cx="5676900" cy="8302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39688" indent="-39688" algn="just" eaLnBrk="1" hangingPunct="1">
              <a:defRPr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Error():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39688" indent="-396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"Ошибка программы"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9100" y="3651267"/>
            <a:ext cx="5694363" cy="1200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int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input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() )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&lt;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Error()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857884" y="4214823"/>
            <a:ext cx="2505099" cy="1000127"/>
          </a:xfrm>
          <a:prstGeom prst="wedgeRoundRectCallout">
            <a:avLst>
              <a:gd name="adj1" fmla="val -92933"/>
              <a:gd name="adj2" fmla="val -1797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800" dirty="0"/>
              <a:t>вызов процедуры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390525" y="2000245"/>
            <a:ext cx="22741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rgbClr val="333399"/>
                </a:solidFill>
              </a:rPr>
              <a:t>Процедура:</a:t>
            </a:r>
            <a:endParaRPr lang="ru-RU" altLang="ru-RU" sz="2400" b="1" dirty="0">
              <a:solidFill>
                <a:srgbClr val="333399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511175" y="2714642"/>
            <a:ext cx="2060561" cy="785801"/>
          </a:xfrm>
          <a:prstGeom prst="wedgeRoundRectCallout">
            <a:avLst>
              <a:gd name="adj1" fmla="val 71529"/>
              <a:gd name="adj2" fmla="val -2559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800" b="1" i="1" dirty="0">
                <a:solidFill>
                  <a:schemeClr val="accent6"/>
                </a:solidFill>
              </a:rPr>
              <a:t>define </a:t>
            </a:r>
            <a:r>
              <a:rPr lang="ru-RU" sz="2800" dirty="0"/>
              <a:t>определить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/>
      <p:bldP spid="9" grpId="0" animBg="1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процедура?</a:t>
            </a: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407988" y="1000108"/>
            <a:ext cx="8391525" cy="1077218"/>
          </a:xfrm>
          <a:prstGeom prst="rect">
            <a:avLst/>
          </a:prstGeom>
          <a:noFill/>
          <a:ln>
            <a:noFill/>
            <a:headEnd type="none" w="med" len="med"/>
            <a:tailEnd type="none" w="lg" len="lg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358775">
              <a:defRPr/>
            </a:pPr>
            <a:r>
              <a:rPr lang="ru-RU" sz="3200" b="1" dirty="0">
                <a:solidFill>
                  <a:schemeClr val="accent2"/>
                </a:solidFill>
                <a:latin typeface="+mn-lt"/>
                <a:ea typeface="Times New Roman" pitchFamily="18" charset="0"/>
                <a:cs typeface="Courier New" pitchFamily="49" charset="0"/>
              </a:rPr>
              <a:t>Процедура</a:t>
            </a:r>
            <a:r>
              <a:rPr lang="ru-RU" sz="3200" dirty="0">
                <a:solidFill>
                  <a:schemeClr val="accent2"/>
                </a:solidFill>
                <a:latin typeface="+mn-lt"/>
                <a:ea typeface="Times New Roman" pitchFamily="18" charset="0"/>
                <a:cs typeface="Courier New" pitchFamily="49" charset="0"/>
              </a:rPr>
              <a:t> – </a:t>
            </a:r>
            <a:r>
              <a:rPr lang="ru-RU" sz="3200" b="1" dirty="0">
                <a:latin typeface="+mn-lt"/>
                <a:ea typeface="Times New Roman" pitchFamily="18" charset="0"/>
                <a:cs typeface="Courier New" pitchFamily="49" charset="0"/>
              </a:rPr>
              <a:t>вспомогательный алгоритм, который выполняет некоторые действия.</a:t>
            </a:r>
            <a:endParaRPr lang="ru-RU" sz="3200" b="1" dirty="0">
              <a:latin typeface="+mn-lt"/>
              <a:cs typeface="Courier New" pitchFamily="49" charset="0"/>
            </a:endParaRPr>
          </a:p>
        </p:txBody>
      </p:sp>
      <p:sp>
        <p:nvSpPr>
          <p:cNvPr id="75781" name="Прямоугольник 4"/>
          <p:cNvSpPr>
            <a:spLocks noChangeArrowheads="1"/>
          </p:cNvSpPr>
          <p:nvPr/>
        </p:nvSpPr>
        <p:spPr bwMode="auto">
          <a:xfrm>
            <a:off x="419100" y="2372393"/>
            <a:ext cx="8380413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444500" eaLnBrk="1" hangingPunct="1">
              <a:spcAft>
                <a:spcPts val="1200"/>
              </a:spcAft>
              <a:buFont typeface="Wingdings" pitchFamily="2" charset="2"/>
              <a:buChar char="ü"/>
              <a:tabLst>
                <a:tab pos="444500" algn="l"/>
              </a:tabLst>
            </a:pPr>
            <a:r>
              <a:rPr lang="ru-RU" altLang="ru-RU" sz="2800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текст (расшифровка) процедуры записывается </a:t>
            </a:r>
            <a:br>
              <a:rPr lang="ru-RU" altLang="ru-RU" sz="2800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</a:br>
            <a:r>
              <a:rPr lang="ru-RU" altLang="ru-RU" sz="2800" b="1" dirty="0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до</a:t>
            </a:r>
            <a:r>
              <a:rPr lang="ru-RU" altLang="ru-RU" sz="2800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её вызова в основной программе</a:t>
            </a:r>
            <a:endParaRPr lang="ru-RU" altLang="ru-RU" sz="2800" b="1" dirty="0">
              <a:solidFill>
                <a:srgbClr val="333399"/>
              </a:solidFill>
              <a:ea typeface="Times New Roman" pitchFamily="18" charset="0"/>
              <a:cs typeface="Courier New" pitchFamily="49" charset="0"/>
            </a:endParaRPr>
          </a:p>
          <a:p>
            <a:pPr marL="444500" indent="-444500" eaLnBrk="1" hangingPunct="1">
              <a:spcAft>
                <a:spcPts val="1200"/>
              </a:spcAft>
              <a:buFont typeface="Wingdings" pitchFamily="2" charset="2"/>
              <a:buChar char="ü"/>
              <a:tabLst>
                <a:tab pos="444500" algn="l"/>
              </a:tabLst>
            </a:pPr>
            <a:r>
              <a:rPr lang="ru-RU" altLang="ru-RU" sz="2800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в программе может быть </a:t>
            </a:r>
            <a:r>
              <a:rPr lang="ru-RU" altLang="ru-RU" sz="2800" b="1" dirty="0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много процедур</a:t>
            </a:r>
          </a:p>
          <a:p>
            <a:pPr marL="444500" indent="-444500" eaLnBrk="1" hangingPunct="1">
              <a:spcAft>
                <a:spcPts val="1200"/>
              </a:spcAft>
              <a:buFont typeface="Wingdings" pitchFamily="2" charset="2"/>
              <a:buChar char="ü"/>
              <a:tabLst>
                <a:tab pos="444500" algn="l"/>
              </a:tabLst>
            </a:pPr>
            <a:r>
              <a:rPr lang="ru-RU" altLang="ru-RU" sz="2800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чтобы процедура заработала, нужно </a:t>
            </a:r>
            <a:r>
              <a:rPr lang="ru-RU" altLang="ru-RU" sz="2800" b="1" dirty="0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вызвать</a:t>
            </a:r>
            <a:r>
              <a:rPr lang="ru-RU" altLang="ru-RU" sz="2800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её по имени из основной программы или из другой процедуры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alt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Процедура с параметрами</a:t>
            </a:r>
          </a:p>
        </p:txBody>
      </p:sp>
      <p:sp>
        <p:nvSpPr>
          <p:cNvPr id="106500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800" b="1" i="1" dirty="0">
                <a:solidFill>
                  <a:schemeClr val="accent2"/>
                </a:solidFill>
              </a:rPr>
              <a:t>Задача</a:t>
            </a:r>
            <a:r>
              <a:rPr lang="ru-RU" altLang="ru-RU" sz="2800" b="1" dirty="0">
                <a:solidFill>
                  <a:schemeClr val="accent2"/>
                </a:solidFill>
              </a:rPr>
              <a:t>. </a:t>
            </a:r>
            <a:r>
              <a:rPr lang="ru-RU" altLang="ru-RU" sz="2800" dirty="0"/>
              <a:t>Вывести на экран запись целого числа (0..255) в 8-битном двоичном коде. 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6357950" y="1857364"/>
            <a:ext cx="2143140" cy="714380"/>
          </a:xfrm>
          <a:prstGeom prst="wedgeRoundRectCallout">
            <a:avLst>
              <a:gd name="adj1" fmla="val 34349"/>
              <a:gd name="adj2" fmla="val -12014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dirty="0"/>
              <a:t>много раз!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06" name="Прямоугольник 5"/>
          <p:cNvSpPr>
            <a:spLocks noChangeArrowheads="1"/>
          </p:cNvSpPr>
          <p:nvPr/>
        </p:nvSpPr>
        <p:spPr bwMode="auto">
          <a:xfrm>
            <a:off x="384175" y="1633538"/>
            <a:ext cx="1794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chemeClr val="accent6"/>
                </a:solidFill>
                <a:ea typeface="Times New Roman" pitchFamily="18" charset="0"/>
                <a:cs typeface="Courier New" pitchFamily="49" charset="0"/>
              </a:rPr>
              <a:t>Алгоритм:</a:t>
            </a:r>
            <a:endParaRPr lang="ru-RU" altLang="ru-RU" sz="2000" dirty="0">
              <a:solidFill>
                <a:schemeClr val="accent6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777875" y="2141538"/>
            <a:ext cx="738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178</a:t>
            </a:r>
          </a:p>
        </p:txBody>
      </p:sp>
      <p:sp>
        <p:nvSpPr>
          <p:cNvPr id="16" name="Прямоугольник 10"/>
          <p:cNvSpPr>
            <a:spLocks noChangeArrowheads="1"/>
          </p:cNvSpPr>
          <p:nvPr/>
        </p:nvSpPr>
        <p:spPr bwMode="auto">
          <a:xfrm>
            <a:off x="1541463" y="21415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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2047875" y="2141538"/>
            <a:ext cx="1843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10110010</a:t>
            </a:r>
            <a:r>
              <a:rPr lang="ru-RU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6250" y="2636838"/>
            <a:ext cx="5187950" cy="663575"/>
            <a:chOff x="796" y="2336"/>
            <a:chExt cx="3268" cy="418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97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вывести первую цифру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06521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1" name="Прямоугольник 11"/>
          <p:cNvSpPr>
            <a:spLocks noChangeArrowheads="1"/>
          </p:cNvSpPr>
          <p:nvPr/>
        </p:nvSpPr>
        <p:spPr bwMode="auto">
          <a:xfrm>
            <a:off x="1847850" y="3454400"/>
            <a:ext cx="2960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7 </a:t>
            </a:r>
            <a:r>
              <a:rPr lang="en-US" altLang="ru-RU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6 </a:t>
            </a:r>
            <a:r>
              <a:rPr lang="en-US" altLang="ru-RU" sz="11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5 </a:t>
            </a:r>
            <a:r>
              <a:rPr lang="en-US" altLang="ru-RU" sz="11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4 </a:t>
            </a:r>
            <a:r>
              <a:rPr lang="en-US" altLang="ru-RU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altLang="ru-RU" sz="11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ru-RU" sz="11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b="1" baseline="-250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Прямоугольник 11"/>
          <p:cNvSpPr>
            <a:spLocks noChangeArrowheads="1"/>
          </p:cNvSpPr>
          <p:nvPr/>
        </p:nvSpPr>
        <p:spPr bwMode="auto">
          <a:xfrm>
            <a:off x="1827213" y="3675063"/>
            <a:ext cx="307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846638" y="3343275"/>
            <a:ext cx="1400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разряды</a:t>
            </a:r>
            <a:endParaRPr lang="ru-RU" altLang="ru-RU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152525" y="3675063"/>
            <a:ext cx="738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:=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5" name="Овал 24"/>
          <p:cNvSpPr>
            <a:spLocks noChangeArrowheads="1"/>
          </p:cNvSpPr>
          <p:nvPr/>
        </p:nvSpPr>
        <p:spPr bwMode="auto">
          <a:xfrm>
            <a:off x="1817688" y="3721100"/>
            <a:ext cx="400050" cy="398463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814388" y="4516438"/>
            <a:ext cx="1708150" cy="511175"/>
          </a:xfrm>
          <a:prstGeom prst="wedgeRoundRectCallout">
            <a:avLst>
              <a:gd name="adj1" fmla="val 21606"/>
              <a:gd name="adj2" fmla="val -12269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 /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</a:t>
            </a: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de-DE" sz="24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128</a:t>
            </a:r>
            <a:endParaRPr lang="ru-RU" dirty="0">
              <a:solidFill>
                <a:schemeClr val="accent6"/>
              </a:solidFill>
              <a:latin typeface="Arial" pitchFamily="34" charset="0"/>
            </a:endParaRPr>
          </a:p>
        </p:txBody>
      </p:sp>
      <p:sp>
        <p:nvSpPr>
          <p:cNvPr id="27" name="Левая фигурная скобка 26"/>
          <p:cNvSpPr>
            <a:spLocks/>
          </p:cNvSpPr>
          <p:nvPr/>
        </p:nvSpPr>
        <p:spPr bwMode="auto">
          <a:xfrm rot="-5400000">
            <a:off x="3336925" y="3084513"/>
            <a:ext cx="268288" cy="2265362"/>
          </a:xfrm>
          <a:prstGeom prst="leftBrace">
            <a:avLst>
              <a:gd name="adj1" fmla="val 5273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2792413" y="4516438"/>
            <a:ext cx="1517650" cy="511175"/>
          </a:xfrm>
          <a:prstGeom prst="wedgeRoundRectCallout">
            <a:avLst>
              <a:gd name="adj1" fmla="val -8970"/>
              <a:gd name="adj2" fmla="val -8981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 % </a:t>
            </a:r>
            <a:r>
              <a:rPr lang="de-DE" sz="24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128</a:t>
            </a:r>
            <a:endParaRPr lang="ru-RU" dirty="0">
              <a:solidFill>
                <a:schemeClr val="accent6"/>
              </a:solidFill>
              <a:latin typeface="Arial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76250" y="5359400"/>
            <a:ext cx="5187950" cy="663575"/>
            <a:chOff x="796" y="2336"/>
            <a:chExt cx="3268" cy="418"/>
          </a:xfrm>
        </p:grpSpPr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297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вывести вторую цифру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06519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Скругленная прямоугольная выноска 32"/>
          <p:cNvSpPr/>
          <p:nvPr/>
        </p:nvSpPr>
        <p:spPr>
          <a:xfrm>
            <a:off x="6186488" y="5440363"/>
            <a:ext cx="1708150" cy="511175"/>
          </a:xfrm>
          <a:prstGeom prst="wedgeRoundRectCallout">
            <a:avLst>
              <a:gd name="adj1" fmla="val -74215"/>
              <a:gd name="adj2" fmla="val -54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// </a:t>
            </a:r>
            <a:r>
              <a:rPr lang="ru-RU" sz="24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64</a:t>
            </a:r>
            <a:endParaRPr lang="ru-RU" dirty="0">
              <a:solidFill>
                <a:schemeClr val="accent6"/>
              </a:solidFill>
              <a:latin typeface="Arial" pitchFamily="34" charset="0"/>
            </a:endParaRPr>
          </a:p>
        </p:txBody>
      </p:sp>
      <p:sp>
        <p:nvSpPr>
          <p:cNvPr id="34" name="Полилиния 33"/>
          <p:cNvSpPr>
            <a:spLocks noChangeArrowheads="1"/>
          </p:cNvSpPr>
          <p:nvPr/>
        </p:nvSpPr>
        <p:spPr bwMode="auto">
          <a:xfrm>
            <a:off x="4324350" y="4622800"/>
            <a:ext cx="2087563" cy="968375"/>
          </a:xfrm>
          <a:custGeom>
            <a:avLst/>
            <a:gdLst>
              <a:gd name="T0" fmla="*/ 31474 w 2438400"/>
              <a:gd name="T1" fmla="*/ 958292 h 968702"/>
              <a:gd name="T2" fmla="*/ 17501 w 2438400"/>
              <a:gd name="T3" fmla="*/ 136902 h 968702"/>
              <a:gd name="T4" fmla="*/ 0 w 2438400"/>
              <a:gd name="T5" fmla="*/ 136901 h 968702"/>
              <a:gd name="T6" fmla="*/ 0 60000 65536"/>
              <a:gd name="T7" fmla="*/ 0 60000 65536"/>
              <a:gd name="T8" fmla="*/ 0 60000 65536"/>
              <a:gd name="T9" fmla="*/ 0 w 2438400"/>
              <a:gd name="T10" fmla="*/ 0 h 968702"/>
              <a:gd name="T11" fmla="*/ 2438400 w 2438400"/>
              <a:gd name="T12" fmla="*/ 968702 h 9687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8400" h="968702">
                <a:moveTo>
                  <a:pt x="2438400" y="968702"/>
                </a:moveTo>
                <a:cubicBezTo>
                  <a:pt x="2084551" y="647261"/>
                  <a:pt x="1762235" y="276772"/>
                  <a:pt x="1355835" y="138386"/>
                </a:cubicBezTo>
                <a:cubicBezTo>
                  <a:pt x="949435" y="0"/>
                  <a:pt x="206703" y="149771"/>
                  <a:pt x="0" y="138385"/>
                </a:cubicBezTo>
              </a:path>
            </a:pathLst>
          </a:custGeom>
          <a:noFill/>
          <a:ln w="57150" algn="ctr">
            <a:solidFill>
              <a:srgbClr val="0000FF"/>
            </a:solidFill>
            <a:round/>
            <a:headEnd type="triangle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Прямоугольник 5"/>
          <p:cNvSpPr>
            <a:spLocks noChangeArrowheads="1"/>
          </p:cNvSpPr>
          <p:nvPr/>
        </p:nvSpPr>
        <p:spPr bwMode="auto">
          <a:xfrm>
            <a:off x="384175" y="1730397"/>
            <a:ext cx="1472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chemeClr val="accent6"/>
                </a:solidFill>
                <a:ea typeface="Times New Roman" pitchFamily="18" charset="0"/>
                <a:cs typeface="Courier New" pitchFamily="49" charset="0"/>
              </a:rPr>
              <a:t>Решение:</a:t>
            </a:r>
            <a:endParaRPr lang="ru-RU" altLang="ru-RU">
              <a:solidFill>
                <a:schemeClr val="accent6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87375" y="2206647"/>
            <a:ext cx="3821113" cy="23082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128</a:t>
            </a:r>
            <a:endParaRPr lang="ru-RU" sz="24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k, 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   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//</a:t>
            </a:r>
            <a:r>
              <a:rPr lang="ru-RU" sz="2400" b="1" dirty="0">
                <a:solidFill>
                  <a:srgbClr val="00B0F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13325" y="2000272"/>
          <a:ext cx="39751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648"/>
                <a:gridCol w="1466226"/>
                <a:gridCol w="1466226"/>
              </a:tblGrid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вывод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FF"/>
                    </a:solidFill>
                  </a:tcPr>
                </a:tc>
              </a:tr>
              <a:tr h="3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54" marR="914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39" name="Прямоугольник 9"/>
          <p:cNvSpPr>
            <a:spLocks noChangeArrowheads="1"/>
          </p:cNvSpPr>
          <p:nvPr/>
        </p:nvSpPr>
        <p:spPr bwMode="auto">
          <a:xfrm>
            <a:off x="1093788" y="4892697"/>
            <a:ext cx="73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178</a:t>
            </a:r>
          </a:p>
        </p:txBody>
      </p:sp>
      <p:sp>
        <p:nvSpPr>
          <p:cNvPr id="76840" name="Прямоугольник 10"/>
          <p:cNvSpPr>
            <a:spLocks noChangeArrowheads="1"/>
          </p:cNvSpPr>
          <p:nvPr/>
        </p:nvSpPr>
        <p:spPr bwMode="auto">
          <a:xfrm>
            <a:off x="1793875" y="4892697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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41" name="Прямоугольник 11"/>
          <p:cNvSpPr>
            <a:spLocks noChangeArrowheads="1"/>
          </p:cNvSpPr>
          <p:nvPr/>
        </p:nvSpPr>
        <p:spPr bwMode="auto">
          <a:xfrm>
            <a:off x="2195513" y="4892697"/>
            <a:ext cx="1658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10110010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4038" y="5548334"/>
            <a:ext cx="3429000" cy="936625"/>
            <a:chOff x="796" y="2336"/>
            <a:chExt cx="2160" cy="590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866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Результат зависит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  </a:t>
              </a:r>
              <a:r>
                <a:rPr lang="ru-RU" sz="2400" dirty="0"/>
                <a:t>от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400" dirty="0"/>
                <a:t>!</a:t>
              </a:r>
              <a:endParaRPr lang="ru-RU" sz="2400" dirty="0"/>
            </a:p>
          </p:txBody>
        </p:sp>
        <p:sp>
          <p:nvSpPr>
            <p:cNvPr id="107571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173663" y="2973409"/>
            <a:ext cx="3509962" cy="304800"/>
          </a:xfrm>
          <a:prstGeom prst="rect">
            <a:avLst/>
          </a:prstGeom>
          <a:solidFill>
            <a:srgbClr val="E6E6FF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173663" y="3887809"/>
            <a:ext cx="3509962" cy="304800"/>
          </a:xfrm>
          <a:prstGeom prst="rect">
            <a:avLst/>
          </a:prstGeom>
          <a:solidFill>
            <a:srgbClr val="E6E6FF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173663" y="4802209"/>
            <a:ext cx="3509962" cy="304800"/>
          </a:xfrm>
          <a:prstGeom prst="rect">
            <a:avLst/>
          </a:prstGeom>
          <a:solidFill>
            <a:srgbClr val="E6E6FF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173663" y="5716609"/>
            <a:ext cx="3509962" cy="304800"/>
          </a:xfrm>
          <a:prstGeom prst="rect">
            <a:avLst/>
          </a:prstGeom>
          <a:solidFill>
            <a:srgbClr val="E6E6FF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173663" y="3435372"/>
            <a:ext cx="3509962" cy="3048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173663" y="4359297"/>
            <a:ext cx="3509962" cy="3048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173663" y="5264172"/>
            <a:ext cx="3509962" cy="3048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173663" y="6178572"/>
            <a:ext cx="3509962" cy="3048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8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Процедура с параметрами</a:t>
            </a:r>
            <a:endParaRPr kumimoji="0" lang="ru-RU" altLang="ru-RU" sz="4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800" b="1" i="1" dirty="0">
                <a:solidFill>
                  <a:schemeClr val="accent2"/>
                </a:solidFill>
              </a:rPr>
              <a:t>Задача</a:t>
            </a:r>
            <a:r>
              <a:rPr lang="ru-RU" altLang="ru-RU" sz="2800" b="1" dirty="0">
                <a:solidFill>
                  <a:schemeClr val="accent2"/>
                </a:solidFill>
              </a:rPr>
              <a:t>. </a:t>
            </a:r>
            <a:r>
              <a:rPr lang="ru-RU" altLang="ru-RU" sz="2800" dirty="0"/>
              <a:t>Вывести на экран запись целого числа (0..255) в 8-битном двоичном коде.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88065" grpId="0"/>
      <p:bldP spid="76839" grpId="0"/>
      <p:bldP spid="76840" grpId="0"/>
      <p:bldP spid="76841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2132013" y="4595813"/>
            <a:ext cx="3082929" cy="4460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300" b="1" dirty="0" err="1">
                <a:latin typeface="Courier New"/>
                <a:ea typeface="Times New Roman"/>
              </a:rPr>
              <a:t>printBin</a:t>
            </a:r>
            <a:r>
              <a:rPr lang="en-US" sz="2300" b="1" dirty="0">
                <a:latin typeface="Courier New"/>
                <a:ea typeface="Times New Roman"/>
              </a:rPr>
              <a:t> </a:t>
            </a:r>
            <a:r>
              <a:rPr lang="en-US" sz="2300" b="1" dirty="0" smtClean="0">
                <a:latin typeface="Courier New"/>
                <a:ea typeface="Times New Roman"/>
              </a:rPr>
              <a:t>(</a:t>
            </a:r>
            <a:r>
              <a:rPr lang="en-US" sz="23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99</a:t>
            </a:r>
            <a:r>
              <a:rPr lang="en-US" sz="2300" b="1" dirty="0" smtClean="0">
                <a:latin typeface="Courier New"/>
                <a:ea typeface="Times New Roman"/>
              </a:rPr>
              <a:t>)</a:t>
            </a:r>
            <a:endParaRPr lang="ru-RU" sz="2300" b="1" dirty="0">
              <a:latin typeface="Courier New"/>
              <a:ea typeface="Times New Roman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5465763" y="4576763"/>
            <a:ext cx="3441700" cy="754062"/>
          </a:xfrm>
          <a:prstGeom prst="wedgeRoundRectCallout">
            <a:avLst>
              <a:gd name="adj1" fmla="val -76802"/>
              <a:gd name="adj2" fmla="val -1749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значение параметра</a:t>
            </a:r>
            <a:r>
              <a:rPr lang="en-US" sz="2400" dirty="0"/>
              <a:t> (</a:t>
            </a:r>
            <a:r>
              <a:rPr lang="ru-RU" sz="2400" b="1" dirty="0">
                <a:solidFill>
                  <a:srgbClr val="333399"/>
                </a:solidFill>
              </a:rPr>
              <a:t>аргумент</a:t>
            </a:r>
            <a:r>
              <a:rPr lang="en-US" sz="2400" dirty="0"/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132013" y="2130425"/>
            <a:ext cx="5597525" cy="23082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6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solidFill>
                  <a:schemeClr val="accent6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 smtClean="0">
                <a:latin typeface="Courier New"/>
                <a:ea typeface="Times New Roman"/>
              </a:rPr>
              <a:t>printBin</a:t>
            </a:r>
            <a:r>
              <a:rPr lang="ru-RU" sz="2400" b="1" dirty="0" smtClean="0">
                <a:latin typeface="Courier New"/>
                <a:ea typeface="Times New Roman"/>
              </a:rPr>
              <a:t>(</a:t>
            </a:r>
            <a:r>
              <a:rPr lang="ru-RU" sz="2400" b="1" dirty="0" err="1" smtClean="0">
                <a:latin typeface="Courier New"/>
                <a:ea typeface="Times New Roman"/>
              </a:rPr>
              <a:t>n</a:t>
            </a:r>
            <a:r>
              <a:rPr lang="ru-RU" sz="2400" b="1" dirty="0" smtClean="0">
                <a:latin typeface="Courier New"/>
                <a:ea typeface="Times New Roman"/>
              </a:rPr>
              <a:t>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chemeClr val="accent2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128</a:t>
            </a:r>
            <a:endParaRPr lang="ru-RU" sz="24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/>
                </a:solidFill>
                <a:latin typeface="Courier New"/>
                <a:ea typeface="Times New Roman"/>
              </a:rPr>
              <a:t>  while </a:t>
            </a:r>
            <a:r>
              <a:rPr lang="en-US" sz="2400" b="1" dirty="0">
                <a:latin typeface="Courier New"/>
                <a:ea typeface="Times New Roman"/>
              </a:rPr>
              <a:t>k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(n</a:t>
            </a:r>
            <a:r>
              <a:rPr lang="en-US" sz="2400" b="1" dirty="0" smtClean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k, 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“”</a:t>
            </a:r>
            <a:r>
              <a:rPr lang="en-US" sz="2400" b="1" dirty="0" smtClean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ourier New"/>
                <a:ea typeface="Times New Roman"/>
              </a:rPr>
              <a:t>;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k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//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9938" y="857250"/>
            <a:ext cx="5521325" cy="919163"/>
          </a:xfrm>
          <a:prstGeom prst="wedgeRoundRectCallout">
            <a:avLst>
              <a:gd name="adj1" fmla="val 25267"/>
              <a:gd name="adj2" fmla="val 78453"/>
              <a:gd name="adj3" fmla="val 16667"/>
            </a:avLst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333399"/>
                </a:solidFill>
                <a:latin typeface="+mn-lt"/>
                <a:ea typeface="Times New Roman" pitchFamily="18" charset="0"/>
                <a:cs typeface="Courier New" pitchFamily="49" charset="0"/>
              </a:rPr>
              <a:t>Параметры</a:t>
            </a:r>
            <a:r>
              <a:rPr lang="ru-RU" sz="2400" dirty="0">
                <a:latin typeface="+mn-lt"/>
                <a:ea typeface="Times New Roman" pitchFamily="18" charset="0"/>
                <a:cs typeface="Courier New" pitchFamily="49" charset="0"/>
              </a:rPr>
              <a:t> – данные, изменяющие работу процедуры.</a:t>
            </a:r>
            <a:endParaRPr lang="ru-RU" sz="2400" dirty="0">
              <a:latin typeface="+mn-lt"/>
              <a:cs typeface="Courier New" pitchFamily="49" charset="0"/>
            </a:endParaRPr>
          </a:p>
        </p:txBody>
      </p:sp>
      <p:sp>
        <p:nvSpPr>
          <p:cNvPr id="77832" name="Левая фигурная скобка 8"/>
          <p:cNvSpPr>
            <a:spLocks/>
          </p:cNvSpPr>
          <p:nvPr/>
        </p:nvSpPr>
        <p:spPr bwMode="auto">
          <a:xfrm rot="5400000" flipV="1">
            <a:off x="4743450" y="1773238"/>
            <a:ext cx="193675" cy="679450"/>
          </a:xfrm>
          <a:prstGeom prst="leftBrace">
            <a:avLst>
              <a:gd name="adj1" fmla="val 5858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144463" y="2803525"/>
            <a:ext cx="2146300" cy="923925"/>
          </a:xfrm>
          <a:prstGeom prst="wedgeRoundRectCallout">
            <a:avLst>
              <a:gd name="adj1" fmla="val 62396"/>
              <a:gd name="adj2" fmla="val -5757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локальная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19138" y="5553075"/>
            <a:ext cx="5067307" cy="95410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6"/>
                </a:solidFill>
                <a:latin typeface="Courier New"/>
                <a:ea typeface="Times New Roman"/>
              </a:rPr>
              <a:t>def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 smtClean="0">
                <a:latin typeface="Courier New"/>
                <a:ea typeface="Times New Roman"/>
              </a:rPr>
              <a:t>printSred</a:t>
            </a:r>
            <a:r>
              <a:rPr lang="ru-RU" sz="2800" b="1" dirty="0" smtClean="0">
                <a:latin typeface="Courier New"/>
                <a:ea typeface="Times New Roman"/>
              </a:rPr>
              <a:t>(</a:t>
            </a:r>
            <a:r>
              <a:rPr lang="ru-RU" sz="2800" b="1" dirty="0" err="1" smtClean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 err="1" smtClean="0">
                <a:latin typeface="Courier New"/>
                <a:ea typeface="Times New Roman"/>
              </a:rPr>
              <a:t>b</a:t>
            </a:r>
            <a:r>
              <a:rPr lang="ru-RU" sz="2800" b="1" dirty="0" smtClean="0">
                <a:latin typeface="Courier New"/>
                <a:ea typeface="Times New Roman"/>
              </a:rPr>
              <a:t>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 smtClean="0">
                <a:latin typeface="Courier New"/>
                <a:ea typeface="Times New Roman"/>
              </a:rPr>
              <a:t>((</a:t>
            </a:r>
            <a:r>
              <a:rPr lang="ru-RU" sz="2800" b="1" dirty="0" err="1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 + </a:t>
            </a:r>
            <a:r>
              <a:rPr lang="ru-RU" sz="2800" b="1" dirty="0" err="1">
                <a:latin typeface="Courier New"/>
                <a:ea typeface="Times New Roman"/>
              </a:rPr>
              <a:t>b</a:t>
            </a:r>
            <a:r>
              <a:rPr lang="ru-RU" sz="2800" b="1" dirty="0">
                <a:latin typeface="Courier New"/>
                <a:ea typeface="Times New Roman"/>
              </a:rPr>
              <a:t>)/</a:t>
            </a:r>
            <a:r>
              <a:rPr lang="ru-RU" sz="28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ru-RU" sz="2800" b="1" dirty="0" smtClean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2" name="Прямоугольник 5"/>
          <p:cNvSpPr>
            <a:spLocks noChangeArrowheads="1"/>
          </p:cNvSpPr>
          <p:nvPr/>
        </p:nvSpPr>
        <p:spPr bwMode="auto">
          <a:xfrm>
            <a:off x="361950" y="5065713"/>
            <a:ext cx="3813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  <a:ea typeface="Times New Roman" pitchFamily="18" charset="0"/>
                <a:cs typeface="Courier New" pitchFamily="49" charset="0"/>
              </a:rPr>
              <a:t>Несколько параметров:</a:t>
            </a:r>
            <a:endParaRPr lang="ru-RU" altLang="ru-RU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8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Процедура с параметрами</a:t>
            </a:r>
            <a:endParaRPr kumimoji="0" lang="ru-RU" altLang="ru-RU" sz="4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" grpId="0" animBg="1"/>
      <p:bldP spid="5" grpId="0" animBg="1"/>
      <p:bldP spid="89090" grpId="0"/>
      <p:bldP spid="8" grpId="0" animBg="1"/>
      <p:bldP spid="77832" grpId="0" animBg="1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>
            <a:normAutofit/>
          </a:bodyPr>
          <a:lstStyle/>
          <a:p>
            <a:pPr marL="0" indent="271463">
              <a:buAutoNum type="arabicPeriod"/>
            </a:pPr>
            <a:r>
              <a:rPr lang="ru-RU" b="1" dirty="0" smtClean="0">
                <a:solidFill>
                  <a:schemeClr val="accent6"/>
                </a:solidFill>
              </a:rPr>
              <a:t> Какое значение будет показано, после вызова процедуры </a:t>
            </a:r>
            <a:r>
              <a:rPr lang="ru-RU" b="1" dirty="0" err="1" smtClean="0">
                <a:solidFill>
                  <a:schemeClr val="accent6"/>
                </a:solidFill>
              </a:rPr>
              <a:t>print_number</a:t>
            </a:r>
            <a:r>
              <a:rPr lang="ru-RU" b="1" dirty="0" smtClean="0">
                <a:solidFill>
                  <a:schemeClr val="accent6"/>
                </a:solidFill>
              </a:rPr>
              <a:t>(2, 3, 11)?</a:t>
            </a:r>
          </a:p>
          <a:p>
            <a:pPr marL="0" indent="271463">
              <a:buAutoNum type="arabicPeriod"/>
            </a:pPr>
            <a:endParaRPr lang="ru-RU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(a, b, c):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 = (a + c) // b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print(d)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1538" y="5715016"/>
            <a:ext cx="335758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Ответ: 4</a:t>
            </a:r>
            <a:r>
              <a:rPr kumimoji="0" lang="ru-RU" sz="1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cs typeface="Arial" pitchFamily="34" charset="0"/>
              </a:rPr>
              <a:t> </a:t>
            </a:r>
            <a:endParaRPr kumimoji="0" lang="ru-RU" sz="4800" b="1" i="1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2. Что покажет программа?</a:t>
            </a:r>
          </a:p>
          <a:p>
            <a:pPr marL="0" indent="271463">
              <a:buAutoNum type="arabicPeriod"/>
            </a:pPr>
            <a:endParaRPr lang="ru-RU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print_text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(text, num):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num &gt; 0: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print(text, end='')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num -= 1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print_text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('Python',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5715016"/>
            <a:ext cx="878684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Ответ: </a:t>
            </a:r>
            <a:r>
              <a:rPr lang="en-US" sz="4000" b="1" dirty="0" err="1" smtClean="0">
                <a:solidFill>
                  <a:schemeClr val="accent2"/>
                </a:solidFill>
              </a:rPr>
              <a:t>PythonPythonPythonPython</a:t>
            </a:r>
            <a:r>
              <a:rPr kumimoji="0" lang="ru-RU" sz="1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cs typeface="Arial" pitchFamily="34" charset="0"/>
              </a:rPr>
              <a:t> </a:t>
            </a:r>
            <a:endParaRPr kumimoji="0" lang="ru-RU" sz="4800" b="1" i="1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714488"/>
            <a:ext cx="8375650" cy="2755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358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Процедуры</vt:lpstr>
      <vt:lpstr>Зачем нужны процедуры?</vt:lpstr>
      <vt:lpstr>Что такое процедура?</vt:lpstr>
      <vt:lpstr>Процедура с параметрами</vt:lpstr>
      <vt:lpstr>Слайд 5</vt:lpstr>
      <vt:lpstr>Слайд 6</vt:lpstr>
      <vt:lpstr>Вопросы</vt:lpstr>
      <vt:lpstr>Вопросы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Процедуры</dc:title>
  <dc:creator>. я</dc:creator>
  <cp:lastModifiedBy>. я</cp:lastModifiedBy>
  <cp:revision>24</cp:revision>
  <dcterms:created xsi:type="dcterms:W3CDTF">2022-02-08T14:31:33Z</dcterms:created>
  <dcterms:modified xsi:type="dcterms:W3CDTF">2022-02-09T11:50:09Z</dcterms:modified>
</cp:coreProperties>
</file>