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4" r:id="rId6"/>
    <p:sldId id="260" r:id="rId7"/>
    <p:sldId id="265" r:id="rId8"/>
    <p:sldId id="261" r:id="rId9"/>
    <p:sldId id="266" r:id="rId10"/>
    <p:sldId id="268" r:id="rId11"/>
    <p:sldId id="269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3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A187D-F48E-49CF-B98A-A735F1CC002F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C30D8-90D4-45E9-81EB-9F38A0369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038" y="1760538"/>
            <a:ext cx="8653462" cy="148748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Циклы по переменной</a:t>
            </a:r>
            <a:b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Python</a:t>
            </a:r>
            <a:endParaRPr lang="ru-RU" sz="6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90120" name="Picture 8" descr="http://images.myshared.ru/10/968429/slide_38.jpg"/>
          <p:cNvPicPr>
            <a:picLocks noChangeAspect="1" noChangeArrowheads="1"/>
          </p:cNvPicPr>
          <p:nvPr/>
        </p:nvPicPr>
        <p:blipFill>
          <a:blip r:embed="rId2"/>
          <a:srcRect l="4500" t="28741" r="43167" b="18222"/>
          <a:stretch>
            <a:fillRect/>
          </a:stretch>
        </p:blipFill>
        <p:spPr bwMode="auto">
          <a:xfrm>
            <a:off x="2159000" y="3606800"/>
            <a:ext cx="4762500" cy="2714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09588" y="950913"/>
            <a:ext cx="7720012" cy="138717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ru-RU" sz="2800" b="1" dirty="0" smtClean="0">
                <a:latin typeface="Courier New" pitchFamily="49" charset="0"/>
              </a:rPr>
              <a:t>3. А</a:t>
            </a:r>
            <a:r>
              <a:rPr lang="ru-RU" sz="2800" b="1" dirty="0" smtClean="0">
                <a:latin typeface="Courier New" pitchFamily="49" charset="0"/>
              </a:rPr>
              <a:t>)</a:t>
            </a:r>
            <a:r>
              <a:rPr lang="en-US" sz="2800" dirty="0"/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k =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):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end="")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7526338" y="1117600"/>
            <a:ext cx="1309687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 dirty="0" smtClean="0">
                <a:latin typeface="Courier New" pitchFamily="49" charset="0"/>
              </a:rPr>
              <a:t>01234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09588" y="2506303"/>
            <a:ext cx="7745412" cy="1387176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ru-RU" sz="2800" b="1" dirty="0" smtClean="0">
                <a:latin typeface="Courier New" pitchFamily="49" charset="0"/>
              </a:rPr>
              <a:t>Б)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k =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da-DK" sz="28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i+k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end="")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7429520" y="2950798"/>
            <a:ext cx="1309687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 dirty="0" smtClean="0">
                <a:latin typeface="Courier New" pitchFamily="49" charset="0"/>
              </a:rPr>
              <a:t>12345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09589" y="4111267"/>
            <a:ext cx="5848362" cy="18180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ru-RU" sz="2800" b="1" dirty="0" smtClean="0">
                <a:latin typeface="Courier New" pitchFamily="49" charset="0"/>
              </a:rPr>
              <a:t>В)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k =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da-DK" sz="28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(k*k, end="")</a:t>
            </a:r>
          </a:p>
          <a:p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k +=2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6500826" y="4321185"/>
            <a:ext cx="2238381" cy="536575"/>
          </a:xfrm>
          <a:prstGeom prst="wedgeRoundRectCallout">
            <a:avLst>
              <a:gd name="adj1" fmla="val -84741"/>
              <a:gd name="adj2" fmla="val 7443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800" b="1" dirty="0">
                <a:latin typeface="Courier New" pitchFamily="49" charset="0"/>
              </a:rPr>
              <a:t>19254981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2844" y="-24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Что будет выведено на экран</a:t>
            </a:r>
            <a:r>
              <a:rPr kumimoji="0" lang="ru-RU" altLang="ru-RU" sz="40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09588" y="950913"/>
            <a:ext cx="7720012" cy="18180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ru-RU" sz="2800" b="1" dirty="0" smtClean="0">
                <a:latin typeface="Courier New" pitchFamily="49" charset="0"/>
              </a:rPr>
              <a:t>3. Г</a:t>
            </a:r>
            <a:r>
              <a:rPr lang="ru-RU" sz="2800" b="1" dirty="0" smtClean="0">
                <a:latin typeface="Courier New" pitchFamily="49" charset="0"/>
              </a:rPr>
              <a:t>)</a:t>
            </a:r>
            <a:r>
              <a:rPr lang="en-US" sz="2800" dirty="0" smtClean="0"/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k = </a:t>
            </a: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8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0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-1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end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="")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k -=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7526338" y="1117600"/>
            <a:ext cx="1309687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800" b="1" dirty="0">
                <a:latin typeface="Courier New" pitchFamily="49" charset="0"/>
              </a:rPr>
              <a:t>54321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09588" y="3041956"/>
            <a:ext cx="7745412" cy="18180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ru-RU" sz="2800" b="1" dirty="0" smtClean="0">
                <a:latin typeface="Courier New" pitchFamily="49" charset="0"/>
              </a:rPr>
              <a:t>Д)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k = </a:t>
            </a: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0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-1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(2*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-k, end="")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k -=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7429520" y="3486451"/>
            <a:ext cx="1309687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800" b="1" dirty="0">
                <a:latin typeface="Courier New" pitchFamily="49" charset="0"/>
              </a:rPr>
              <a:t>22222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2844" y="-24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Что будет выведено на экран</a:t>
            </a:r>
            <a:r>
              <a:rPr kumimoji="0" lang="ru-RU" altLang="ru-RU" sz="40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500174"/>
            <a:ext cx="8375650" cy="2755900"/>
          </a:xfrm>
        </p:spPr>
        <p:txBody>
          <a:bodyPr/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01156" cy="773113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Цикл с переменной</a:t>
            </a:r>
          </a:p>
        </p:txBody>
      </p:sp>
      <p:sp>
        <p:nvSpPr>
          <p:cNvPr id="91140" name="Прямоугольник 3"/>
          <p:cNvSpPr>
            <a:spLocks noChangeArrowheads="1"/>
          </p:cNvSpPr>
          <p:nvPr/>
        </p:nvSpPr>
        <p:spPr bwMode="auto">
          <a:xfrm>
            <a:off x="384175" y="803275"/>
            <a:ext cx="8478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eaLnBrk="1" hangingPunct="1"/>
            <a:r>
              <a:rPr lang="ru-RU" altLang="ru-RU" sz="2400" b="1" i="1" dirty="0">
                <a:solidFill>
                  <a:schemeClr val="tx2"/>
                </a:solidFill>
              </a:rPr>
              <a:t>Задача</a:t>
            </a:r>
            <a:r>
              <a:rPr lang="ru-RU" altLang="ru-RU" sz="2400" b="1" dirty="0">
                <a:solidFill>
                  <a:schemeClr val="tx2"/>
                </a:solidFill>
              </a:rPr>
              <a:t>. </a:t>
            </a:r>
            <a:r>
              <a:rPr lang="ru-RU" altLang="ru-RU" sz="2400" b="1" dirty="0"/>
              <a:t>Вывести 10 раз слово «Привет!».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471613" y="1358900"/>
            <a:ext cx="6200775" cy="663575"/>
            <a:chOff x="796" y="2336"/>
            <a:chExt cx="3906" cy="418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3612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Можно ли сделать с</a:t>
              </a:r>
              <a:r>
                <a:rPr lang="en-US" sz="2400" dirty="0"/>
                <a:t> </a:t>
              </a:r>
              <a:r>
                <a:rPr lang="ru-RU" sz="2400" dirty="0"/>
                <a:t>циклом «пока»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91155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2441575" y="2093913"/>
            <a:ext cx="4035425" cy="157003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 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: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Привет!"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 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7591" name="Прямоугольник 11"/>
          <p:cNvSpPr>
            <a:spLocks noChangeArrowheads="1"/>
          </p:cNvSpPr>
          <p:nvPr/>
        </p:nvSpPr>
        <p:spPr bwMode="auto">
          <a:xfrm>
            <a:off x="2501900" y="2106613"/>
            <a:ext cx="908050" cy="4159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endParaRPr 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7592" name="Прямоугольник 12"/>
          <p:cNvSpPr>
            <a:spLocks noChangeArrowheads="1"/>
          </p:cNvSpPr>
          <p:nvPr/>
        </p:nvSpPr>
        <p:spPr bwMode="auto">
          <a:xfrm>
            <a:off x="3724275" y="2471738"/>
            <a:ext cx="1092200" cy="4159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endParaRPr 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7593" name="Прямоугольник 14"/>
          <p:cNvSpPr>
            <a:spLocks noChangeArrowheads="1"/>
          </p:cNvSpPr>
          <p:nvPr/>
        </p:nvSpPr>
        <p:spPr bwMode="auto">
          <a:xfrm>
            <a:off x="2884488" y="3219450"/>
            <a:ext cx="1092200" cy="41433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708025" y="4433888"/>
            <a:ext cx="4333875" cy="83185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: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Привет!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</p:txBody>
      </p:sp>
      <p:sp>
        <p:nvSpPr>
          <p:cNvPr id="67595" name="Прямоугольник 16"/>
          <p:cNvSpPr>
            <a:spLocks noChangeArrowheads="1"/>
          </p:cNvSpPr>
          <p:nvPr/>
        </p:nvSpPr>
        <p:spPr bwMode="auto">
          <a:xfrm>
            <a:off x="1557338" y="4438650"/>
            <a:ext cx="2765425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/>
            <a:r>
              <a:rPr lang="en-US" altLang="ru-RU" sz="24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altLang="ru-RU" sz="2400" b="1" dirty="0">
              <a:solidFill>
                <a:srgbClr val="0095FF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7" name="Скругленная прямоугольная выноска 16"/>
          <p:cNvSpPr/>
          <p:nvPr/>
        </p:nvSpPr>
        <p:spPr bwMode="auto">
          <a:xfrm>
            <a:off x="4857750" y="3948113"/>
            <a:ext cx="2443163" cy="781050"/>
          </a:xfrm>
          <a:prstGeom prst="wedgeRoundRectCallout">
            <a:avLst>
              <a:gd name="adj1" fmla="val -77303"/>
              <a:gd name="adj2" fmla="val 2162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в диапазоне </a:t>
            </a:r>
            <a:r>
              <a:rPr lang="en-US" sz="2400" dirty="0"/>
              <a:t>[0,</a:t>
            </a:r>
            <a:r>
              <a:rPr lang="en-US" sz="2400" b="1" dirty="0">
                <a:solidFill>
                  <a:schemeClr val="accent2"/>
                </a:solidFill>
              </a:rPr>
              <a:t>10</a:t>
            </a:r>
            <a:r>
              <a:rPr lang="en-US" sz="2400" dirty="0"/>
              <a:t>)</a:t>
            </a:r>
          </a:p>
        </p:txBody>
      </p:sp>
      <p:sp>
        <p:nvSpPr>
          <p:cNvPr id="15" name="Прямоугольник 6"/>
          <p:cNvSpPr>
            <a:spLocks noChangeArrowheads="1"/>
          </p:cNvSpPr>
          <p:nvPr/>
        </p:nvSpPr>
        <p:spPr bwMode="auto">
          <a:xfrm>
            <a:off x="390525" y="3768725"/>
            <a:ext cx="3367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chemeClr val="tx2"/>
                </a:solidFill>
              </a:rPr>
              <a:t>Цикл с переменной:</a:t>
            </a:r>
            <a:endParaRPr lang="ru-RU" altLang="ru-RU" sz="2000" b="1" dirty="0">
              <a:solidFill>
                <a:schemeClr val="tx2"/>
              </a:solidFill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226050" y="4856163"/>
            <a:ext cx="3155950" cy="663575"/>
            <a:chOff x="796" y="2336"/>
            <a:chExt cx="1988" cy="418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169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Не включая </a:t>
              </a:r>
              <a:r>
                <a:rPr lang="ru-RU" sz="2400" b="1" dirty="0">
                  <a:solidFill>
                    <a:schemeClr val="accent2"/>
                  </a:solidFill>
                </a:rPr>
                <a:t>10</a:t>
              </a:r>
              <a:r>
                <a:rPr lang="ru-RU" sz="2400" dirty="0"/>
                <a:t>!</a:t>
              </a:r>
            </a:p>
          </p:txBody>
        </p:sp>
        <p:sp>
          <p:nvSpPr>
            <p:cNvPr id="91153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557213" y="5735638"/>
            <a:ext cx="771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chemeClr val="tx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  <a:sym typeface="Symbol"/>
              </a:rPr>
              <a:t></a:t>
            </a:r>
            <a:r>
              <a:rPr 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0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sz="28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1,</a:t>
            </a: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2,</a:t>
            </a: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3,</a:t>
            </a: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4,</a:t>
            </a: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5,</a:t>
            </a: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6,</a:t>
            </a: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7,</a:t>
            </a: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8,</a:t>
            </a: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1" grpId="0"/>
      <p:bldP spid="67591" grpId="0" animBg="1"/>
      <p:bldP spid="67592" grpId="0" animBg="1"/>
      <p:bldP spid="67593" grpId="0" animBg="1"/>
      <p:bldP spid="16" grpId="0"/>
      <p:bldP spid="67595" grpId="0" animBg="1"/>
      <p:bldP spid="17" grpId="0" animBg="1"/>
      <p:bldP spid="15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Цикл с переменной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  <a:buNone/>
            </a:pPr>
            <a:r>
              <a:rPr lang="ru-RU" b="1" dirty="0" smtClean="0">
                <a:solidFill>
                  <a:schemeClr val="tx2"/>
                </a:solidFill>
              </a:rPr>
              <a:t>1) </a:t>
            </a:r>
            <a:r>
              <a:rPr lang="ru-RU" sz="26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600" b="1" dirty="0" err="1">
                <a:latin typeface="Courier New" pitchFamily="49" charset="0"/>
                <a:cs typeface="Courier New" pitchFamily="49" charset="0"/>
              </a:rPr>
              <a:t>color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 '</a:t>
            </a:r>
            <a:r>
              <a:rPr lang="ru-RU" sz="2600" b="1" dirty="0" err="1">
                <a:latin typeface="Courier New" pitchFamily="49" charset="0"/>
                <a:cs typeface="Courier New" pitchFamily="49" charset="0"/>
              </a:rPr>
              <a:t>red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', '</a:t>
            </a:r>
            <a:r>
              <a:rPr lang="ru-RU" sz="2600" b="1" dirty="0" err="1">
                <a:latin typeface="Courier New" pitchFamily="49" charset="0"/>
                <a:cs typeface="Courier New" pitchFamily="49" charset="0"/>
              </a:rPr>
              <a:t>green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', '</a:t>
            </a:r>
            <a:r>
              <a:rPr lang="ru-RU" sz="2600" b="1" dirty="0" err="1">
                <a:latin typeface="Courier New" pitchFamily="49" charset="0"/>
                <a:cs typeface="Courier New" pitchFamily="49" charset="0"/>
              </a:rPr>
              <a:t>blue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': </a:t>
            </a:r>
          </a:p>
          <a:p>
            <a:pPr>
              <a:spcBef>
                <a:spcPts val="1800"/>
              </a:spcBef>
              <a:buNone/>
            </a:pPr>
            <a:r>
              <a:rPr lang="ru-RU" sz="2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6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600" b="1" dirty="0" err="1">
                <a:latin typeface="Courier New" pitchFamily="49" charset="0"/>
                <a:cs typeface="Courier New" pitchFamily="49" charset="0"/>
              </a:rPr>
              <a:t>color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spcBef>
                <a:spcPts val="1800"/>
              </a:spcBef>
              <a:buNone/>
            </a:pPr>
            <a:r>
              <a:rPr lang="ru-RU" b="1" dirty="0" smtClean="0">
                <a:solidFill>
                  <a:schemeClr val="tx2"/>
                </a:solidFill>
              </a:rPr>
              <a:t>2) </a:t>
            </a:r>
            <a:r>
              <a:rPr lang="en-US" sz="2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2, 3, 5, 7, 11:</a:t>
            </a:r>
            <a:endParaRPr lang="ru-RU" sz="2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** 2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ru-RU" b="1" dirty="0" smtClean="0">
                <a:solidFill>
                  <a:schemeClr val="tx2"/>
                </a:solidFill>
              </a:rPr>
              <a:t>3) </a:t>
            </a:r>
            <a:r>
              <a:rPr lang="en-US" sz="2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2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 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1, 2, 3, 'one', 'two', 'three':</a:t>
            </a:r>
            <a:endParaRPr lang="ru-RU" sz="2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    </a:t>
            </a:r>
            <a:r>
              <a:rPr lang="ru-RU" sz="26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spcBef>
                <a:spcPts val="1800"/>
              </a:spcBef>
              <a:buNone/>
            </a:pPr>
            <a:r>
              <a:rPr lang="ru-RU" b="1" dirty="0" smtClean="0">
                <a:solidFill>
                  <a:schemeClr val="tx2"/>
                </a:solidFill>
              </a:rPr>
              <a:t>4)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en-US" sz="2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0,1,2,3,4,5,6,7,8,9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]</a:t>
            </a:r>
            <a:endParaRPr lang="ru-RU" sz="2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ru-RU" sz="2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6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ru-RU" sz="2600" b="1" dirty="0">
                <a:latin typeface="Courier New" pitchFamily="49" charset="0"/>
                <a:cs typeface="Courier New" pitchFamily="49" charset="0"/>
              </a:rPr>
              <a:t>Привет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!")</a:t>
            </a:r>
            <a:endParaRPr lang="ru-RU" sz="2600" b="1" dirty="0">
              <a:latin typeface="Courier New" pitchFamily="49" charset="0"/>
              <a:cs typeface="Courier New" pitchFamily="49" charset="0"/>
            </a:endParaRPr>
          </a:p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91140" name="Прямоугольник 3"/>
          <p:cNvSpPr>
            <a:spLocks noChangeArrowheads="1"/>
          </p:cNvSpPr>
          <p:nvPr/>
        </p:nvSpPr>
        <p:spPr bwMode="auto">
          <a:xfrm>
            <a:off x="285720" y="1000108"/>
            <a:ext cx="8478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/>
            <a:r>
              <a:rPr lang="ru-RU" sz="2400" b="1" dirty="0">
                <a:solidFill>
                  <a:schemeClr val="accent2"/>
                </a:solidFill>
              </a:rPr>
              <a:t> Множество значений может быть задано списком.</a:t>
            </a:r>
            <a:endParaRPr lang="ru-RU" altLang="ru-RU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Прямоугольник 3"/>
          <p:cNvSpPr>
            <a:spLocks noChangeArrowheads="1"/>
          </p:cNvSpPr>
          <p:nvPr/>
        </p:nvSpPr>
        <p:spPr bwMode="auto">
          <a:xfrm>
            <a:off x="384175" y="803275"/>
            <a:ext cx="8478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eaLnBrk="1" hangingPunct="1"/>
            <a:r>
              <a:rPr lang="ru-RU" altLang="ru-RU" sz="2400" b="1" i="1" dirty="0">
                <a:solidFill>
                  <a:schemeClr val="tx2"/>
                </a:solidFill>
              </a:rPr>
              <a:t>Задача</a:t>
            </a:r>
            <a:r>
              <a:rPr lang="ru-RU" altLang="ru-RU" sz="2400" b="1" dirty="0">
                <a:solidFill>
                  <a:schemeClr val="tx2"/>
                </a:solidFill>
              </a:rPr>
              <a:t>. </a:t>
            </a:r>
            <a:r>
              <a:rPr lang="ru-RU" altLang="ru-RU" sz="2400" b="1" dirty="0"/>
              <a:t>Вывести все степени двойки от 2</a:t>
            </a:r>
            <a:r>
              <a:rPr lang="ru-RU" altLang="ru-RU" sz="2400" b="1" baseline="30000" dirty="0"/>
              <a:t>1</a:t>
            </a:r>
            <a:r>
              <a:rPr lang="ru-RU" altLang="ru-RU" sz="2400" b="1" dirty="0"/>
              <a:t> до 2</a:t>
            </a:r>
            <a:r>
              <a:rPr lang="ru-RU" altLang="ru-RU" sz="2400" b="1" baseline="30000" dirty="0"/>
              <a:t>10</a:t>
            </a:r>
            <a:r>
              <a:rPr lang="ru-RU" altLang="ru-RU" sz="2400" b="1" dirty="0"/>
              <a:t>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471613" y="1358900"/>
            <a:ext cx="5310187" cy="663575"/>
            <a:chOff x="796" y="2336"/>
            <a:chExt cx="3345" cy="418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3051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Как сделать с</a:t>
              </a:r>
              <a:r>
                <a:rPr lang="en-US" sz="2400" dirty="0"/>
                <a:t> </a:t>
              </a:r>
              <a:r>
                <a:rPr lang="ru-RU" sz="2400" dirty="0"/>
                <a:t>циклом «пока»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92179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441575" y="2093913"/>
            <a:ext cx="4035425" cy="157003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 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: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**k 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 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8" name="Прямоугольник 11"/>
          <p:cNvSpPr>
            <a:spLocks noChangeArrowheads="1"/>
          </p:cNvSpPr>
          <p:nvPr/>
        </p:nvSpPr>
        <p:spPr bwMode="auto">
          <a:xfrm>
            <a:off x="2501900" y="2106613"/>
            <a:ext cx="908050" cy="4159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9" name="Прямоугольник 12"/>
          <p:cNvSpPr>
            <a:spLocks noChangeArrowheads="1"/>
          </p:cNvSpPr>
          <p:nvPr/>
        </p:nvSpPr>
        <p:spPr bwMode="auto">
          <a:xfrm>
            <a:off x="3724275" y="2471738"/>
            <a:ext cx="1276350" cy="4159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&lt;=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endParaRPr 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0" name="Прямоугольник 14"/>
          <p:cNvSpPr>
            <a:spLocks noChangeArrowheads="1"/>
          </p:cNvSpPr>
          <p:nvPr/>
        </p:nvSpPr>
        <p:spPr bwMode="auto">
          <a:xfrm>
            <a:off x="2884488" y="3219450"/>
            <a:ext cx="1092200" cy="41433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</a:t>
            </a:r>
            <a:r>
              <a:rPr lang="en-US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708025" y="4433888"/>
            <a:ext cx="4333875" cy="83185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: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**k )</a:t>
            </a:r>
          </a:p>
        </p:txBody>
      </p:sp>
      <p:sp>
        <p:nvSpPr>
          <p:cNvPr id="22" name="Прямоугольник 16"/>
          <p:cNvSpPr>
            <a:spLocks noChangeArrowheads="1"/>
          </p:cNvSpPr>
          <p:nvPr/>
        </p:nvSpPr>
        <p:spPr bwMode="auto">
          <a:xfrm>
            <a:off x="1557338" y="4438650"/>
            <a:ext cx="3133725" cy="4159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alt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11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altLang="ru-RU" sz="2400" b="1" dirty="0">
              <a:solidFill>
                <a:srgbClr val="0095FF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3" name="Скругленная прямоугольная выноска 22"/>
          <p:cNvSpPr/>
          <p:nvPr/>
        </p:nvSpPr>
        <p:spPr bwMode="auto">
          <a:xfrm>
            <a:off x="5086350" y="3816350"/>
            <a:ext cx="2443163" cy="781050"/>
          </a:xfrm>
          <a:prstGeom prst="wedgeRoundRectCallout">
            <a:avLst>
              <a:gd name="adj1" fmla="val -71065"/>
              <a:gd name="adj2" fmla="val 4392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в диапазоне </a:t>
            </a:r>
            <a:r>
              <a:rPr lang="en-US" sz="2400" dirty="0"/>
              <a:t>[</a:t>
            </a:r>
            <a:r>
              <a:rPr lang="ru-RU" sz="2400" dirty="0"/>
              <a:t>1</a:t>
            </a:r>
            <a:r>
              <a:rPr lang="en-US" sz="2400" dirty="0"/>
              <a:t>,</a:t>
            </a:r>
            <a:r>
              <a:rPr lang="en-US" sz="2400" b="1" dirty="0">
                <a:solidFill>
                  <a:schemeClr val="accent2"/>
                </a:solidFill>
              </a:rPr>
              <a:t>11</a:t>
            </a:r>
            <a:r>
              <a:rPr lang="en-US" sz="2400" dirty="0"/>
              <a:t>)</a:t>
            </a:r>
          </a:p>
        </p:txBody>
      </p:sp>
      <p:sp>
        <p:nvSpPr>
          <p:cNvPr id="24" name="Прямоугольник 6"/>
          <p:cNvSpPr>
            <a:spLocks noChangeArrowheads="1"/>
          </p:cNvSpPr>
          <p:nvPr/>
        </p:nvSpPr>
        <p:spPr bwMode="auto">
          <a:xfrm>
            <a:off x="390525" y="3768725"/>
            <a:ext cx="3367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chemeClr val="tx2"/>
                </a:solidFill>
              </a:rPr>
              <a:t>Цикл с переменной:</a:t>
            </a:r>
            <a:endParaRPr lang="ru-RU" altLang="ru-RU" sz="2000" b="1" dirty="0">
              <a:solidFill>
                <a:schemeClr val="tx2"/>
              </a:solidFill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226050" y="4856163"/>
            <a:ext cx="3155950" cy="663575"/>
            <a:chOff x="796" y="2336"/>
            <a:chExt cx="1988" cy="418"/>
          </a:xfrm>
        </p:grpSpPr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169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Не включая </a:t>
              </a:r>
              <a:r>
                <a:rPr lang="ru-RU" sz="2400" b="1" dirty="0">
                  <a:solidFill>
                    <a:schemeClr val="accent2"/>
                  </a:solidFill>
                </a:rPr>
                <a:t>1</a:t>
              </a:r>
              <a:r>
                <a:rPr lang="en-US" sz="2400" b="1" dirty="0">
                  <a:solidFill>
                    <a:schemeClr val="accent2"/>
                  </a:solidFill>
                </a:rPr>
                <a:t>1</a:t>
              </a:r>
              <a:r>
                <a:rPr lang="ru-RU" sz="2400" dirty="0"/>
                <a:t>!</a:t>
              </a:r>
            </a:p>
          </p:txBody>
        </p:sp>
        <p:sp>
          <p:nvSpPr>
            <p:cNvPr id="92177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557213" y="5735638"/>
            <a:ext cx="743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alt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11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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1,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2,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3,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4,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5,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6,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7,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8,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altLang="ru-RU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endParaRPr lang="ru-RU" altLang="ru-RU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0" y="0"/>
            <a:ext cx="9001156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0" normalizeH="0" baseline="0" noProof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Цикл с переменной</a:t>
            </a:r>
            <a:endParaRPr kumimoji="0" lang="ru-RU" altLang="ru-RU" sz="5400" b="1" i="0" u="none" strike="noStrike" kern="1200" cap="none" spc="0" normalizeH="0" baseline="0" noProof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  <p:bldP spid="19" grpId="0" animBg="1"/>
      <p:bldP spid="20" grpId="0" animBg="1"/>
      <p:bldP spid="21" grpId="0"/>
      <p:bldP spid="22" grpId="0" animBg="1"/>
      <p:bldP spid="23" grpId="0" animBg="1"/>
      <p:bldP spid="24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Прямоугольник 3"/>
          <p:cNvSpPr>
            <a:spLocks noChangeArrowheads="1"/>
          </p:cNvSpPr>
          <p:nvPr/>
        </p:nvSpPr>
        <p:spPr bwMode="auto">
          <a:xfrm>
            <a:off x="384175" y="803275"/>
            <a:ext cx="8478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/>
            <a:r>
              <a:rPr lang="ru-RU" altLang="ru-RU" sz="2400" b="1" i="1" dirty="0">
                <a:solidFill>
                  <a:schemeClr val="tx2"/>
                </a:solidFill>
              </a:rPr>
              <a:t>Задача</a:t>
            </a:r>
            <a:r>
              <a:rPr lang="ru-RU" altLang="ru-RU" sz="2400" b="1" dirty="0">
                <a:solidFill>
                  <a:schemeClr val="tx2"/>
                </a:solidFill>
              </a:rPr>
              <a:t>. </a:t>
            </a:r>
            <a:r>
              <a:rPr lang="ru-RU" sz="2400" b="1" dirty="0"/>
              <a:t>Чтобы просуммировать значения чисел от </a:t>
            </a:r>
            <a:r>
              <a:rPr lang="ru-RU" sz="2400" b="1" dirty="0" err="1"/>
              <a:t>a</a:t>
            </a:r>
            <a:r>
              <a:rPr lang="ru-RU" sz="2400" b="1" dirty="0"/>
              <a:t> до </a:t>
            </a:r>
            <a:r>
              <a:rPr lang="ru-RU" sz="2400" b="1" dirty="0" err="1" smtClean="0"/>
              <a:t>b</a:t>
            </a:r>
            <a:r>
              <a:rPr lang="ru-RU" sz="2400" b="1" dirty="0" smtClean="0"/>
              <a:t>.</a:t>
            </a:r>
            <a:endParaRPr lang="ru-RU" altLang="ru-RU" sz="2400" b="1" dirty="0"/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642910" y="2000240"/>
            <a:ext cx="5715040" cy="138499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indent="90488">
              <a:defRPr/>
            </a:pPr>
            <a:r>
              <a:rPr lang="en-US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 = 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</a:p>
          <a:p>
            <a:pPr indent="90488">
              <a:defRPr/>
            </a:pP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en-US" sz="28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8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8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800" b="1" dirty="0" smtClean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en-US" alt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b+1</a:t>
            </a:r>
            <a:r>
              <a:rPr lang="en-US" alt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):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 =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s+i</a:t>
            </a:r>
            <a:endParaRPr lang="en-US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3" name="Скругленная прямоугольная выноска 22"/>
          <p:cNvSpPr/>
          <p:nvPr/>
        </p:nvSpPr>
        <p:spPr bwMode="auto">
          <a:xfrm>
            <a:off x="6000760" y="1643050"/>
            <a:ext cx="2714644" cy="781050"/>
          </a:xfrm>
          <a:prstGeom prst="wedgeRoundRectCallout">
            <a:avLst>
              <a:gd name="adj1" fmla="val -71065"/>
              <a:gd name="adj2" fmla="val 4392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800" dirty="0"/>
              <a:t>в </a:t>
            </a:r>
            <a:r>
              <a:rPr lang="ru-RU" sz="2800" dirty="0" smtClean="0"/>
              <a:t>диапазоне</a:t>
            </a:r>
            <a:endParaRPr lang="en-US" sz="2800" dirty="0" smtClean="0"/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sz="2800" dirty="0" smtClean="0"/>
              <a:t>[a, b</a:t>
            </a:r>
            <a:r>
              <a:rPr lang="en-US" sz="2800" dirty="0"/>
              <a:t>]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500694" y="3286124"/>
            <a:ext cx="3155950" cy="663575"/>
            <a:chOff x="796" y="2336"/>
            <a:chExt cx="1988" cy="418"/>
          </a:xfrm>
        </p:grpSpPr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169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Не включая </a:t>
              </a:r>
              <a:r>
                <a:rPr lang="en-US" sz="2400" b="1" dirty="0" smtClean="0">
                  <a:solidFill>
                    <a:schemeClr val="accent2"/>
                  </a:solidFill>
                </a:rPr>
                <a:t>b+1</a:t>
              </a:r>
              <a:r>
                <a:rPr lang="ru-RU" sz="2400" dirty="0" smtClean="0"/>
                <a:t>!</a:t>
              </a:r>
              <a:endParaRPr lang="ru-RU" sz="2400" dirty="0"/>
            </a:p>
          </p:txBody>
        </p:sp>
        <p:sp>
          <p:nvSpPr>
            <p:cNvPr id="92177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500034" y="4071942"/>
            <a:ext cx="7887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3200" b="1" dirty="0" smtClean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altLang="ru-RU" sz="32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32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en-US" altLang="ru-RU" sz="32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altLang="ru-RU" sz="32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b+1</a:t>
            </a:r>
            <a:r>
              <a:rPr lang="en-US" altLang="ru-RU" sz="32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</a:t>
            </a:r>
            <a:r>
              <a:rPr lang="en-US" altLang="ru-RU" sz="32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</a:t>
            </a:r>
            <a:r>
              <a:rPr lang="ru-RU" altLang="ru-RU" sz="32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32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a,</a:t>
            </a:r>
            <a:r>
              <a:rPr lang="en-US" altLang="ru-RU" sz="3200" b="1" dirty="0" smtClean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32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a+1,</a:t>
            </a:r>
            <a:r>
              <a:rPr lang="en-US" altLang="ru-RU" sz="3200" b="1" dirty="0" smtClean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…. , </a:t>
            </a:r>
            <a:r>
              <a:rPr lang="en-US" altLang="ru-RU" sz="32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b-1,b</a:t>
            </a:r>
            <a:endParaRPr lang="ru-RU" altLang="ru-RU" sz="2400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0" y="0"/>
            <a:ext cx="9001156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Функция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range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() с двумя параметрами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</a:bodyPr>
          <a:lstStyle/>
          <a:p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Цикл с переменной: другой шаг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732588" y="1039813"/>
            <a:ext cx="7366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81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64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49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36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25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16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4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ru-RU" altLang="ru-RU" dirty="0">
              <a:solidFill>
                <a:schemeClr val="accent2"/>
              </a:solidFill>
              <a:ea typeface="Times New Roman" pitchFamily="18" charset="0"/>
              <a:cs typeface="Courier New" pitchFamily="49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44613" y="2681288"/>
            <a:ext cx="3248025" cy="663575"/>
            <a:chOff x="796" y="2336"/>
            <a:chExt cx="2046" cy="418"/>
          </a:xfrm>
        </p:grpSpPr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1752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Что получится</a:t>
              </a:r>
              <a:r>
                <a:rPr lang="en-US" sz="2400" dirty="0"/>
                <a:t>?</a:t>
              </a:r>
              <a:endParaRPr lang="ru-RU" sz="2400" dirty="0"/>
            </a:p>
          </p:txBody>
        </p:sp>
        <p:sp>
          <p:nvSpPr>
            <p:cNvPr id="93199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586413" y="3802063"/>
            <a:ext cx="55245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en-US" altLang="ru-RU" sz="2400" b="1" dirty="0">
              <a:solidFill>
                <a:schemeClr val="accent2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25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49</a:t>
            </a:r>
          </a:p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81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68313" y="4097338"/>
            <a:ext cx="4930775" cy="83026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k**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</a:p>
        </p:txBody>
      </p:sp>
      <p:sp>
        <p:nvSpPr>
          <p:cNvPr id="13" name="Прямоугольник 16"/>
          <p:cNvSpPr>
            <a:spLocks noChangeArrowheads="1"/>
          </p:cNvSpPr>
          <p:nvPr/>
        </p:nvSpPr>
        <p:spPr bwMode="auto">
          <a:xfrm>
            <a:off x="1317625" y="4102100"/>
            <a:ext cx="3502025" cy="41433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alt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11</a:t>
            </a:r>
            <a:r>
              <a:rPr lang="en-US" alt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ru-RU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altLang="ru-RU" sz="2400" b="1" dirty="0">
              <a:solidFill>
                <a:srgbClr val="0095FF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68313" y="1517650"/>
            <a:ext cx="4930775" cy="8302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k**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</a:p>
        </p:txBody>
      </p:sp>
      <p:sp>
        <p:nvSpPr>
          <p:cNvPr id="93194" name="Прямоугольник 16"/>
          <p:cNvSpPr>
            <a:spLocks noChangeArrowheads="1"/>
          </p:cNvSpPr>
          <p:nvPr/>
        </p:nvSpPr>
        <p:spPr bwMode="auto">
          <a:xfrm>
            <a:off x="1317625" y="1522413"/>
            <a:ext cx="3686175" cy="41433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 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r>
              <a:rPr lang="en-US" alt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alt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-1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altLang="ru-RU" sz="2400" b="1" dirty="0">
              <a:solidFill>
                <a:srgbClr val="0095FF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 bwMode="auto">
          <a:xfrm>
            <a:off x="4584700" y="942975"/>
            <a:ext cx="1163638" cy="406400"/>
          </a:xfrm>
          <a:prstGeom prst="wedgeRoundRectCallout">
            <a:avLst>
              <a:gd name="adj1" fmla="val -57955"/>
              <a:gd name="adj2" fmla="val 11084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/>
              <a:t>шаг</a:t>
            </a:r>
            <a:endParaRPr lang="en-US" sz="2400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474663" y="935038"/>
            <a:ext cx="38719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10,</a:t>
            </a:r>
            <a:r>
              <a:rPr lang="ru-RU" alt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lang="en-US" alt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,8,7,6,5,4,3,2,1</a:t>
            </a:r>
            <a:endParaRPr lang="ru-RU" altLang="ru-RU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097213" y="3581400"/>
            <a:ext cx="1844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1,3,5,7,9</a:t>
            </a:r>
            <a:endParaRPr lang="ru-RU" altLang="ru-RU"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1" grpId="0"/>
      <p:bldP spid="13" grpId="0" animBg="1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Прямоугольник 3"/>
          <p:cNvSpPr>
            <a:spLocks noChangeArrowheads="1"/>
          </p:cNvSpPr>
          <p:nvPr/>
        </p:nvSpPr>
        <p:spPr bwMode="auto">
          <a:xfrm>
            <a:off x="357158" y="1500174"/>
            <a:ext cx="847883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ru-RU" sz="2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ru-RU" sz="28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, 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, 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indent="452438">
              <a:buFont typeface="Arial" pitchFamily="34" charset="0"/>
              <a:buChar char="•"/>
            </a:pPr>
            <a:r>
              <a:rPr lang="ru-RU" sz="2800" b="1" dirty="0"/>
              <a:t> при </a:t>
            </a:r>
            <a:r>
              <a:rPr lang="ru-RU" sz="2800" b="1" dirty="0" err="1"/>
              <a:t>d</a:t>
            </a:r>
            <a:r>
              <a:rPr lang="ru-RU" sz="2800" b="1" dirty="0"/>
              <a:t> &gt; 0 </a:t>
            </a:r>
            <a:endParaRPr lang="en-US" sz="2800" b="1" dirty="0" smtClean="0"/>
          </a:p>
          <a:p>
            <a:r>
              <a:rPr lang="en-US" sz="2800" dirty="0" smtClean="0"/>
              <a:t> </a:t>
            </a:r>
            <a:r>
              <a:rPr lang="en-US" altLang="ru-RU" sz="2800" b="1" dirty="0" smtClean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en-US" alt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alt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</a:t>
            </a:r>
            <a:r>
              <a:rPr lang="ru-RU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a,</a:t>
            </a:r>
            <a:r>
              <a:rPr lang="en-US" altLang="ru-RU" sz="2800" b="1" dirty="0" smtClean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800" b="1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a+d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a+2*d,</a:t>
            </a:r>
            <a:r>
              <a:rPr lang="en-US" altLang="ru-RU" sz="2800" b="1" dirty="0" smtClean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….</a:t>
            </a:r>
          </a:p>
          <a:p>
            <a:r>
              <a:rPr lang="ru-RU" sz="2800" dirty="0" smtClean="0"/>
              <a:t> и так для всех значений, для которых </a:t>
            </a:r>
            <a:r>
              <a:rPr lang="ru-RU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 &lt; </a:t>
            </a:r>
            <a:r>
              <a:rPr lang="ru-RU" sz="2800" b="1" dirty="0" err="1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/>
              <a:t>.</a:t>
            </a:r>
            <a:r>
              <a:rPr lang="en-US" altLang="ru-RU" sz="2800" b="1" dirty="0" smtClean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endParaRPr lang="ru-RU" altLang="ru-RU" sz="2800" dirty="0" smtClean="0">
              <a:ea typeface="Times New Roman" pitchFamily="18" charset="0"/>
              <a:cs typeface="Courier New" pitchFamily="49" charset="0"/>
            </a:endParaRPr>
          </a:p>
          <a:p>
            <a:endParaRPr lang="ru-RU" sz="2800" dirty="0" smtClean="0"/>
          </a:p>
          <a:p>
            <a:pPr indent="452438">
              <a:buFont typeface="Arial" pitchFamily="34" charset="0"/>
              <a:buChar char="•"/>
            </a:pPr>
            <a:r>
              <a:rPr lang="ru-RU" sz="2800" b="1" dirty="0"/>
              <a:t> </a:t>
            </a:r>
            <a:r>
              <a:rPr lang="ru-RU" sz="2800" b="1" dirty="0" smtClean="0"/>
              <a:t>при </a:t>
            </a:r>
            <a:r>
              <a:rPr lang="ru-RU" sz="2800" b="1" dirty="0" err="1" smtClean="0"/>
              <a:t>d</a:t>
            </a:r>
            <a:r>
              <a:rPr lang="ru-RU" sz="2800" b="1" dirty="0"/>
              <a:t> &lt; </a:t>
            </a:r>
            <a:r>
              <a:rPr lang="ru-RU" sz="2800" b="1" dirty="0" smtClean="0"/>
              <a:t>0</a:t>
            </a:r>
            <a:endParaRPr lang="en-US" sz="2800" b="1" dirty="0"/>
          </a:p>
          <a:p>
            <a:r>
              <a:rPr lang="en-US" altLang="ru-RU" sz="2800" b="1" dirty="0" smtClean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en-US" alt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altLang="ru-RU" sz="28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</a:t>
            </a:r>
            <a:r>
              <a:rPr lang="ru-RU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a,</a:t>
            </a:r>
            <a:r>
              <a:rPr lang="en-US" altLang="ru-RU" sz="2800" b="1" dirty="0" smtClean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ru-RU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-|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</a:t>
            </a:r>
            <a:r>
              <a:rPr lang="ru-RU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|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a</a:t>
            </a:r>
            <a:r>
              <a:rPr lang="ru-RU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2*</a:t>
            </a:r>
            <a:r>
              <a:rPr lang="ru-RU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|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</a:t>
            </a:r>
            <a:r>
              <a:rPr lang="ru-RU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|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altLang="ru-RU" sz="2800" b="1" dirty="0" smtClean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….</a:t>
            </a:r>
          </a:p>
          <a:p>
            <a:r>
              <a:rPr lang="ru-RU" sz="2800" dirty="0" smtClean="0"/>
              <a:t> и так для всех значений, для которых </a:t>
            </a:r>
            <a:r>
              <a:rPr lang="ru-RU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ru-RU" sz="2800" b="1" dirty="0" err="1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ru-RU" sz="2800" dirty="0" smtClean="0"/>
              <a:t>.</a:t>
            </a:r>
            <a:r>
              <a:rPr lang="en-US" altLang="ru-RU" sz="2800" b="1" dirty="0" smtClean="0">
                <a:solidFill>
                  <a:srgbClr val="000000"/>
                </a:solidFill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3" name="Скругленная прямоугольная выноска 22"/>
          <p:cNvSpPr/>
          <p:nvPr/>
        </p:nvSpPr>
        <p:spPr bwMode="auto">
          <a:xfrm>
            <a:off x="6072198" y="1142984"/>
            <a:ext cx="2714644" cy="781050"/>
          </a:xfrm>
          <a:prstGeom prst="wedgeRoundRectCallout">
            <a:avLst>
              <a:gd name="adj1" fmla="val -71065"/>
              <a:gd name="adj2" fmla="val 4392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800" dirty="0"/>
              <a:t>в </a:t>
            </a:r>
            <a:r>
              <a:rPr lang="ru-RU" sz="2800" dirty="0" smtClean="0"/>
              <a:t>диапазоне</a:t>
            </a:r>
            <a:endParaRPr lang="en-US" sz="2800" dirty="0" smtClean="0"/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sz="2800" b="1" dirty="0" smtClean="0"/>
              <a:t>[a, b</a:t>
            </a:r>
            <a:r>
              <a:rPr lang="ru-RU" sz="2800" b="1" dirty="0" smtClean="0"/>
              <a:t>)</a:t>
            </a:r>
            <a:endParaRPr lang="en-US" sz="2800" b="1" dirty="0"/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0" y="142852"/>
            <a:ext cx="9001156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Функция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range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()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тремя параметрами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uiExpand="1" build="p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Сколько раз выполняется цикл?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09588" y="950913"/>
            <a:ext cx="7720012" cy="10207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ru-RU" sz="2800" b="1" dirty="0" smtClean="0">
                <a:latin typeface="Courier New" pitchFamily="49" charset="0"/>
              </a:rPr>
              <a:t>1. А)</a:t>
            </a:r>
            <a:r>
              <a:rPr lang="da-DK" sz="2800" b="1" dirty="0" smtClean="0">
                <a:latin typeface="Courier New" pitchFamily="49" charset="0"/>
              </a:rPr>
              <a:t>a</a:t>
            </a:r>
            <a:r>
              <a:rPr lang="en-US" b="1" dirty="0" smtClean="0"/>
              <a:t> </a:t>
            </a:r>
            <a:r>
              <a:rPr lang="da-DK" sz="2800" b="1" dirty="0">
                <a:latin typeface="Courier New" pitchFamily="49" charset="0"/>
              </a:rPr>
              <a:t>=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da-DK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for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3</a:t>
            </a:r>
            <a:r>
              <a:rPr lang="en-US" sz="2800" b="1" dirty="0">
                <a:latin typeface="Courier New" pitchFamily="49" charset="0"/>
              </a:rPr>
              <a:t>): </a:t>
            </a:r>
            <a:r>
              <a:rPr lang="ru-RU" sz="2800" b="1" dirty="0" err="1">
                <a:latin typeface="Courier New" pitchFamily="49" charset="0"/>
              </a:rPr>
              <a:t>a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+=</a:t>
            </a:r>
            <a:r>
              <a:rPr lang="en-US" sz="2800" b="1" dirty="0"/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7526338" y="1117600"/>
            <a:ext cx="1309687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 dirty="0">
                <a:latin typeface="Courier New" pitchFamily="49" charset="0"/>
              </a:rPr>
              <a:t>a</a:t>
            </a:r>
            <a:r>
              <a:rPr lang="en-US" b="1" dirty="0"/>
              <a:t> </a:t>
            </a:r>
            <a:r>
              <a:rPr lang="en-US" sz="2800" b="1" dirty="0">
                <a:latin typeface="Courier New" pitchFamily="49" charset="0"/>
              </a:rPr>
              <a:t>=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4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09588" y="2341563"/>
            <a:ext cx="7745412" cy="10207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ru-RU" sz="2800" b="1" dirty="0" smtClean="0">
                <a:latin typeface="Courier New" pitchFamily="49" charset="0"/>
              </a:rPr>
              <a:t>Б)</a:t>
            </a:r>
            <a:r>
              <a:rPr lang="da-DK" sz="2800" b="1" dirty="0" smtClean="0">
                <a:latin typeface="Courier New" pitchFamily="49" charset="0"/>
              </a:rPr>
              <a:t>a</a:t>
            </a:r>
            <a:r>
              <a:rPr lang="en-US" b="1" dirty="0" smtClean="0"/>
              <a:t> </a:t>
            </a:r>
            <a:r>
              <a:rPr lang="da-DK" sz="2800" b="1" dirty="0">
                <a:latin typeface="Courier New" pitchFamily="49" charset="0"/>
              </a:rPr>
              <a:t>=</a:t>
            </a:r>
            <a:r>
              <a:rPr lang="en-US" b="1" dirty="0"/>
              <a:t> </a:t>
            </a:r>
            <a:r>
              <a:rPr lang="da-DK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for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3</a:t>
            </a:r>
            <a:r>
              <a:rPr lang="en-US" sz="2800" b="1" dirty="0">
                <a:latin typeface="Courier New" pitchFamily="49" charset="0"/>
              </a:rPr>
              <a:t>,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</a:rPr>
              <a:t>): </a:t>
            </a:r>
            <a:r>
              <a:rPr lang="ru-RU" sz="2800" b="1" dirty="0" err="1">
                <a:latin typeface="Courier New" pitchFamily="49" charset="0"/>
              </a:rPr>
              <a:t>a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+=</a:t>
            </a:r>
            <a:r>
              <a:rPr lang="en-US" sz="2800" b="1" dirty="0"/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7526338" y="2533650"/>
            <a:ext cx="1309687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latin typeface="Courier New" pitchFamily="49" charset="0"/>
              </a:rPr>
              <a:t>a</a:t>
            </a:r>
            <a:r>
              <a:rPr lang="en-US" b="1"/>
              <a:t> </a:t>
            </a:r>
            <a:r>
              <a:rPr lang="en-US" sz="2800" b="1">
                <a:latin typeface="Courier New" pitchFamily="49" charset="0"/>
              </a:rPr>
              <a:t>=</a:t>
            </a:r>
            <a:r>
              <a:rPr lang="en-US" sz="2800" b="1"/>
              <a:t> </a:t>
            </a:r>
            <a:r>
              <a:rPr lang="en-US" sz="2800" b="1">
                <a:latin typeface="Courier New" pitchFamily="49" charset="0"/>
              </a:rPr>
              <a:t>1</a:t>
            </a:r>
            <a:endParaRPr lang="ru-RU" sz="2800" b="1">
              <a:latin typeface="Courier New" pitchFamily="49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09588" y="3732213"/>
            <a:ext cx="8105775" cy="10207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ru-RU" sz="2800" b="1" dirty="0" smtClean="0">
                <a:latin typeface="Courier New" pitchFamily="49" charset="0"/>
              </a:rPr>
              <a:t>В)</a:t>
            </a:r>
            <a:r>
              <a:rPr lang="da-DK" sz="2800" b="1" dirty="0" smtClean="0">
                <a:latin typeface="Courier New" pitchFamily="49" charset="0"/>
              </a:rPr>
              <a:t>a</a:t>
            </a:r>
            <a:r>
              <a:rPr lang="en-US" b="1" dirty="0" smtClean="0"/>
              <a:t> </a:t>
            </a:r>
            <a:r>
              <a:rPr lang="da-DK" sz="2800" b="1" dirty="0">
                <a:latin typeface="Courier New" pitchFamily="49" charset="0"/>
              </a:rPr>
              <a:t>=</a:t>
            </a:r>
            <a:r>
              <a:rPr lang="en-US" b="1" dirty="0"/>
              <a:t> </a:t>
            </a:r>
            <a:r>
              <a:rPr lang="da-DK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for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</a:rPr>
              <a:t>,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3</a:t>
            </a:r>
            <a:r>
              <a:rPr lang="en-US" sz="2800" b="1" dirty="0">
                <a:latin typeface="Courier New" pitchFamily="49" charset="0"/>
              </a:rPr>
              <a:t>,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-1</a:t>
            </a:r>
            <a:r>
              <a:rPr lang="en-US" sz="2800" b="1" dirty="0">
                <a:latin typeface="Courier New" pitchFamily="49" charset="0"/>
              </a:rPr>
              <a:t>): </a:t>
            </a:r>
            <a:r>
              <a:rPr lang="ru-RU" sz="2800" b="1" dirty="0" err="1">
                <a:latin typeface="Courier New" pitchFamily="49" charset="0"/>
              </a:rPr>
              <a:t>a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+=</a:t>
            </a:r>
            <a:r>
              <a:rPr lang="en-US" sz="2800" b="1" dirty="0"/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7526338" y="3621088"/>
            <a:ext cx="1309687" cy="536575"/>
          </a:xfrm>
          <a:prstGeom prst="wedgeRoundRectCallout">
            <a:avLst>
              <a:gd name="adj1" fmla="val -84741"/>
              <a:gd name="adj2" fmla="val 7443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latin typeface="Courier New" pitchFamily="49" charset="0"/>
              </a:rPr>
              <a:t>a</a:t>
            </a:r>
            <a:r>
              <a:rPr lang="en-US" b="1"/>
              <a:t> </a:t>
            </a:r>
            <a:r>
              <a:rPr lang="en-US" sz="2800" b="1">
                <a:latin typeface="Courier New" pitchFamily="49" charset="0"/>
              </a:rPr>
              <a:t>=</a:t>
            </a:r>
            <a:r>
              <a:rPr lang="en-US" sz="2800" b="1"/>
              <a:t> </a:t>
            </a:r>
            <a:r>
              <a:rPr lang="en-US" sz="2800" b="1">
                <a:latin typeface="Courier New" pitchFamily="49" charset="0"/>
              </a:rPr>
              <a:t>1</a:t>
            </a:r>
            <a:endParaRPr lang="ru-RU" sz="2800" b="1">
              <a:latin typeface="Courier New" pitchFamily="49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09588" y="5122863"/>
            <a:ext cx="8116887" cy="102076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ru-RU" sz="2800" b="1" dirty="0" smtClean="0">
                <a:latin typeface="Courier New" pitchFamily="49" charset="0"/>
              </a:rPr>
              <a:t>Г)</a:t>
            </a:r>
            <a:r>
              <a:rPr lang="da-DK" sz="2800" b="1" dirty="0" smtClean="0">
                <a:latin typeface="Courier New" pitchFamily="49" charset="0"/>
              </a:rPr>
              <a:t>a</a:t>
            </a:r>
            <a:r>
              <a:rPr lang="en-US" b="1" dirty="0" smtClean="0"/>
              <a:t> </a:t>
            </a:r>
            <a:r>
              <a:rPr lang="da-DK" sz="2800" b="1" dirty="0">
                <a:latin typeface="Courier New" pitchFamily="49" charset="0"/>
              </a:rPr>
              <a:t>=</a:t>
            </a:r>
            <a:r>
              <a:rPr lang="en-US" b="1" dirty="0"/>
              <a:t> </a:t>
            </a:r>
            <a:r>
              <a:rPr lang="da-DK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for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3</a:t>
            </a:r>
            <a:r>
              <a:rPr lang="en-US" sz="2800" b="1" dirty="0">
                <a:latin typeface="Courier New" pitchFamily="49" charset="0"/>
              </a:rPr>
              <a:t>,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</a:rPr>
              <a:t>,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-1</a:t>
            </a:r>
            <a:r>
              <a:rPr lang="en-US" sz="2800" b="1" dirty="0">
                <a:latin typeface="Courier New" pitchFamily="49" charset="0"/>
              </a:rPr>
              <a:t>): </a:t>
            </a:r>
            <a:r>
              <a:rPr lang="ru-RU" sz="2800" b="1" dirty="0" err="1">
                <a:latin typeface="Courier New" pitchFamily="49" charset="0"/>
              </a:rPr>
              <a:t>a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+=</a:t>
            </a:r>
            <a:r>
              <a:rPr lang="en-US" sz="2800" b="1" dirty="0"/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7526338" y="5014913"/>
            <a:ext cx="1309687" cy="536575"/>
          </a:xfrm>
          <a:prstGeom prst="wedgeRoundRectCallout">
            <a:avLst>
              <a:gd name="adj1" fmla="val -80537"/>
              <a:gd name="adj2" fmla="val 7443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latin typeface="Courier New" pitchFamily="49" charset="0"/>
              </a:rPr>
              <a:t>a</a:t>
            </a:r>
            <a:r>
              <a:rPr lang="en-US" b="1"/>
              <a:t> </a:t>
            </a:r>
            <a:r>
              <a:rPr lang="en-US" sz="2800" b="1">
                <a:latin typeface="Courier New" pitchFamily="49" charset="0"/>
              </a:rPr>
              <a:t>=</a:t>
            </a:r>
            <a:r>
              <a:rPr lang="en-US" sz="2800" b="1"/>
              <a:t> </a:t>
            </a:r>
            <a:r>
              <a:rPr lang="en-US" sz="2800" b="1">
                <a:latin typeface="Courier New" pitchFamily="49" charset="0"/>
              </a:rPr>
              <a:t>3</a:t>
            </a:r>
            <a:endParaRPr lang="ru-RU" sz="28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</a:bodyPr>
          <a:lstStyle/>
          <a:p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будет выведено на экран</a:t>
            </a:r>
            <a:r>
              <a:rPr lang="ru-RU" alt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?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09588" y="950913"/>
            <a:ext cx="7720012" cy="18180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ru-RU" sz="2800" b="1" dirty="0" smtClean="0">
                <a:latin typeface="Courier New" pitchFamily="49" charset="0"/>
              </a:rPr>
              <a:t>2. А</a:t>
            </a:r>
            <a:r>
              <a:rPr lang="ru-RU" sz="2800" b="1" dirty="0" smtClean="0">
                <a:latin typeface="Courier New" pitchFamily="49" charset="0"/>
              </a:rPr>
              <a:t>)</a:t>
            </a:r>
            <a:r>
              <a:rPr lang="en-US" sz="2800" dirty="0"/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total =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):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total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total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7000892" y="1428736"/>
            <a:ext cx="1309687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800" b="1" dirty="0" smtClean="0">
                <a:latin typeface="Courier New" pitchFamily="49" charset="0"/>
              </a:rPr>
              <a:t>15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00034" y="3500438"/>
            <a:ext cx="5643602" cy="18180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ru-RU" sz="2800" b="1" dirty="0" smtClean="0">
                <a:latin typeface="Courier New" pitchFamily="49" charset="0"/>
              </a:rPr>
              <a:t>Б)</a:t>
            </a:r>
            <a:r>
              <a:rPr lang="en-US" sz="2800" dirty="0"/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total =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):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total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(total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end="")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786578" y="3857628"/>
            <a:ext cx="1785950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800" dirty="0"/>
              <a:t>1361015</a:t>
            </a:r>
            <a:endParaRPr lang="ru-RU" sz="28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598</Words>
  <Application>Microsoft Office PowerPoint</Application>
  <PresentationFormat>Экран 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Циклы по переменной  в Python</vt:lpstr>
      <vt:lpstr>Цикл с переменной</vt:lpstr>
      <vt:lpstr>Цикл с переменной</vt:lpstr>
      <vt:lpstr>Слайд 4</vt:lpstr>
      <vt:lpstr>Слайд 5</vt:lpstr>
      <vt:lpstr>Цикл с переменной: другой шаг</vt:lpstr>
      <vt:lpstr>Слайд 7</vt:lpstr>
      <vt:lpstr>Сколько раз выполняется цикл?</vt:lpstr>
      <vt:lpstr>Что будет выведено на экран?</vt:lpstr>
      <vt:lpstr>Слайд 10</vt:lpstr>
      <vt:lpstr>Слайд 11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Циклы по переменной  в Python</dc:title>
  <dc:creator>. я</dc:creator>
  <cp:lastModifiedBy>. я</cp:lastModifiedBy>
  <cp:revision>17</cp:revision>
  <dcterms:created xsi:type="dcterms:W3CDTF">2022-02-04T10:10:30Z</dcterms:created>
  <dcterms:modified xsi:type="dcterms:W3CDTF">2022-02-04T11:19:08Z</dcterms:modified>
</cp:coreProperties>
</file>