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25CE9-EAC2-47D6-A755-2DB5385F44C7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033556-763A-4EDE-A57B-6DA13C207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3038" y="1176338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ru-RU" sz="8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Ветвления</a:t>
            </a:r>
          </a:p>
        </p:txBody>
      </p:sp>
      <p:pic>
        <p:nvPicPr>
          <p:cNvPr id="54278" name="Picture 6" descr="https://ds04.infourok.ru/uploads/ex/083d/00152a64-cf63f6c9/img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9ECF3"/>
              </a:clrFrom>
              <a:clrTo>
                <a:srgbClr val="E9ECF3">
                  <a:alpha val="0"/>
                </a:srgbClr>
              </a:clrTo>
            </a:clrChange>
          </a:blip>
          <a:srcRect l="48160" t="45949" b="14051"/>
          <a:stretch>
            <a:fillRect/>
          </a:stretch>
        </p:blipFill>
        <p:spPr bwMode="auto">
          <a:xfrm>
            <a:off x="2222500" y="3022600"/>
            <a:ext cx="4740275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57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800" b="1" dirty="0" smtClean="0"/>
              <a:t>Объясните, чем различаются следующие фрагменты программ: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00232" y="142852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3"/>
                </a:solidFill>
              </a:rPr>
              <a:t>Вопросы: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929066"/>
            <a:ext cx="8572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ru-RU" sz="2800" dirty="0" smtClean="0"/>
              <a:t>Приведите примеры исходных данных, для которых результаты выполнения обеих программ (значение переменной а):</a:t>
            </a:r>
          </a:p>
          <a:p>
            <a:pPr indent="361950"/>
            <a:r>
              <a:rPr lang="ru-RU" sz="2800" dirty="0" smtClean="0"/>
              <a:t>А) будут одинаковыми</a:t>
            </a:r>
          </a:p>
          <a:p>
            <a:pPr indent="361950"/>
            <a:r>
              <a:rPr lang="ru-RU" sz="2800" dirty="0" smtClean="0"/>
              <a:t>Б) будут различными</a:t>
            </a: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l="5014" t="33534" r="65137" b="50297"/>
          <a:stretch>
            <a:fillRect/>
          </a:stretch>
        </p:blipFill>
        <p:spPr bwMode="auto">
          <a:xfrm>
            <a:off x="1071538" y="2071678"/>
            <a:ext cx="328614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5725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800" b="1" dirty="0" smtClean="0"/>
              <a:t>Что выведет данная программа </a:t>
            </a:r>
            <a:r>
              <a:rPr lang="ru-RU" sz="2800" b="1" dirty="0" smtClean="0"/>
              <a:t>при:</a:t>
            </a:r>
          </a:p>
          <a:p>
            <a:pPr indent="361950"/>
            <a:r>
              <a:rPr lang="ru-RU" sz="2800" b="1" dirty="0" smtClean="0"/>
              <a:t>А) 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 = </a:t>
            </a:r>
            <a:r>
              <a:rPr lang="ru-RU" sz="2800" b="1" dirty="0" smtClean="0"/>
              <a:t>- 3</a:t>
            </a:r>
            <a:r>
              <a:rPr lang="ru-RU" sz="2800" b="1" dirty="0" smtClean="0"/>
              <a:t>?</a:t>
            </a:r>
          </a:p>
          <a:p>
            <a:pPr indent="361950"/>
            <a:r>
              <a:rPr lang="ru-RU" sz="2800" b="1" dirty="0" smtClean="0"/>
              <a:t>Б) 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 = 0</a:t>
            </a:r>
            <a:r>
              <a:rPr lang="ru-RU" sz="2800" b="1" dirty="0" smtClean="0"/>
              <a:t>? </a:t>
            </a:r>
            <a:endParaRPr lang="ru-RU" sz="2800" b="1" dirty="0" smtClean="0"/>
          </a:p>
          <a:p>
            <a:pPr indent="361950"/>
            <a:r>
              <a:rPr lang="ru-RU" sz="2800" b="1" dirty="0" smtClean="0"/>
              <a:t>В) 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 = 123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00232" y="142852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3"/>
                </a:solidFill>
              </a:rPr>
              <a:t>Вопросы: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 l="7013" t="62121" r="72448"/>
          <a:stretch>
            <a:fillRect/>
          </a:stretch>
        </p:blipFill>
        <p:spPr bwMode="auto">
          <a:xfrm>
            <a:off x="1214414" y="3071810"/>
            <a:ext cx="250033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500174"/>
            <a:ext cx="8375650" cy="27559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57158" y="142852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Условный оператор</a:t>
            </a:r>
          </a:p>
        </p:txBody>
      </p:sp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382588" y="806450"/>
            <a:ext cx="84566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eaLnBrk="1" hangingPunct="1"/>
            <a:r>
              <a:rPr lang="ru-RU" altLang="ru-RU" sz="2400" dirty="0"/>
              <a:t>Задача: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изменить порядок действий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/>
              <a:t>в зависимости от выполнения некоторого условия.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4988" y="1927225"/>
            <a:ext cx="5324475" cy="3594100"/>
            <a:chOff x="471" y="1261"/>
            <a:chExt cx="3354" cy="2264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71" y="2075"/>
              <a:ext cx="998" cy="370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a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1576" y="1460"/>
              <a:ext cx="1112" cy="530"/>
            </a:xfrm>
            <a:prstGeom prst="flowChartDecision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a &gt; b?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5316" name="Line 17"/>
            <p:cNvSpPr>
              <a:spLocks noChangeShapeType="1"/>
            </p:cNvSpPr>
            <p:nvPr/>
          </p:nvSpPr>
          <p:spPr bwMode="auto">
            <a:xfrm>
              <a:off x="2132" y="1261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2827" y="2083"/>
              <a:ext cx="998" cy="370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b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5318" name="Line 20"/>
            <p:cNvSpPr>
              <a:spLocks noChangeShapeType="1"/>
            </p:cNvSpPr>
            <p:nvPr/>
          </p:nvSpPr>
          <p:spPr bwMode="auto">
            <a:xfrm>
              <a:off x="2126" y="3323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19" name="Freeform 21"/>
            <p:cNvSpPr>
              <a:spLocks/>
            </p:cNvSpPr>
            <p:nvPr/>
          </p:nvSpPr>
          <p:spPr bwMode="auto">
            <a:xfrm>
              <a:off x="2682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0" name="Freeform 22"/>
            <p:cNvSpPr>
              <a:spLocks/>
            </p:cNvSpPr>
            <p:nvPr/>
          </p:nvSpPr>
          <p:spPr bwMode="auto">
            <a:xfrm flipH="1">
              <a:off x="954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1" name="Freeform 23"/>
            <p:cNvSpPr>
              <a:spLocks/>
            </p:cNvSpPr>
            <p:nvPr/>
          </p:nvSpPr>
          <p:spPr bwMode="auto">
            <a:xfrm>
              <a:off x="960" y="2444"/>
              <a:ext cx="2361" cy="343"/>
            </a:xfrm>
            <a:custGeom>
              <a:avLst/>
              <a:gdLst>
                <a:gd name="T0" fmla="*/ 0 w 2409"/>
                <a:gd name="T1" fmla="*/ 0 h 343"/>
                <a:gd name="T2" fmla="*/ 0 w 2409"/>
                <a:gd name="T3" fmla="*/ 343 h 343"/>
                <a:gd name="T4" fmla="*/ 228 w 2409"/>
                <a:gd name="T5" fmla="*/ 343 h 343"/>
                <a:gd name="T6" fmla="*/ 228 w 2409"/>
                <a:gd name="T7" fmla="*/ 5 h 3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9"/>
                <a:gd name="T13" fmla="*/ 0 h 343"/>
                <a:gd name="T14" fmla="*/ 2409 w 2409"/>
                <a:gd name="T15" fmla="*/ 343 h 3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9" h="343">
                  <a:moveTo>
                    <a:pt x="0" y="0"/>
                  </a:moveTo>
                  <a:lnTo>
                    <a:pt x="0" y="343"/>
                  </a:lnTo>
                  <a:lnTo>
                    <a:pt x="2409" y="343"/>
                  </a:lnTo>
                  <a:lnTo>
                    <a:pt x="2409" y="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2" name="Line 24"/>
            <p:cNvSpPr>
              <a:spLocks noChangeShapeType="1"/>
            </p:cNvSpPr>
            <p:nvPr/>
          </p:nvSpPr>
          <p:spPr bwMode="auto">
            <a:xfrm>
              <a:off x="959" y="255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3" name="Line 25"/>
            <p:cNvSpPr>
              <a:spLocks noChangeShapeType="1"/>
            </p:cNvSpPr>
            <p:nvPr/>
          </p:nvSpPr>
          <p:spPr bwMode="auto">
            <a:xfrm>
              <a:off x="3320" y="257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4" name="Line 26"/>
            <p:cNvSpPr>
              <a:spLocks noChangeShapeType="1"/>
            </p:cNvSpPr>
            <p:nvPr/>
          </p:nvSpPr>
          <p:spPr bwMode="auto">
            <a:xfrm>
              <a:off x="2114" y="2794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5325" name="Oval 27"/>
            <p:cNvSpPr>
              <a:spLocks noChangeArrowheads="1"/>
            </p:cNvSpPr>
            <p:nvPr/>
          </p:nvSpPr>
          <p:spPr bwMode="auto">
            <a:xfrm>
              <a:off x="2097" y="2772"/>
              <a:ext cx="34" cy="3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55326" name="Text Box 28"/>
            <p:cNvSpPr txBox="1">
              <a:spLocks noChangeArrowheads="1"/>
            </p:cNvSpPr>
            <p:nvPr/>
          </p:nvSpPr>
          <p:spPr bwMode="auto">
            <a:xfrm>
              <a:off x="960" y="1443"/>
              <a:ext cx="43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да</a:t>
              </a:r>
            </a:p>
          </p:txBody>
        </p:sp>
        <p:sp>
          <p:nvSpPr>
            <p:cNvPr id="55327" name="Text Box 29"/>
            <p:cNvSpPr txBox="1">
              <a:spLocks noChangeArrowheads="1"/>
            </p:cNvSpPr>
            <p:nvPr/>
          </p:nvSpPr>
          <p:spPr bwMode="auto">
            <a:xfrm>
              <a:off x="2880" y="1455"/>
              <a:ext cx="43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нет</a:t>
              </a:r>
            </a:p>
          </p:txBody>
        </p:sp>
        <p:sp>
          <p:nvSpPr>
            <p:cNvPr id="26" name="AutoShape 9"/>
            <p:cNvSpPr>
              <a:spLocks noChangeArrowheads="1"/>
            </p:cNvSpPr>
            <p:nvPr/>
          </p:nvSpPr>
          <p:spPr bwMode="auto">
            <a:xfrm>
              <a:off x="1456" y="2990"/>
              <a:ext cx="1320" cy="336"/>
            </a:xfrm>
            <a:prstGeom prst="flowChartInputOutpu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ru-RU" sz="2200" b="1" dirty="0">
                  <a:latin typeface="Courier New" pitchFamily="49" charset="0"/>
                  <a:cs typeface="Courier New" pitchFamily="49" charset="0"/>
                </a:rPr>
                <a:t>вывод </a:t>
              </a:r>
              <a:r>
                <a:rPr lang="en-US" sz="2200" b="1" dirty="0">
                  <a:latin typeface="Courier New" pitchFamily="49" charset="0"/>
                  <a:cs typeface="Courier New" pitchFamily="49" charset="0"/>
                </a:rPr>
                <a:t>M</a:t>
              </a:r>
              <a:endParaRPr lang="ru-RU" sz="2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404813" y="2101850"/>
            <a:ext cx="5597525" cy="24018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28" name="AutoShape 53"/>
          <p:cNvSpPr>
            <a:spLocks noChangeArrowheads="1"/>
          </p:cNvSpPr>
          <p:nvPr/>
        </p:nvSpPr>
        <p:spPr bwMode="auto">
          <a:xfrm>
            <a:off x="6459538" y="1411288"/>
            <a:ext cx="1935162" cy="1358900"/>
          </a:xfrm>
          <a:prstGeom prst="wedgeRoundRectCallout">
            <a:avLst>
              <a:gd name="adj1" fmla="val -89918"/>
              <a:gd name="adj2" fmla="val 1694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/>
              <a:t>полная форма ветвления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6165850" y="3141663"/>
            <a:ext cx="2584450" cy="663575"/>
            <a:chOff x="433" y="3902"/>
            <a:chExt cx="1628" cy="418"/>
          </a:xfrm>
        </p:grpSpPr>
        <p:sp>
          <p:nvSpPr>
            <p:cNvPr id="31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334" cy="2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 </a:t>
              </a:r>
              <a:r>
                <a:rPr lang="en-US" sz="2400" dirty="0"/>
                <a:t>a = b?</a:t>
              </a:r>
              <a:endParaRPr lang="ru-RU" sz="2400" dirty="0"/>
            </a:p>
          </p:txBody>
        </p:sp>
        <p:sp>
          <p:nvSpPr>
            <p:cNvPr id="55313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6296025" y="4267200"/>
            <a:ext cx="2347913" cy="2009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</a:rPr>
              <a:t> a &gt; b: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M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</a:rPr>
              <a:t>else</a:t>
            </a:r>
            <a:r>
              <a:rPr lang="en-US" sz="2800" b="1" dirty="0">
                <a:latin typeface="Courier New" pitchFamily="49" charset="0"/>
              </a:rPr>
              <a:t>: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M = b</a:t>
            </a:r>
            <a:endParaRPr lang="ru-RU" sz="2800" b="1" dirty="0">
              <a:latin typeface="Courier New" pitchFamily="49" charset="0"/>
            </a:endParaRPr>
          </a:p>
        </p:txBody>
      </p:sp>
      <p:grpSp>
        <p:nvGrpSpPr>
          <p:cNvPr id="4" name="Группа 35"/>
          <p:cNvGrpSpPr>
            <a:grpSpLocks/>
          </p:cNvGrpSpPr>
          <p:nvPr/>
        </p:nvGrpSpPr>
        <p:grpSpPr bwMode="auto">
          <a:xfrm>
            <a:off x="4337050" y="4735513"/>
            <a:ext cx="2411413" cy="1566862"/>
            <a:chOff x="4336824" y="4735286"/>
            <a:chExt cx="2412318" cy="1567543"/>
          </a:xfrm>
        </p:grpSpPr>
        <p:sp>
          <p:nvSpPr>
            <p:cNvPr id="55307" name="Полилиния 29"/>
            <p:cNvSpPr>
              <a:spLocks noChangeArrowheads="1"/>
            </p:cNvSpPr>
            <p:nvPr/>
          </p:nvSpPr>
          <p:spPr bwMode="auto">
            <a:xfrm>
              <a:off x="6281057" y="4735286"/>
              <a:ext cx="468085" cy="576943"/>
            </a:xfrm>
            <a:custGeom>
              <a:avLst/>
              <a:gdLst>
                <a:gd name="T0" fmla="*/ 0 w 413657"/>
                <a:gd name="T1" fmla="*/ 0 h 544285"/>
                <a:gd name="T2" fmla="*/ 10019623 w 413657"/>
                <a:gd name="T3" fmla="*/ 0 h 544285"/>
                <a:gd name="T4" fmla="*/ 10290396 w 413657"/>
                <a:gd name="T5" fmla="*/ 2476249 h 544285"/>
                <a:gd name="T6" fmla="*/ 0 w 413657"/>
                <a:gd name="T7" fmla="*/ 2476249 h 5442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3657"/>
                <a:gd name="T13" fmla="*/ 0 h 544285"/>
                <a:gd name="T14" fmla="*/ 413657 w 413657"/>
                <a:gd name="T15" fmla="*/ 544285 h 5442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3657" h="544285">
                  <a:moveTo>
                    <a:pt x="0" y="0"/>
                  </a:moveTo>
                  <a:lnTo>
                    <a:pt x="402772" y="0"/>
                  </a:lnTo>
                  <a:lnTo>
                    <a:pt x="413657" y="544285"/>
                  </a:lnTo>
                  <a:lnTo>
                    <a:pt x="0" y="544285"/>
                  </a:lnTo>
                </a:path>
              </a:pathLst>
            </a:custGeom>
            <a:solidFill>
              <a:schemeClr val="bg1"/>
            </a:solidFill>
            <a:ln w="127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8" name="Полилиния 31"/>
            <p:cNvSpPr>
              <a:spLocks noChangeArrowheads="1"/>
            </p:cNvSpPr>
            <p:nvPr/>
          </p:nvSpPr>
          <p:spPr bwMode="auto">
            <a:xfrm>
              <a:off x="6281057" y="5725886"/>
              <a:ext cx="468085" cy="576943"/>
            </a:xfrm>
            <a:custGeom>
              <a:avLst/>
              <a:gdLst>
                <a:gd name="T0" fmla="*/ 0 w 413657"/>
                <a:gd name="T1" fmla="*/ 0 h 544285"/>
                <a:gd name="T2" fmla="*/ 10019623 w 413657"/>
                <a:gd name="T3" fmla="*/ 0 h 544285"/>
                <a:gd name="T4" fmla="*/ 10290396 w 413657"/>
                <a:gd name="T5" fmla="*/ 2476249 h 544285"/>
                <a:gd name="T6" fmla="*/ 0 w 413657"/>
                <a:gd name="T7" fmla="*/ 2476249 h 5442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3657"/>
                <a:gd name="T13" fmla="*/ 0 h 544285"/>
                <a:gd name="T14" fmla="*/ 413657 w 413657"/>
                <a:gd name="T15" fmla="*/ 544285 h 5442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3657" h="544285">
                  <a:moveTo>
                    <a:pt x="0" y="0"/>
                  </a:moveTo>
                  <a:lnTo>
                    <a:pt x="402772" y="0"/>
                  </a:lnTo>
                  <a:lnTo>
                    <a:pt x="413657" y="544285"/>
                  </a:lnTo>
                  <a:lnTo>
                    <a:pt x="0" y="544285"/>
                  </a:lnTo>
                </a:path>
              </a:pathLst>
            </a:custGeom>
            <a:solidFill>
              <a:schemeClr val="bg1"/>
            </a:solidFill>
            <a:ln w="127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Группа 34"/>
            <p:cNvGrpSpPr>
              <a:grpSpLocks/>
            </p:cNvGrpSpPr>
            <p:nvPr/>
          </p:nvGrpSpPr>
          <p:grpSpPr bwMode="auto">
            <a:xfrm>
              <a:off x="4336824" y="5203370"/>
              <a:ext cx="2006826" cy="848180"/>
              <a:chOff x="4336824" y="5203370"/>
              <a:chExt cx="2006826" cy="848180"/>
            </a:xfrm>
          </p:grpSpPr>
          <p:sp>
            <p:nvSpPr>
              <p:cNvPr id="33" name="AutoShape 53"/>
              <p:cNvSpPr>
                <a:spLocks noChangeArrowheads="1"/>
              </p:cNvSpPr>
              <p:nvPr/>
            </p:nvSpPr>
            <p:spPr bwMode="auto">
              <a:xfrm>
                <a:off x="4336824" y="5203801"/>
                <a:ext cx="1672265" cy="668628"/>
              </a:xfrm>
              <a:prstGeom prst="wedgeRoundRectCallout">
                <a:avLst>
                  <a:gd name="adj1" fmla="val 74140"/>
                  <a:gd name="adj2" fmla="val -72483"/>
                  <a:gd name="adj3" fmla="val 16667"/>
                </a:avLst>
              </a:prstGeom>
              <a:ln>
                <a:headEnd/>
                <a:tailEnd type="none" w="lg" len="lg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 anchor="ctr"/>
              <a:lstStyle/>
              <a:p>
                <a:pPr algn="ctr" eaLnBrk="1" hangingPunct="1">
                  <a:defRPr/>
                </a:pPr>
                <a:r>
                  <a:rPr lang="ru-RU" sz="2400" dirty="0"/>
                  <a:t>отступы</a:t>
                </a:r>
              </a:p>
            </p:txBody>
          </p:sp>
          <p:sp>
            <p:nvSpPr>
              <p:cNvPr id="34" name="Полилиния 33"/>
              <p:cNvSpPr/>
              <p:nvPr/>
            </p:nvSpPr>
            <p:spPr bwMode="auto">
              <a:xfrm>
                <a:off x="6007501" y="5626259"/>
                <a:ext cx="336676" cy="425635"/>
              </a:xfrm>
              <a:custGeom>
                <a:avLst/>
                <a:gdLst>
                  <a:gd name="connsiteX0" fmla="*/ 0 w 336550"/>
                  <a:gd name="connsiteY0" fmla="*/ 142875 h 425450"/>
                  <a:gd name="connsiteX1" fmla="*/ 336550 w 336550"/>
                  <a:gd name="connsiteY1" fmla="*/ 425450 h 425450"/>
                  <a:gd name="connsiteX2" fmla="*/ 0 w 336550"/>
                  <a:gd name="connsiteY2" fmla="*/ 0 h 425450"/>
                  <a:gd name="connsiteX3" fmla="*/ 0 w 336550"/>
                  <a:gd name="connsiteY3" fmla="*/ 142875 h 425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6550" h="425450">
                    <a:moveTo>
                      <a:pt x="0" y="142875"/>
                    </a:moveTo>
                    <a:lnTo>
                      <a:pt x="336550" y="425450"/>
                    </a:lnTo>
                    <a:lnTo>
                      <a:pt x="0" y="0"/>
                    </a:lnTo>
                    <a:cubicBezTo>
                      <a:pt x="1058" y="47625"/>
                      <a:pt x="2117" y="95250"/>
                      <a:pt x="0" y="142875"/>
                    </a:cubicBezTo>
                    <a:close/>
                  </a:path>
                </a:pathLst>
              </a:custGeom>
              <a:ln>
                <a:headEnd/>
                <a:tailEnd type="none" w="lg" len="lg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0000" tIns="46800" rIns="90000" bIns="46800" anchor="ctr"/>
              <a:lstStyle/>
              <a:p>
                <a:pPr algn="ctr" eaLnBrk="1" hangingPunct="1">
                  <a:defRPr/>
                </a:pPr>
                <a:endParaRPr lang="ru-RU" sz="2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44" y="0"/>
            <a:ext cx="9001156" cy="68577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Условный оператор: неполная форма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4988" y="896938"/>
            <a:ext cx="4127500" cy="4500562"/>
            <a:chOff x="471" y="690"/>
            <a:chExt cx="2600" cy="2835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471" y="2075"/>
              <a:ext cx="998" cy="370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b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6" name="AutoShape 16"/>
            <p:cNvSpPr>
              <a:spLocks noChangeArrowheads="1"/>
            </p:cNvSpPr>
            <p:nvPr/>
          </p:nvSpPr>
          <p:spPr bwMode="auto">
            <a:xfrm>
              <a:off x="1576" y="1460"/>
              <a:ext cx="1112" cy="530"/>
            </a:xfrm>
            <a:prstGeom prst="flowChartDecision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b &gt; a?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6333" name="Line 17"/>
            <p:cNvSpPr>
              <a:spLocks noChangeShapeType="1"/>
            </p:cNvSpPr>
            <p:nvPr/>
          </p:nvSpPr>
          <p:spPr bwMode="auto">
            <a:xfrm>
              <a:off x="2138" y="1261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4" name="Line 20"/>
            <p:cNvSpPr>
              <a:spLocks noChangeShapeType="1"/>
            </p:cNvSpPr>
            <p:nvPr/>
          </p:nvSpPr>
          <p:spPr bwMode="auto">
            <a:xfrm>
              <a:off x="2126" y="3323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5" name="Freeform 21"/>
            <p:cNvSpPr>
              <a:spLocks/>
            </p:cNvSpPr>
            <p:nvPr/>
          </p:nvSpPr>
          <p:spPr bwMode="auto">
            <a:xfrm>
              <a:off x="2682" y="1722"/>
              <a:ext cx="246" cy="942"/>
            </a:xfrm>
            <a:custGeom>
              <a:avLst/>
              <a:gdLst>
                <a:gd name="T0" fmla="*/ 0 w 623"/>
                <a:gd name="T1" fmla="*/ 0 h 524"/>
                <a:gd name="T2" fmla="*/ 0 w 623"/>
                <a:gd name="T3" fmla="*/ 0 h 524"/>
                <a:gd name="T4" fmla="*/ 0 w 623"/>
                <a:gd name="T5" fmla="*/ 1003563245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6" name="Freeform 22"/>
            <p:cNvSpPr>
              <a:spLocks/>
            </p:cNvSpPr>
            <p:nvPr/>
          </p:nvSpPr>
          <p:spPr bwMode="auto">
            <a:xfrm flipH="1">
              <a:off x="954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7" name="Freeform 23"/>
            <p:cNvSpPr>
              <a:spLocks/>
            </p:cNvSpPr>
            <p:nvPr/>
          </p:nvSpPr>
          <p:spPr bwMode="auto">
            <a:xfrm>
              <a:off x="960" y="2444"/>
              <a:ext cx="1968" cy="343"/>
            </a:xfrm>
            <a:custGeom>
              <a:avLst/>
              <a:gdLst>
                <a:gd name="T0" fmla="*/ 0 w 2409"/>
                <a:gd name="T1" fmla="*/ 0 h 343"/>
                <a:gd name="T2" fmla="*/ 0 w 2409"/>
                <a:gd name="T3" fmla="*/ 343 h 343"/>
                <a:gd name="T4" fmla="*/ 2 w 2409"/>
                <a:gd name="T5" fmla="*/ 343 h 343"/>
                <a:gd name="T6" fmla="*/ 2 w 2409"/>
                <a:gd name="T7" fmla="*/ 5 h 3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9"/>
                <a:gd name="T13" fmla="*/ 0 h 343"/>
                <a:gd name="T14" fmla="*/ 2409 w 2409"/>
                <a:gd name="T15" fmla="*/ 343 h 3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9" h="343">
                  <a:moveTo>
                    <a:pt x="0" y="0"/>
                  </a:moveTo>
                  <a:lnTo>
                    <a:pt x="0" y="343"/>
                  </a:lnTo>
                  <a:lnTo>
                    <a:pt x="2409" y="343"/>
                  </a:lnTo>
                  <a:lnTo>
                    <a:pt x="2409" y="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8" name="Line 24"/>
            <p:cNvSpPr>
              <a:spLocks noChangeShapeType="1"/>
            </p:cNvSpPr>
            <p:nvPr/>
          </p:nvSpPr>
          <p:spPr bwMode="auto">
            <a:xfrm>
              <a:off x="959" y="255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39" name="Line 26"/>
            <p:cNvSpPr>
              <a:spLocks noChangeShapeType="1"/>
            </p:cNvSpPr>
            <p:nvPr/>
          </p:nvSpPr>
          <p:spPr bwMode="auto">
            <a:xfrm>
              <a:off x="2114" y="2794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56340" name="Oval 27"/>
            <p:cNvSpPr>
              <a:spLocks noChangeArrowheads="1"/>
            </p:cNvSpPr>
            <p:nvPr/>
          </p:nvSpPr>
          <p:spPr bwMode="auto">
            <a:xfrm>
              <a:off x="2097" y="2772"/>
              <a:ext cx="34" cy="3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56341" name="Text Box 28"/>
            <p:cNvSpPr txBox="1">
              <a:spLocks noChangeArrowheads="1"/>
            </p:cNvSpPr>
            <p:nvPr/>
          </p:nvSpPr>
          <p:spPr bwMode="auto">
            <a:xfrm>
              <a:off x="960" y="1443"/>
              <a:ext cx="43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да</a:t>
              </a:r>
            </a:p>
          </p:txBody>
        </p:sp>
        <p:sp>
          <p:nvSpPr>
            <p:cNvPr id="56342" name="Text Box 29"/>
            <p:cNvSpPr txBox="1">
              <a:spLocks noChangeArrowheads="1"/>
            </p:cNvSpPr>
            <p:nvPr/>
          </p:nvSpPr>
          <p:spPr bwMode="auto">
            <a:xfrm>
              <a:off x="2640" y="1455"/>
              <a:ext cx="43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нет</a:t>
              </a:r>
            </a:p>
          </p:txBody>
        </p:sp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1456" y="2990"/>
              <a:ext cx="1320" cy="336"/>
            </a:xfrm>
            <a:prstGeom prst="flowChartInputOutpu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ru-RU" sz="2200" b="1" dirty="0">
                  <a:latin typeface="Courier New" pitchFamily="49" charset="0"/>
                  <a:cs typeface="Courier New" pitchFamily="49" charset="0"/>
                </a:rPr>
                <a:t>вывод </a:t>
              </a:r>
              <a:r>
                <a:rPr lang="en-US" sz="2200" b="1" dirty="0">
                  <a:latin typeface="Courier New" pitchFamily="49" charset="0"/>
                  <a:cs typeface="Courier New" pitchFamily="49" charset="0"/>
                </a:rPr>
                <a:t>M</a:t>
              </a:r>
              <a:endParaRPr lang="ru-RU" sz="22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1639" y="889"/>
              <a:ext cx="998" cy="370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/>
                <a:t> </a:t>
              </a:r>
              <a:r>
                <a:rPr lang="en-US" sz="2200" b="1" dirty="0">
                  <a:latin typeface="Courier New" pitchFamily="49" charset="0"/>
                </a:rPr>
                <a:t>a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6345" name="Line 17"/>
            <p:cNvSpPr>
              <a:spLocks noChangeShapeType="1"/>
            </p:cNvSpPr>
            <p:nvPr/>
          </p:nvSpPr>
          <p:spPr bwMode="auto">
            <a:xfrm>
              <a:off x="2138" y="690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</p:grp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404813" y="1978025"/>
            <a:ext cx="4616450" cy="24018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21" name="AutoShape 53"/>
          <p:cNvSpPr>
            <a:spLocks noChangeArrowheads="1"/>
          </p:cNvSpPr>
          <p:nvPr/>
        </p:nvSpPr>
        <p:spPr bwMode="auto">
          <a:xfrm>
            <a:off x="5519738" y="3384550"/>
            <a:ext cx="1935162" cy="1358900"/>
          </a:xfrm>
          <a:prstGeom prst="wedgeRoundRectCallout">
            <a:avLst>
              <a:gd name="adj1" fmla="val -89917"/>
              <a:gd name="adj2" fmla="val 1694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/>
              <a:t>неполная форма ветвления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424488" y="1038225"/>
            <a:ext cx="2720975" cy="17173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M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if</a:t>
            </a:r>
            <a:r>
              <a:rPr lang="en-US" sz="3200" b="1" dirty="0">
                <a:latin typeface="Courier New" pitchFamily="49" charset="0"/>
              </a:rPr>
              <a:t> b &gt; a: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  M = b</a:t>
            </a:r>
            <a:endParaRPr lang="ru-RU" sz="3200" b="1" dirty="0">
              <a:latin typeface="Courier New" pitchFamily="49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1850" y="5911850"/>
            <a:ext cx="3079750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max</a:t>
            </a:r>
            <a:r>
              <a:rPr lang="en-US" sz="2800" b="1" dirty="0">
                <a:latin typeface="Courier New" pitchFamily="49" charset="0"/>
              </a:rPr>
              <a:t>(a, b)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333375" y="5359400"/>
            <a:ext cx="3569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Решение в стиле 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</a:rPr>
              <a:t>Python:</a:t>
            </a:r>
            <a:endParaRPr lang="ru-RU" alt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197350" y="5911850"/>
            <a:ext cx="4629150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0340" indent="90170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M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a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if</a:t>
            </a:r>
            <a:r>
              <a:rPr lang="en-US" sz="2800" b="1" dirty="0">
                <a:latin typeface="Courier New"/>
                <a:ea typeface="Times New Roman"/>
              </a:rPr>
              <a:t> 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&gt;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b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else</a:t>
            </a:r>
            <a:r>
              <a:rPr lang="en-US" sz="2800" b="1" dirty="0">
                <a:latin typeface="Courier New"/>
                <a:ea typeface="Times New Roman"/>
              </a:rPr>
              <a:t> b</a:t>
            </a:r>
            <a:endParaRPr lang="ru-RU" sz="28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 animBg="1"/>
      <p:bldP spid="23" grpId="0" animBg="1"/>
      <p:bldP spid="24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8950" y="1227155"/>
            <a:ext cx="3368675" cy="228370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if</a:t>
            </a:r>
            <a:r>
              <a:rPr lang="en-US" sz="3200" b="1" dirty="0">
                <a:latin typeface="Courier New" pitchFamily="49" charset="0"/>
              </a:rPr>
              <a:t> a &lt; b: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  </a:t>
            </a:r>
            <a:r>
              <a:rPr lang="ru-RU" sz="3200" b="1" dirty="0">
                <a:latin typeface="Courier New" pitchFamily="49" charset="0"/>
              </a:rPr>
              <a:t>с</a:t>
            </a:r>
            <a:r>
              <a:rPr lang="en-US" sz="3200" b="1" dirty="0">
                <a:latin typeface="Courier New" pitchFamily="49" charset="0"/>
              </a:rPr>
              <a:t>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ru-RU" sz="3200" b="1" dirty="0">
                <a:latin typeface="Courier New" pitchFamily="49" charset="0"/>
              </a:rPr>
              <a:t>  </a:t>
            </a:r>
            <a:r>
              <a:rPr lang="en-US" sz="3200" b="1" dirty="0">
                <a:latin typeface="Courier New" pitchFamily="49" charset="0"/>
              </a:rPr>
              <a:t>a = b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  b = c </a:t>
            </a:r>
            <a:endParaRPr lang="ru-RU" sz="3200" b="1" dirty="0">
              <a:latin typeface="Courier New" pitchFamily="49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159250" y="1254143"/>
            <a:ext cx="2711450" cy="663575"/>
            <a:chOff x="433" y="3902"/>
            <a:chExt cx="1708" cy="418"/>
          </a:xfrm>
        </p:grpSpPr>
        <p:sp>
          <p:nvSpPr>
            <p:cNvPr id="6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414" cy="2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делает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57368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4373563" y="2740043"/>
            <a:ext cx="860425" cy="5778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32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6726238" y="2727343"/>
            <a:ext cx="860425" cy="577850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3200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5716588" y="4314843"/>
            <a:ext cx="860425" cy="5778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chemeClr val="bg1"/>
                </a:solidFill>
              </a:rPr>
              <a:t>?</a:t>
            </a:r>
            <a:endParaRPr lang="ru-RU" sz="3200" b="1">
              <a:solidFill>
                <a:schemeClr val="bg1"/>
              </a:solidFill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5716588" y="4314843"/>
            <a:ext cx="860425" cy="5778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chemeClr val="bg1"/>
                </a:solidFill>
              </a:rPr>
              <a:t>4</a:t>
            </a:r>
            <a:endParaRPr lang="ru-RU" sz="3200" b="1">
              <a:solidFill>
                <a:schemeClr val="bg1"/>
              </a:solidFill>
            </a:endParaRP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4373563" y="2740043"/>
            <a:ext cx="860425" cy="5778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chemeClr val="bg1"/>
                </a:solidFill>
              </a:rPr>
              <a:t>6</a:t>
            </a:r>
            <a:endParaRPr lang="ru-RU" sz="3200" b="1">
              <a:solidFill>
                <a:schemeClr val="bg1"/>
              </a:solidFill>
            </a:endParaRPr>
          </a:p>
        </p:txBody>
      </p:sp>
      <p:sp>
        <p:nvSpPr>
          <p:cNvPr id="13" name="Rectangle 32"/>
          <p:cNvSpPr>
            <a:spLocks noChangeArrowheads="1"/>
          </p:cNvSpPr>
          <p:nvPr/>
        </p:nvSpPr>
        <p:spPr bwMode="auto">
          <a:xfrm>
            <a:off x="6726238" y="2727343"/>
            <a:ext cx="860425" cy="5778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chemeClr val="bg1"/>
                </a:solidFill>
              </a:rPr>
              <a:t>4</a:t>
            </a:r>
            <a:endParaRPr lang="ru-RU" sz="3200" b="1">
              <a:solidFill>
                <a:schemeClr val="bg1"/>
              </a:solidFill>
            </a:endParaRPr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4518025" y="2205055"/>
            <a:ext cx="479425" cy="5127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sz="3200" b="1">
                <a:latin typeface="Courier New" pitchFamily="49" charset="0"/>
                <a:cs typeface="Courier New" pitchFamily="49" charset="0"/>
              </a:rPr>
              <a:t>a</a:t>
            </a:r>
            <a:endParaRPr lang="ru-RU" altLang="ru-RU" sz="3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6824663" y="2171718"/>
            <a:ext cx="479425" cy="512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sz="3200" b="1">
                <a:latin typeface="Courier New" pitchFamily="49" charset="0"/>
                <a:cs typeface="Courier New" pitchFamily="49" charset="0"/>
              </a:rPr>
              <a:t>b</a:t>
            </a:r>
            <a:endParaRPr lang="ru-RU" altLang="ru-RU" sz="3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AutoShape 39"/>
          <p:cNvSpPr>
            <a:spLocks noChangeArrowheads="1"/>
          </p:cNvSpPr>
          <p:nvPr/>
        </p:nvSpPr>
        <p:spPr bwMode="auto">
          <a:xfrm rot="7473148" flipH="1">
            <a:off x="6370638" y="3487755"/>
            <a:ext cx="979488" cy="668337"/>
          </a:xfrm>
          <a:prstGeom prst="rightArrow">
            <a:avLst>
              <a:gd name="adj1" fmla="val 50000"/>
              <a:gd name="adj2" fmla="val 36639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400" b="1"/>
              <a:t>3</a:t>
            </a:r>
          </a:p>
        </p:txBody>
      </p:sp>
      <p:sp>
        <p:nvSpPr>
          <p:cNvPr id="17" name="AutoShape 40"/>
          <p:cNvSpPr>
            <a:spLocks noChangeArrowheads="1"/>
          </p:cNvSpPr>
          <p:nvPr/>
        </p:nvSpPr>
        <p:spPr bwMode="auto">
          <a:xfrm rot="10800000">
            <a:off x="5500688" y="2700355"/>
            <a:ext cx="979487" cy="668338"/>
          </a:xfrm>
          <a:prstGeom prst="rightArrow">
            <a:avLst>
              <a:gd name="adj1" fmla="val 50000"/>
              <a:gd name="adj2" fmla="val 36639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400" b="1"/>
              <a:t>2</a:t>
            </a:r>
          </a:p>
        </p:txBody>
      </p:sp>
      <p:sp>
        <p:nvSpPr>
          <p:cNvPr id="18" name="AutoShape 41"/>
          <p:cNvSpPr>
            <a:spLocks noChangeArrowheads="1"/>
          </p:cNvSpPr>
          <p:nvPr/>
        </p:nvSpPr>
        <p:spPr bwMode="auto">
          <a:xfrm rot="13718115" flipH="1">
            <a:off x="4876800" y="3568718"/>
            <a:ext cx="979487" cy="668338"/>
          </a:xfrm>
          <a:prstGeom prst="rightArrow">
            <a:avLst>
              <a:gd name="adj1" fmla="val 50000"/>
              <a:gd name="adj2" fmla="val 36639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400" b="1"/>
              <a:t>1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01650" y="3605230"/>
            <a:ext cx="3765550" cy="969963"/>
            <a:chOff x="363" y="3702"/>
            <a:chExt cx="2372" cy="611"/>
          </a:xfrm>
        </p:grpSpPr>
        <p:sp>
          <p:nvSpPr>
            <p:cNvPr id="20" name="Text Box 43"/>
            <p:cNvSpPr txBox="1">
              <a:spLocks noChangeArrowheads="1"/>
            </p:cNvSpPr>
            <p:nvPr/>
          </p:nvSpPr>
          <p:spPr bwMode="auto">
            <a:xfrm>
              <a:off x="657" y="3751"/>
              <a:ext cx="2078" cy="5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Можно ли обойтись </a:t>
              </a:r>
              <a:endParaRPr lang="en-US" sz="2400" dirty="0"/>
            </a:p>
            <a:p>
              <a:pPr>
                <a:spcBef>
                  <a:spcPts val="0"/>
                </a:spcBef>
                <a:defRPr/>
              </a:pPr>
              <a:r>
                <a:rPr lang="en-US" sz="2400" dirty="0"/>
                <a:t>  </a:t>
              </a:r>
              <a:r>
                <a:rPr lang="ru-RU" sz="2400" dirty="0"/>
                <a:t>без переменной </a:t>
              </a:r>
              <a:r>
                <a:rPr lang="en-US" sz="2800" b="1" dirty="0">
                  <a:latin typeface="Courier New" pitchFamily="49" charset="0"/>
                </a:rPr>
                <a:t>c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57366" name="Oval 44"/>
            <p:cNvSpPr>
              <a:spLocks noChangeArrowheads="1"/>
            </p:cNvSpPr>
            <p:nvPr/>
          </p:nvSpPr>
          <p:spPr bwMode="auto">
            <a:xfrm>
              <a:off x="363" y="37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5919788" y="4895868"/>
            <a:ext cx="479425" cy="512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sz="3200" b="1">
                <a:latin typeface="Courier New" pitchFamily="49" charset="0"/>
                <a:cs typeface="Courier New" pitchFamily="49" charset="0"/>
              </a:rPr>
              <a:t>c</a:t>
            </a:r>
            <a:endParaRPr lang="ru-RU" altLang="ru-RU" sz="3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73150" y="5405455"/>
            <a:ext cx="3079750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</a:rPr>
              <a:t>b = b, a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74675" y="4853005"/>
            <a:ext cx="3569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Решение в стиле 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</a:rPr>
              <a:t>Python:</a:t>
            </a:r>
            <a:endParaRPr lang="ru-RU" alt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Заголовок 4"/>
          <p:cNvSpPr txBox="1">
            <a:spLocks/>
          </p:cNvSpPr>
          <p:nvPr/>
        </p:nvSpPr>
        <p:spPr>
          <a:xfrm>
            <a:off x="357158" y="142852"/>
            <a:ext cx="8375650" cy="77311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Условный оператор</a:t>
            </a:r>
            <a:endParaRPr kumimoji="0" lang="ru-RU" altLang="ru-RU" sz="48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929718" cy="77311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Знаки отношений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550" y="1444061"/>
            <a:ext cx="46198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82725" y="1444061"/>
            <a:ext cx="46198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66825" y="2187011"/>
            <a:ext cx="73930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ru-RU" sz="36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66825" y="2929961"/>
            <a:ext cx="73930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ru-RU" sz="36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66825" y="3672911"/>
            <a:ext cx="73930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ru-RU" sz="36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66825" y="4415861"/>
            <a:ext cx="73930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00"/>
                </a:solidFill>
                <a:latin typeface="Courier New" pitchFamily="49" charset="0"/>
              </a:rPr>
              <a:t>!=</a:t>
            </a:r>
            <a:endParaRPr lang="ru-RU" sz="2400" dirty="0"/>
          </a:p>
        </p:txBody>
      </p:sp>
      <p:sp>
        <p:nvSpPr>
          <p:cNvPr id="58378" name="Прямоугольник 9"/>
          <p:cNvSpPr>
            <a:spLocks noChangeArrowheads="1"/>
          </p:cNvSpPr>
          <p:nvPr/>
        </p:nvSpPr>
        <p:spPr bwMode="auto">
          <a:xfrm>
            <a:off x="2073275" y="1494861"/>
            <a:ext cx="31089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/>
              <a:t>больше, меньше</a:t>
            </a:r>
          </a:p>
        </p:txBody>
      </p:sp>
      <p:sp>
        <p:nvSpPr>
          <p:cNvPr id="58379" name="Прямоугольник 10"/>
          <p:cNvSpPr>
            <a:spLocks noChangeArrowheads="1"/>
          </p:cNvSpPr>
          <p:nvPr/>
        </p:nvSpPr>
        <p:spPr bwMode="auto">
          <a:xfrm>
            <a:off x="2073275" y="2228286"/>
            <a:ext cx="34118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/>
              <a:t>больше</a:t>
            </a:r>
            <a:r>
              <a:rPr lang="en-US" altLang="ru-RU" sz="3200"/>
              <a:t> </a:t>
            </a:r>
            <a:r>
              <a:rPr lang="ru-RU" altLang="ru-RU" sz="3200"/>
              <a:t>или равно</a:t>
            </a:r>
          </a:p>
        </p:txBody>
      </p:sp>
      <p:sp>
        <p:nvSpPr>
          <p:cNvPr id="58380" name="Прямоугольник 11"/>
          <p:cNvSpPr>
            <a:spLocks noChangeArrowheads="1"/>
          </p:cNvSpPr>
          <p:nvPr/>
        </p:nvSpPr>
        <p:spPr bwMode="auto">
          <a:xfrm>
            <a:off x="2073275" y="2971236"/>
            <a:ext cx="3475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/>
              <a:t>меньше</a:t>
            </a:r>
            <a:r>
              <a:rPr lang="en-US" altLang="ru-RU" sz="3200"/>
              <a:t> </a:t>
            </a:r>
            <a:r>
              <a:rPr lang="ru-RU" altLang="ru-RU" sz="3200"/>
              <a:t>или равно</a:t>
            </a:r>
          </a:p>
        </p:txBody>
      </p:sp>
      <p:sp>
        <p:nvSpPr>
          <p:cNvPr id="58381" name="Прямоугольник 12"/>
          <p:cNvSpPr>
            <a:spLocks noChangeArrowheads="1"/>
          </p:cNvSpPr>
          <p:nvPr/>
        </p:nvSpPr>
        <p:spPr bwMode="auto">
          <a:xfrm>
            <a:off x="2073275" y="3714186"/>
            <a:ext cx="12314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/>
              <a:t>равно</a:t>
            </a:r>
          </a:p>
        </p:txBody>
      </p:sp>
      <p:sp>
        <p:nvSpPr>
          <p:cNvPr id="58382" name="Прямоугольник 13"/>
          <p:cNvSpPr>
            <a:spLocks noChangeArrowheads="1"/>
          </p:cNvSpPr>
          <p:nvPr/>
        </p:nvSpPr>
        <p:spPr bwMode="auto">
          <a:xfrm>
            <a:off x="2073275" y="4476186"/>
            <a:ext cx="1747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/>
              <a:t>не равно</a:t>
            </a:r>
          </a:p>
        </p:txBody>
      </p:sp>
      <p:pic>
        <p:nvPicPr>
          <p:cNvPr id="21506" name="Picture 2" descr="https://steamuserimages-a.akamaihd.net/ugc/946219835806282284/D1179AA95880DECCFFA1DADF06C4084941FF94F4/?imw=512&amp;amp;imh=512&amp;amp;ima=fit&amp;amp;impolicy=Letterbox&amp;amp;imcolor=%23000000&amp;amp;letterbox=tr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785926"/>
            <a:ext cx="2588628" cy="258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Вложенные условные операторы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5775" y="1998678"/>
            <a:ext cx="6499225" cy="2678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Одного возраста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181" name="Прямоугольник 4"/>
          <p:cNvSpPr>
            <a:spLocks noChangeArrowheads="1"/>
          </p:cNvSpPr>
          <p:nvPr/>
        </p:nvSpPr>
        <p:spPr bwMode="auto">
          <a:xfrm>
            <a:off x="838200" y="3065478"/>
            <a:ext cx="5765800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/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Андрей старше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:</a:t>
            </a:r>
            <a:endParaRPr lang="en-US" altLang="ru-RU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Борис старше</a:t>
            </a:r>
            <a:r>
              <a:rPr lang="en-US" alt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alt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6" name="AutoShape 53"/>
          <p:cNvSpPr>
            <a:spLocks noChangeArrowheads="1"/>
          </p:cNvSpPr>
          <p:nvPr/>
        </p:nvSpPr>
        <p:spPr bwMode="auto">
          <a:xfrm>
            <a:off x="5392738" y="4779978"/>
            <a:ext cx="3157537" cy="863600"/>
          </a:xfrm>
          <a:prstGeom prst="wedgeRoundRectCallout">
            <a:avLst>
              <a:gd name="adj1" fmla="val -45583"/>
              <a:gd name="adj2" fmla="val -9343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вложенный условный оператор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09600" y="4899041"/>
            <a:ext cx="2917825" cy="663575"/>
            <a:chOff x="433" y="3902"/>
            <a:chExt cx="1838" cy="418"/>
          </a:xfrm>
        </p:grpSpPr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54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Зачем нужен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59405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9400" name="Прямоугольник 6"/>
          <p:cNvSpPr>
            <a:spLocks noChangeArrowheads="1"/>
          </p:cNvSpPr>
          <p:nvPr/>
        </p:nvSpPr>
        <p:spPr bwMode="auto">
          <a:xfrm>
            <a:off x="382588" y="806450"/>
            <a:ext cx="84566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eaLnBrk="1" hangingPunct="1"/>
            <a:r>
              <a:rPr lang="ru-RU" altLang="ru-RU" sz="2400" b="1" i="1" dirty="0"/>
              <a:t>Задача</a:t>
            </a:r>
            <a:r>
              <a:rPr lang="ru-RU" altLang="ru-RU" sz="2400" b="1" dirty="0"/>
              <a:t>: в переменных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ru-RU" sz="2400" b="1" dirty="0"/>
              <a:t> </a:t>
            </a:r>
            <a:r>
              <a:rPr lang="ru-RU" altLang="ru-RU" sz="2400" b="1" dirty="0"/>
              <a:t>и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altLang="ru-RU" sz="2400" b="1" dirty="0"/>
              <a:t> </a:t>
            </a:r>
            <a:r>
              <a:rPr lang="ru-RU" altLang="ru-RU" sz="2400" b="1" dirty="0"/>
              <a:t>записаны</a:t>
            </a:r>
            <a:r>
              <a:rPr lang="en-US" altLang="ru-RU" sz="2400" b="1" dirty="0"/>
              <a:t> </a:t>
            </a:r>
            <a:r>
              <a:rPr lang="ru-RU" altLang="ru-RU" sz="2400" b="1" dirty="0"/>
              <a:t>возрасты Андрея и Бориса. Кто из них старше?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924425" y="1509728"/>
            <a:ext cx="3841750" cy="663575"/>
            <a:chOff x="433" y="3902"/>
            <a:chExt cx="2420" cy="418"/>
          </a:xfrm>
        </p:grpSpPr>
        <p:sp>
          <p:nvSpPr>
            <p:cNvPr id="12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126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9388" indent="-179388">
                <a:spcBef>
                  <a:spcPct val="50000"/>
                </a:spcBef>
                <a:defRPr/>
              </a:pPr>
              <a:r>
                <a:rPr lang="ru-RU" sz="2400" dirty="0"/>
                <a:t>  Сколько вариантов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59403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0181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7235" y="1547822"/>
            <a:ext cx="6272219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Одного возраста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Андрей старше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Борис старше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8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42910" y="4500570"/>
            <a:ext cx="4500563" cy="735013"/>
            <a:chOff x="354" y="3902"/>
            <a:chExt cx="2835" cy="463"/>
          </a:xfrm>
        </p:grpSpPr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462" cy="3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3200" dirty="0"/>
                <a:t>  </a:t>
              </a:r>
              <a:r>
                <a:rPr lang="en-US" sz="3200" b="1" dirty="0" err="1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elif</a:t>
              </a:r>
              <a:r>
                <a:rPr lang="en-US" sz="3200" b="1" dirty="0">
                  <a:latin typeface="+mn-lt"/>
                  <a:cs typeface="Courier New" pitchFamily="49" charset="0"/>
                </a:rPr>
                <a:t> </a:t>
              </a:r>
              <a:r>
                <a:rPr lang="en-US" sz="32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3200" b="1" dirty="0">
                  <a:latin typeface="+mn-lt"/>
                  <a:cs typeface="Courier New" pitchFamily="49" charset="0"/>
                </a:rPr>
                <a:t> </a:t>
              </a:r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else if</a:t>
              </a:r>
              <a:endParaRPr lang="ru-RU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0423" name="Oval 57"/>
            <p:cNvSpPr>
              <a:spLocks noChangeArrowheads="1"/>
            </p:cNvSpPr>
            <p:nvPr/>
          </p:nvSpPr>
          <p:spPr bwMode="auto">
            <a:xfrm>
              <a:off x="354" y="3902"/>
              <a:ext cx="488" cy="46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8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0" y="214290"/>
            <a:ext cx="9144000" cy="77311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Каскадное ветвление</a:t>
            </a:r>
            <a:endParaRPr kumimoji="0" lang="ru-RU" altLang="ru-RU" sz="6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Каскадное ветвление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76317" y="1389078"/>
            <a:ext cx="5343525" cy="3416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  <a:cs typeface="Courier New"/>
              </a:rPr>
              <a:t>cost</a:t>
            </a:r>
            <a:r>
              <a:rPr lang="ru-RU" sz="2400" b="1" dirty="0">
                <a:latin typeface="Courier New"/>
                <a:ea typeface="Times New Roman"/>
                <a:cs typeface="Courier New"/>
              </a:rPr>
              <a:t> =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  <a:cs typeface="Courier New"/>
              </a:rPr>
              <a:t>1500</a:t>
            </a:r>
            <a:r>
              <a:rPr lang="ru-RU" sz="2400" dirty="0">
                <a:solidFill>
                  <a:srgbClr val="00B0F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en-US" sz="2400" b="1" dirty="0">
              <a:solidFill>
                <a:srgbClr val="00B0F0"/>
              </a:solidFill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1000</a:t>
            </a:r>
            <a:r>
              <a:rPr lang="en-US" sz="2400" b="1" dirty="0"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Скидок нет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."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elif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2000</a:t>
            </a:r>
            <a:r>
              <a:rPr lang="en-US" sz="2400" b="1" dirty="0">
                <a:latin typeface="Courier New"/>
                <a:ea typeface="Times New Roman"/>
              </a:rPr>
              <a:t>: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Скидка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 2%."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elif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5000</a:t>
            </a:r>
            <a:r>
              <a:rPr lang="en-US" sz="2400" b="1" dirty="0">
                <a:latin typeface="Courier New"/>
                <a:ea typeface="Times New Roman"/>
              </a:rPr>
              <a:t>: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Скидка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 5%."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else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: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"Скидка 10%.</a:t>
            </a:r>
            <a:r>
              <a:rPr lang="ru-RU" sz="2400" b="1" dirty="0">
                <a:latin typeface="Courier New"/>
                <a:ea typeface="Times New Roman"/>
              </a:rPr>
              <a:t>" )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900142" y="5051441"/>
            <a:ext cx="2917825" cy="663575"/>
            <a:chOff x="433" y="3902"/>
            <a:chExt cx="1838" cy="418"/>
          </a:xfrm>
        </p:grpSpPr>
        <p:sp>
          <p:nvSpPr>
            <p:cNvPr id="9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54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выведет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61449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1" name="AutoShape 53"/>
          <p:cNvSpPr>
            <a:spLocks noChangeArrowheads="1"/>
          </p:cNvSpPr>
          <p:nvPr/>
        </p:nvSpPr>
        <p:spPr bwMode="auto">
          <a:xfrm>
            <a:off x="5276880" y="2481278"/>
            <a:ext cx="3509962" cy="844550"/>
          </a:xfrm>
          <a:prstGeom prst="wedgeRoundRectCallout">
            <a:avLst>
              <a:gd name="adj1" fmla="val -93046"/>
              <a:gd name="adj2" fmla="val -2137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первое сработавшее условие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51330" y="5180028"/>
            <a:ext cx="2028825" cy="4603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Скидка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2%.</a:t>
            </a:r>
            <a:endParaRPr lang="ru-RU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57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800" b="1" dirty="0" smtClean="0"/>
              <a:t>Объясните, чем различаются следующие фрагменты программ: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00232" y="142852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3"/>
                </a:solidFill>
              </a:rPr>
              <a:t>Вопросы: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929066"/>
            <a:ext cx="8572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ru-RU" sz="2800" dirty="0" smtClean="0"/>
              <a:t>Приведите примеры исходных данных, для которых результаты выполнения обеих программ (значение переменной а):</a:t>
            </a:r>
          </a:p>
          <a:p>
            <a:pPr indent="361950"/>
            <a:r>
              <a:rPr lang="ru-RU" sz="2800" dirty="0" smtClean="0"/>
              <a:t>А) будут одинаковыми</a:t>
            </a:r>
          </a:p>
          <a:p>
            <a:pPr indent="361950"/>
            <a:r>
              <a:rPr lang="ru-RU" sz="2800" dirty="0" smtClean="0"/>
              <a:t>Б) будут различными</a:t>
            </a:r>
            <a:endParaRPr lang="ru-RU" sz="28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5551" t="3874" r="67525" b="80180"/>
          <a:stretch>
            <a:fillRect/>
          </a:stretch>
        </p:blipFill>
        <p:spPr bwMode="auto">
          <a:xfrm>
            <a:off x="1000100" y="2071678"/>
            <a:ext cx="292895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465</Words>
  <Application>Microsoft Office PowerPoint</Application>
  <PresentationFormat>Экран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Обычная</vt:lpstr>
      <vt:lpstr>Ветвления</vt:lpstr>
      <vt:lpstr>Условный оператор</vt:lpstr>
      <vt:lpstr>Условный оператор: неполная форма</vt:lpstr>
      <vt:lpstr>Слайд 4</vt:lpstr>
      <vt:lpstr>Знаки отношений</vt:lpstr>
      <vt:lpstr>Вложенные условные операторы</vt:lpstr>
      <vt:lpstr>Слайд 7</vt:lpstr>
      <vt:lpstr>Каскадное ветвление</vt:lpstr>
      <vt:lpstr>Слайд 9</vt:lpstr>
      <vt:lpstr>Слайд 10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Ветвления</dc:title>
  <dc:creator>. я</dc:creator>
  <cp:lastModifiedBy>. я</cp:lastModifiedBy>
  <cp:revision>19</cp:revision>
  <dcterms:created xsi:type="dcterms:W3CDTF">2022-01-28T10:54:56Z</dcterms:created>
  <dcterms:modified xsi:type="dcterms:W3CDTF">2022-01-28T12:26:55Z</dcterms:modified>
</cp:coreProperties>
</file>