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70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A88B-A7F5-4616-9568-11C223C9E006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46A24-1ADC-47F2-BF7A-141B9F0531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A88B-A7F5-4616-9568-11C223C9E006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46A24-1ADC-47F2-BF7A-141B9F0531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A88B-A7F5-4616-9568-11C223C9E006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46A24-1ADC-47F2-BF7A-141B9F0531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A88B-A7F5-4616-9568-11C223C9E006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46A24-1ADC-47F2-BF7A-141B9F0531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A88B-A7F5-4616-9568-11C223C9E006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46A24-1ADC-47F2-BF7A-141B9F0531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A88B-A7F5-4616-9568-11C223C9E006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46A24-1ADC-47F2-BF7A-141B9F0531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A88B-A7F5-4616-9568-11C223C9E006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46A24-1ADC-47F2-BF7A-141B9F0531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A88B-A7F5-4616-9568-11C223C9E006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46A24-1ADC-47F2-BF7A-141B9F0531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A88B-A7F5-4616-9568-11C223C9E006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46A24-1ADC-47F2-BF7A-141B9F0531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A88B-A7F5-4616-9568-11C223C9E006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46A24-1ADC-47F2-BF7A-141B9F0531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A88B-A7F5-4616-9568-11C223C9E006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46A24-1ADC-47F2-BF7A-141B9F0531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2A88B-A7F5-4616-9568-11C223C9E006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46A24-1ADC-47F2-BF7A-141B9F05313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5720" y="500042"/>
            <a:ext cx="8653462" cy="1487487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1257300" indent="-1257300" eaLnBrk="1" hangingPunct="1">
              <a:lnSpc>
                <a:spcPct val="90000"/>
              </a:lnSpc>
              <a:defRPr/>
            </a:pPr>
            <a:r>
              <a:rPr lang="ru-RU" sz="8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Вычисления</a:t>
            </a:r>
          </a:p>
        </p:txBody>
      </p:sp>
      <p:pic>
        <p:nvPicPr>
          <p:cNvPr id="39942" name="Picture 6" descr="https://training.cno.tversu.ru/websites/47/news/6393/original_math_blog.jpg?162332057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2214554"/>
            <a:ext cx="6365117" cy="42434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42910" y="1500174"/>
            <a:ext cx="8375650" cy="27559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внимание!</a:t>
            </a:r>
            <a:endParaRPr lang="ru-RU" sz="8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929718" cy="77311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alt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Остаток от деления</a:t>
            </a:r>
          </a:p>
        </p:txBody>
      </p:sp>
      <p:sp>
        <p:nvSpPr>
          <p:cNvPr id="35850" name="Прямоугольник 9"/>
          <p:cNvSpPr>
            <a:spLocks noChangeArrowheads="1"/>
          </p:cNvSpPr>
          <p:nvPr/>
        </p:nvSpPr>
        <p:spPr bwMode="auto">
          <a:xfrm>
            <a:off x="403225" y="819150"/>
            <a:ext cx="83931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4638" lvl="1" indent="-268288" eaLnBrk="1" hangingPunct="1">
              <a:spcBef>
                <a:spcPct val="15000"/>
              </a:spcBef>
            </a:pPr>
            <a:r>
              <a:rPr lang="ru-RU" altLang="ru-RU" sz="2800" b="1" dirty="0">
                <a:solidFill>
                  <a:schemeClr val="accent2">
                    <a:lumMod val="75000"/>
                  </a:schemeClr>
                </a:solidFill>
              </a:rPr>
              <a:t>%</a:t>
            </a:r>
            <a:r>
              <a:rPr lang="ru-RU" altLang="ru-RU" sz="2800" b="1" dirty="0"/>
              <a:t> </a:t>
            </a:r>
            <a:r>
              <a:rPr lang="en-US" altLang="ru-RU" sz="2800" dirty="0"/>
              <a:t>– </a:t>
            </a:r>
            <a:r>
              <a:rPr lang="ru-RU" altLang="ru-RU" sz="2800" dirty="0"/>
              <a:t>остаток от деления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509588" y="1281113"/>
            <a:ext cx="5411787" cy="24193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marL="174625" lvl="1" indent="1588" eaLnBrk="1" hangingPunct="1">
              <a:spcBef>
                <a:spcPct val="15000"/>
              </a:spcBef>
              <a:defRPr/>
            </a:pPr>
            <a:r>
              <a:rPr lang="en-US" sz="2700" b="1" dirty="0">
                <a:latin typeface="Courier New" pitchFamily="49" charset="0"/>
              </a:rPr>
              <a:t>d = </a:t>
            </a:r>
            <a:r>
              <a:rPr lang="en-US" sz="2700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</a:rPr>
              <a:t>85</a:t>
            </a:r>
          </a:p>
          <a:p>
            <a:pPr marL="174625" lvl="1" indent="1588" eaLnBrk="1" hangingPunct="1">
              <a:spcBef>
                <a:spcPct val="15000"/>
              </a:spcBef>
              <a:defRPr/>
            </a:pPr>
            <a:r>
              <a:rPr lang="en-US" sz="2700" b="1" dirty="0">
                <a:latin typeface="Courier New" pitchFamily="49" charset="0"/>
              </a:rPr>
              <a:t>b = d</a:t>
            </a:r>
            <a:r>
              <a:rPr lang="ru-RU" sz="2700" b="1" dirty="0">
                <a:latin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</a:rPr>
              <a:t>// </a:t>
            </a:r>
            <a:r>
              <a:rPr lang="en-US" sz="2700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</a:rPr>
              <a:t>10</a:t>
            </a:r>
            <a:r>
              <a:rPr lang="en-US" sz="2700" b="1" dirty="0">
                <a:latin typeface="Courier New" pitchFamily="49" charset="0"/>
              </a:rPr>
              <a:t>    </a:t>
            </a:r>
            <a:r>
              <a:rPr lang="en-US" sz="2700" b="1" dirty="0">
                <a:solidFill>
                  <a:srgbClr val="008000"/>
                </a:solidFill>
                <a:latin typeface="Courier New" pitchFamily="49" charset="0"/>
              </a:rPr>
              <a:t># 8</a:t>
            </a:r>
            <a:r>
              <a:rPr lang="en-US" sz="27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</a:p>
          <a:p>
            <a:pPr marL="174625" lvl="1" indent="1588" eaLnBrk="1" hangingPunct="1">
              <a:spcBef>
                <a:spcPct val="15000"/>
              </a:spcBef>
              <a:defRPr/>
            </a:pPr>
            <a:r>
              <a:rPr lang="en-US" sz="2700" b="1" dirty="0">
                <a:latin typeface="Courier New" pitchFamily="49" charset="0"/>
              </a:rPr>
              <a:t>a = d % </a:t>
            </a:r>
            <a:r>
              <a:rPr lang="en-US" sz="2700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</a:rPr>
              <a:t>10</a:t>
            </a:r>
            <a:r>
              <a:rPr lang="en-US" sz="2700" b="1" dirty="0">
                <a:latin typeface="Courier New" pitchFamily="49" charset="0"/>
              </a:rPr>
              <a:t>    </a:t>
            </a:r>
            <a:r>
              <a:rPr lang="en-US" sz="2700" b="1" dirty="0">
                <a:solidFill>
                  <a:srgbClr val="008000"/>
                </a:solidFill>
                <a:latin typeface="Courier New" pitchFamily="49" charset="0"/>
              </a:rPr>
              <a:t># 5 </a:t>
            </a:r>
          </a:p>
          <a:p>
            <a:pPr marL="174625" lvl="1" indent="1588" eaLnBrk="1" hangingPunct="1">
              <a:spcBef>
                <a:spcPct val="15000"/>
              </a:spcBef>
              <a:defRPr/>
            </a:pPr>
            <a:r>
              <a:rPr lang="en-US" sz="2700" b="1" dirty="0">
                <a:latin typeface="Courier New" pitchFamily="49" charset="0"/>
              </a:rPr>
              <a:t>d = a % b     </a:t>
            </a:r>
            <a:r>
              <a:rPr lang="en-US" sz="2700" b="1" dirty="0">
                <a:solidFill>
                  <a:srgbClr val="008000"/>
                </a:solidFill>
                <a:latin typeface="Courier New" pitchFamily="49" charset="0"/>
              </a:rPr>
              <a:t># 5 </a:t>
            </a:r>
          </a:p>
          <a:p>
            <a:pPr marL="174625" lvl="1" indent="1588" eaLnBrk="1" hangingPunct="1">
              <a:spcBef>
                <a:spcPct val="15000"/>
              </a:spcBef>
              <a:defRPr/>
            </a:pPr>
            <a:r>
              <a:rPr lang="en-US" sz="2700" b="1" dirty="0">
                <a:latin typeface="Courier New" pitchFamily="49" charset="0"/>
              </a:rPr>
              <a:t>d = b % a     </a:t>
            </a:r>
            <a:r>
              <a:rPr lang="en-US" sz="2700" b="1" dirty="0">
                <a:solidFill>
                  <a:srgbClr val="008000"/>
                </a:solidFill>
                <a:latin typeface="Courier New" pitchFamily="49" charset="0"/>
              </a:rPr>
              <a:t># 3</a:t>
            </a:r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3351213" y="1665288"/>
            <a:ext cx="1438275" cy="49053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algn="ctr">
            <a:noFill/>
            <a:round/>
            <a:headEnd/>
            <a:tailEnd type="triangle" w="lg" len="lg"/>
          </a:ln>
        </p:spPr>
        <p:txBody>
          <a:bodyPr wrap="none" lIns="90000" tIns="46800" rIns="90000" bIns="46800" anchor="ctr"/>
          <a:lstStyle/>
          <a:p>
            <a:pPr eaLnBrk="1" hangingPunct="1"/>
            <a:endParaRPr lang="ru-RU" altLang="ru-RU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3360738" y="2139950"/>
            <a:ext cx="1438275" cy="4905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algn="ctr">
            <a:noFill/>
            <a:round/>
            <a:headEnd/>
            <a:tailEnd type="triangle" w="lg" len="lg"/>
          </a:ln>
        </p:spPr>
        <p:txBody>
          <a:bodyPr wrap="none" lIns="90000" tIns="46800" rIns="90000" bIns="46800" anchor="ctr"/>
          <a:lstStyle/>
          <a:p>
            <a:pPr eaLnBrk="1" hangingPunct="1"/>
            <a:endParaRPr lang="ru-RU" altLang="ru-RU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3360738" y="2711450"/>
            <a:ext cx="1438275" cy="4905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algn="ctr">
            <a:noFill/>
            <a:round/>
            <a:headEnd/>
            <a:tailEnd type="triangle" w="lg" len="lg"/>
          </a:ln>
        </p:spPr>
        <p:txBody>
          <a:bodyPr wrap="none" lIns="90000" tIns="46800" rIns="90000" bIns="46800" anchor="ctr"/>
          <a:lstStyle/>
          <a:p>
            <a:pPr eaLnBrk="1" hangingPunct="1"/>
            <a:endParaRPr lang="ru-RU" altLang="ru-RU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3360738" y="3155950"/>
            <a:ext cx="1438275" cy="4905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algn="ctr">
            <a:noFill/>
            <a:round/>
            <a:headEnd/>
            <a:tailEnd type="triangle" w="lg" len="lg"/>
          </a:ln>
        </p:spPr>
        <p:txBody>
          <a:bodyPr wrap="none" lIns="90000" tIns="46800" rIns="90000" bIns="46800" anchor="ctr"/>
          <a:lstStyle/>
          <a:p>
            <a:pPr eaLnBrk="1" hangingPunct="1"/>
            <a:endParaRPr lang="ru-RU" altLang="ru-RU"/>
          </a:p>
        </p:txBody>
      </p:sp>
      <p:sp>
        <p:nvSpPr>
          <p:cNvPr id="17" name="Прямоугольник 9"/>
          <p:cNvSpPr>
            <a:spLocks noChangeArrowheads="1"/>
          </p:cNvSpPr>
          <p:nvPr/>
        </p:nvSpPr>
        <p:spPr bwMode="auto">
          <a:xfrm>
            <a:off x="403225" y="3795713"/>
            <a:ext cx="83931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4638" lvl="1" indent="-268288" eaLnBrk="1" hangingPunct="1">
              <a:spcBef>
                <a:spcPct val="15000"/>
              </a:spcBef>
            </a:pPr>
            <a:r>
              <a:rPr lang="ru-RU" altLang="ru-RU" sz="2800" b="1" dirty="0">
                <a:solidFill>
                  <a:schemeClr val="accent2">
                    <a:lumMod val="75000"/>
                  </a:schemeClr>
                </a:solidFill>
              </a:rPr>
              <a:t>Для отрицательных чисел</a:t>
            </a:r>
            <a:r>
              <a:rPr lang="ru-RU" altLang="ru-RU" sz="2800" dirty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509588" y="4384675"/>
            <a:ext cx="4545012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4625" lvl="1" indent="1588" eaLnBrk="1" hangingPunct="1">
              <a:spcBef>
                <a:spcPct val="15000"/>
              </a:spcBef>
              <a:defRPr/>
            </a:pPr>
            <a:r>
              <a:rPr lang="en-US" sz="2700" b="1" dirty="0">
                <a:latin typeface="Courier New" pitchFamily="49" charset="0"/>
              </a:rPr>
              <a:t>a = </a:t>
            </a:r>
            <a:r>
              <a:rPr lang="en-US" sz="2700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</a:rPr>
              <a:t>-7        </a:t>
            </a:r>
          </a:p>
          <a:p>
            <a:pPr marL="174625" lvl="1" indent="1588" eaLnBrk="1" hangingPunct="1">
              <a:spcBef>
                <a:spcPct val="15000"/>
              </a:spcBef>
              <a:defRPr/>
            </a:pPr>
            <a:r>
              <a:rPr lang="en-US" sz="2700" b="1" dirty="0">
                <a:latin typeface="Courier New" pitchFamily="49" charset="0"/>
              </a:rPr>
              <a:t>b = a // </a:t>
            </a:r>
            <a:r>
              <a:rPr lang="en-US" sz="2700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</a:rPr>
              <a:t>2</a:t>
            </a:r>
            <a:r>
              <a:rPr lang="en-US" sz="2700" b="1" dirty="0">
                <a:latin typeface="Courier New" pitchFamily="49" charset="0"/>
              </a:rPr>
              <a:t> </a:t>
            </a:r>
            <a:r>
              <a:rPr lang="ru-RU" sz="2700" b="1" dirty="0">
                <a:latin typeface="Courier New" pitchFamily="49" charset="0"/>
              </a:rPr>
              <a:t> </a:t>
            </a:r>
            <a:r>
              <a:rPr lang="en-US" sz="2700" b="1" dirty="0">
                <a:solidFill>
                  <a:srgbClr val="008000"/>
                </a:solidFill>
                <a:latin typeface="Courier New" pitchFamily="49" charset="0"/>
              </a:rPr>
              <a:t># -4 </a:t>
            </a:r>
          </a:p>
          <a:p>
            <a:pPr marL="174625" lvl="1" indent="1588" eaLnBrk="1" hangingPunct="1">
              <a:spcBef>
                <a:spcPct val="15000"/>
              </a:spcBef>
              <a:defRPr/>
            </a:pPr>
            <a:r>
              <a:rPr lang="en-US" sz="2700" b="1" dirty="0">
                <a:latin typeface="Courier New" pitchFamily="49" charset="0"/>
              </a:rPr>
              <a:t>d = a % </a:t>
            </a:r>
            <a:r>
              <a:rPr lang="en-US" sz="2700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</a:rPr>
              <a:t>2</a:t>
            </a:r>
            <a:r>
              <a:rPr lang="en-US" sz="2700" b="1" dirty="0">
                <a:latin typeface="Courier New" pitchFamily="49" charset="0"/>
              </a:rPr>
              <a:t>   </a:t>
            </a:r>
            <a:r>
              <a:rPr lang="en-US" sz="2700" b="1" dirty="0">
                <a:solidFill>
                  <a:srgbClr val="008000"/>
                </a:solidFill>
                <a:latin typeface="Courier New" pitchFamily="49" charset="0"/>
              </a:rPr>
              <a:t># 1</a:t>
            </a:r>
          </a:p>
        </p:txBody>
      </p:sp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5329238" y="4164013"/>
            <a:ext cx="3611562" cy="663575"/>
            <a:chOff x="433" y="3902"/>
            <a:chExt cx="2275" cy="418"/>
          </a:xfrm>
        </p:grpSpPr>
        <p:sp>
          <p:nvSpPr>
            <p:cNvPr id="23" name="Text Box 56"/>
            <p:cNvSpPr txBox="1">
              <a:spLocks noChangeArrowheads="1"/>
            </p:cNvSpPr>
            <p:nvPr/>
          </p:nvSpPr>
          <p:spPr bwMode="auto">
            <a:xfrm>
              <a:off x="548" y="3969"/>
              <a:ext cx="2160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marL="533400" indent="-358775">
                <a:spcBef>
                  <a:spcPct val="50000"/>
                </a:spcBef>
                <a:defRPr/>
              </a:pPr>
              <a:r>
                <a:rPr lang="ru-RU" sz="2400" dirty="0"/>
                <a:t>    Как в математике!</a:t>
              </a:r>
            </a:p>
          </p:txBody>
        </p:sp>
        <p:sp>
          <p:nvSpPr>
            <p:cNvPr id="40977" name="Oval 57"/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ru-RU" altLang="ru-RU" sz="440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  <p:sp>
        <p:nvSpPr>
          <p:cNvPr id="25" name="Прямоугольник 13"/>
          <p:cNvSpPr>
            <a:spLocks noChangeArrowheads="1"/>
          </p:cNvSpPr>
          <p:nvPr/>
        </p:nvSpPr>
        <p:spPr bwMode="auto">
          <a:xfrm>
            <a:off x="5297488" y="5534025"/>
            <a:ext cx="340677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-7 = (</a:t>
            </a:r>
            <a:r>
              <a:rPr lang="ru-RU" altLang="ru-RU" sz="2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-4</a:t>
            </a:r>
            <a:r>
              <a:rPr lang="ru-RU" altLang="ru-RU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)*2 + </a:t>
            </a:r>
            <a:r>
              <a:rPr lang="ru-RU" altLang="ru-RU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ru-RU" altLang="ru-RU" dirty="0">
              <a:solidFill>
                <a:srgbClr val="0070C0"/>
              </a:solidFill>
            </a:endParaRPr>
          </a:p>
        </p:txBody>
      </p:sp>
      <p:sp>
        <p:nvSpPr>
          <p:cNvPr id="26" name="Овал 14"/>
          <p:cNvSpPr>
            <a:spLocks noChangeArrowheads="1"/>
          </p:cNvSpPr>
          <p:nvPr/>
        </p:nvSpPr>
        <p:spPr bwMode="auto">
          <a:xfrm>
            <a:off x="8180388" y="5522913"/>
            <a:ext cx="552450" cy="552450"/>
          </a:xfrm>
          <a:prstGeom prst="ellipse">
            <a:avLst/>
          </a:prstGeom>
          <a:noFill/>
          <a:ln w="19050" algn="ctr">
            <a:solidFill>
              <a:schemeClr val="accent2"/>
            </a:solidFill>
            <a:round/>
            <a:headEnd/>
            <a:tailEnd type="triangle" w="lg" len="lg"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27" name="AutoShape 7"/>
          <p:cNvSpPr>
            <a:spLocks noChangeArrowheads="1"/>
          </p:cNvSpPr>
          <p:nvPr/>
        </p:nvSpPr>
        <p:spPr bwMode="auto">
          <a:xfrm>
            <a:off x="6022975" y="4924425"/>
            <a:ext cx="1863725" cy="587375"/>
          </a:xfrm>
          <a:prstGeom prst="wedgeRoundRectCallout">
            <a:avLst>
              <a:gd name="adj1" fmla="val 70766"/>
              <a:gd name="adj2" fmla="val 68489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400" dirty="0"/>
              <a:t>остаток </a:t>
            </a:r>
            <a:r>
              <a:rPr lang="ru-RU" sz="2400" dirty="0">
                <a:sym typeface="Symbol"/>
              </a:rPr>
              <a:t> 0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0" grpId="0"/>
      <p:bldP spid="11" grpId="0" build="p" animBg="1"/>
      <p:bldP spid="14" grpId="0" animBg="1"/>
      <p:bldP spid="15" grpId="0" animBg="1"/>
      <p:bldP spid="13" grpId="0" animBg="1"/>
      <p:bldP spid="16" grpId="0" animBg="1"/>
      <p:bldP spid="17" grpId="0"/>
      <p:bldP spid="19" grpId="0" build="p"/>
      <p:bldP spid="25" grpId="0"/>
      <p:bldP spid="26" grpId="0" animBg="1"/>
      <p:bldP spid="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alt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Вещественные числа</a:t>
            </a:r>
          </a:p>
        </p:txBody>
      </p:sp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1020763" y="882650"/>
            <a:ext cx="7102475" cy="936625"/>
            <a:chOff x="433" y="3902"/>
            <a:chExt cx="4473" cy="590"/>
          </a:xfrm>
        </p:grpSpPr>
        <p:sp>
          <p:nvSpPr>
            <p:cNvPr id="5" name="Text Box 56"/>
            <p:cNvSpPr txBox="1">
              <a:spLocks noChangeArrowheads="1"/>
            </p:cNvSpPr>
            <p:nvPr/>
          </p:nvSpPr>
          <p:spPr bwMode="auto">
            <a:xfrm>
              <a:off x="548" y="3969"/>
              <a:ext cx="4358" cy="52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marL="442913" indent="-268288">
                <a:spcBef>
                  <a:spcPct val="50000"/>
                </a:spcBef>
                <a:defRPr/>
              </a:pPr>
              <a:r>
                <a:rPr lang="ru-RU" sz="2400" dirty="0"/>
                <a:t>   </a:t>
              </a:r>
              <a:r>
                <a:rPr lang="ru-RU" sz="2400" dirty="0" smtClean="0"/>
                <a:t>  Целая </a:t>
              </a:r>
              <a:r>
                <a:rPr lang="ru-RU" sz="2400" dirty="0"/>
                <a:t>и дробная части числа разделяются </a:t>
              </a:r>
              <a:r>
                <a:rPr lang="ru-RU" sz="2400" b="1" dirty="0"/>
                <a:t>точкой</a:t>
              </a:r>
              <a:r>
                <a:rPr lang="ru-RU" sz="2400" dirty="0"/>
                <a:t>!</a:t>
              </a:r>
            </a:p>
          </p:txBody>
        </p:sp>
        <p:sp>
          <p:nvSpPr>
            <p:cNvPr id="42009" name="Oval 57"/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ru-RU" altLang="ru-RU" sz="440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379413" y="1789113"/>
            <a:ext cx="3473450" cy="522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800" b="1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Форматы вывода</a:t>
            </a:r>
            <a:r>
              <a:rPr lang="ru-RU" sz="28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: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46125" y="2347913"/>
            <a:ext cx="6154738" cy="15652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just" eaLnBrk="1" hangingPunct="1">
              <a:lnSpc>
                <a:spcPct val="114000"/>
              </a:lnSpc>
              <a:spcAft>
                <a:spcPts val="0"/>
              </a:spcAft>
              <a:defRPr/>
            </a:pP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x</a:t>
            </a:r>
            <a:r>
              <a:rPr lang="ru-RU" sz="2800" b="1" dirty="0">
                <a:latin typeface="Courier New" pitchFamily="49" charset="0"/>
                <a:ea typeface="Times New Roman"/>
                <a:cs typeface="Courier New" pitchFamily="49" charset="0"/>
              </a:rPr>
              <a:t> = </a:t>
            </a:r>
            <a:r>
              <a:rPr lang="en-US" sz="2800" b="1" dirty="0">
                <a:solidFill>
                  <a:schemeClr val="tx2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123.456</a:t>
            </a:r>
            <a:endParaRPr lang="ru-RU" sz="2800" b="1" dirty="0">
              <a:solidFill>
                <a:schemeClr val="tx2"/>
              </a:solidFill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just" eaLnBrk="1" hangingPunct="1">
              <a:lnSpc>
                <a:spcPct val="114000"/>
              </a:lnSpc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print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(</a:t>
            </a:r>
            <a:r>
              <a:rPr lang="ru-RU" sz="2800" b="1" dirty="0"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x )</a:t>
            </a:r>
            <a:endParaRPr lang="ru-RU" sz="28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just" eaLnBrk="1" hangingPunct="1">
              <a:lnSpc>
                <a:spcPct val="114000"/>
              </a:lnSpc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print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"{:10.2f}"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.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format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(x))</a:t>
            </a:r>
            <a:endParaRPr lang="ru-RU" sz="2800" b="1" dirty="0">
              <a:latin typeface="Courier New" pitchFamily="49" charset="0"/>
              <a:ea typeface="Times New Roman"/>
              <a:cs typeface="Courier New" pitchFamily="49" charset="0"/>
            </a:endParaRPr>
          </a:p>
        </p:txBody>
      </p:sp>
      <p:sp>
        <p:nvSpPr>
          <p:cNvPr id="37896" name="Прямоугольник 9"/>
          <p:cNvSpPr>
            <a:spLocks noChangeArrowheads="1"/>
          </p:cNvSpPr>
          <p:nvPr/>
        </p:nvSpPr>
        <p:spPr bwMode="auto">
          <a:xfrm>
            <a:off x="6573838" y="2925763"/>
            <a:ext cx="2384425" cy="5222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 eaLnBrk="1" hangingPunct="1"/>
            <a:r>
              <a:rPr lang="ru-RU" altLang="ru-RU" sz="2800" b="1" dirty="0">
                <a:latin typeface="Courier New" pitchFamily="49" charset="0"/>
                <a:cs typeface="Times New Roman" pitchFamily="18" charset="0"/>
              </a:rPr>
              <a:t>123.456</a:t>
            </a:r>
            <a:endParaRPr lang="ru-RU" altLang="ru-RU" sz="2800" dirty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5" name="Скругленная прямоугольная выноска 14"/>
          <p:cNvSpPr/>
          <p:nvPr/>
        </p:nvSpPr>
        <p:spPr bwMode="auto">
          <a:xfrm>
            <a:off x="912813" y="3994150"/>
            <a:ext cx="2092325" cy="560388"/>
          </a:xfrm>
          <a:prstGeom prst="wedgeRoundRectCallout">
            <a:avLst>
              <a:gd name="adj1" fmla="val 42133"/>
              <a:gd name="adj2" fmla="val -103674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400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всего знаков</a:t>
            </a:r>
            <a:endParaRPr lang="ru-RU" sz="2400" dirty="0">
              <a:latin typeface="+mn-lt"/>
            </a:endParaRPr>
          </a:p>
        </p:txBody>
      </p:sp>
      <p:grpSp>
        <p:nvGrpSpPr>
          <p:cNvPr id="3" name="Группа 29"/>
          <p:cNvGrpSpPr>
            <a:grpSpLocks/>
          </p:cNvGrpSpPr>
          <p:nvPr/>
        </p:nvGrpSpPr>
        <p:grpSpPr bwMode="auto">
          <a:xfrm>
            <a:off x="6572264" y="3414713"/>
            <a:ext cx="2384425" cy="522287"/>
            <a:chOff x="4595384" y="4269591"/>
            <a:chExt cx="3060000" cy="523220"/>
          </a:xfrm>
        </p:grpSpPr>
        <p:sp>
          <p:nvSpPr>
            <p:cNvPr id="42003" name="Прямоугольник 11"/>
            <p:cNvSpPr>
              <a:spLocks noChangeArrowheads="1"/>
            </p:cNvSpPr>
            <p:nvPr/>
          </p:nvSpPr>
          <p:spPr bwMode="auto">
            <a:xfrm>
              <a:off x="4595384" y="4269591"/>
              <a:ext cx="3060000" cy="52322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just" eaLnBrk="1" hangingPunct="1"/>
              <a:r>
                <a:rPr lang="en-US" altLang="ru-RU" sz="2800" b="1" dirty="0">
                  <a:latin typeface="Courier New" pitchFamily="49" charset="0"/>
                  <a:cs typeface="Times New Roman" pitchFamily="18" charset="0"/>
                </a:rPr>
                <a:t>    </a:t>
              </a:r>
              <a:r>
                <a:rPr lang="ru-RU" altLang="ru-RU" sz="2800" b="1" dirty="0">
                  <a:latin typeface="Courier New" pitchFamily="49" charset="0"/>
                  <a:cs typeface="Times New Roman" pitchFamily="18" charset="0"/>
                </a:rPr>
                <a:t>123.46 </a:t>
              </a:r>
              <a:endParaRPr lang="ru-RU" altLang="ru-RU" sz="2800" dirty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42004" name="Полилиния 12"/>
            <p:cNvSpPr>
              <a:spLocks noChangeArrowheads="1"/>
            </p:cNvSpPr>
            <p:nvPr/>
          </p:nvSpPr>
          <p:spPr bwMode="auto">
            <a:xfrm>
              <a:off x="4911696" y="4605264"/>
              <a:ext cx="180975" cy="57150"/>
            </a:xfrm>
            <a:custGeom>
              <a:avLst/>
              <a:gdLst>
                <a:gd name="T0" fmla="*/ 0 w 233363"/>
                <a:gd name="T1" fmla="*/ 0 h 57150"/>
                <a:gd name="T2" fmla="*/ 0 w 233363"/>
                <a:gd name="T3" fmla="*/ 57150 h 57150"/>
                <a:gd name="T4" fmla="*/ 32 w 233363"/>
                <a:gd name="T5" fmla="*/ 57150 h 57150"/>
                <a:gd name="T6" fmla="*/ 32 w 233363"/>
                <a:gd name="T7" fmla="*/ 4762 h 5715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3363"/>
                <a:gd name="T13" fmla="*/ 0 h 57150"/>
                <a:gd name="T14" fmla="*/ 233363 w 233363"/>
                <a:gd name="T15" fmla="*/ 57150 h 5715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3363" h="57150">
                  <a:moveTo>
                    <a:pt x="0" y="0"/>
                  </a:moveTo>
                  <a:lnTo>
                    <a:pt x="0" y="57150"/>
                  </a:lnTo>
                  <a:lnTo>
                    <a:pt x="233363" y="57150"/>
                  </a:lnTo>
                  <a:lnTo>
                    <a:pt x="233363" y="4762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05" name="Полилиния 13"/>
            <p:cNvSpPr>
              <a:spLocks noChangeArrowheads="1"/>
            </p:cNvSpPr>
            <p:nvPr/>
          </p:nvSpPr>
          <p:spPr bwMode="auto">
            <a:xfrm>
              <a:off x="5125509" y="4605264"/>
              <a:ext cx="180975" cy="57150"/>
            </a:xfrm>
            <a:custGeom>
              <a:avLst/>
              <a:gdLst>
                <a:gd name="T0" fmla="*/ 0 w 233363"/>
                <a:gd name="T1" fmla="*/ 0 h 57150"/>
                <a:gd name="T2" fmla="*/ 0 w 233363"/>
                <a:gd name="T3" fmla="*/ 57150 h 57150"/>
                <a:gd name="T4" fmla="*/ 32 w 233363"/>
                <a:gd name="T5" fmla="*/ 57150 h 57150"/>
                <a:gd name="T6" fmla="*/ 32 w 233363"/>
                <a:gd name="T7" fmla="*/ 4762 h 5715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3363"/>
                <a:gd name="T13" fmla="*/ 0 h 57150"/>
                <a:gd name="T14" fmla="*/ 233363 w 233363"/>
                <a:gd name="T15" fmla="*/ 57150 h 5715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3363" h="57150">
                  <a:moveTo>
                    <a:pt x="0" y="0"/>
                  </a:moveTo>
                  <a:lnTo>
                    <a:pt x="0" y="57150"/>
                  </a:lnTo>
                  <a:lnTo>
                    <a:pt x="233363" y="57150"/>
                  </a:lnTo>
                  <a:lnTo>
                    <a:pt x="233363" y="4762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06" name="Полилиния 12"/>
            <p:cNvSpPr>
              <a:spLocks noChangeArrowheads="1"/>
            </p:cNvSpPr>
            <p:nvPr/>
          </p:nvSpPr>
          <p:spPr bwMode="auto">
            <a:xfrm>
              <a:off x="4697883" y="4605264"/>
              <a:ext cx="180975" cy="57150"/>
            </a:xfrm>
            <a:custGeom>
              <a:avLst/>
              <a:gdLst>
                <a:gd name="T0" fmla="*/ 0 w 233363"/>
                <a:gd name="T1" fmla="*/ 0 h 57150"/>
                <a:gd name="T2" fmla="*/ 0 w 233363"/>
                <a:gd name="T3" fmla="*/ 57150 h 57150"/>
                <a:gd name="T4" fmla="*/ 32 w 233363"/>
                <a:gd name="T5" fmla="*/ 57150 h 57150"/>
                <a:gd name="T6" fmla="*/ 32 w 233363"/>
                <a:gd name="T7" fmla="*/ 4762 h 5715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3363"/>
                <a:gd name="T13" fmla="*/ 0 h 57150"/>
                <a:gd name="T14" fmla="*/ 233363 w 233363"/>
                <a:gd name="T15" fmla="*/ 57150 h 5715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3363" h="57150">
                  <a:moveTo>
                    <a:pt x="0" y="0"/>
                  </a:moveTo>
                  <a:lnTo>
                    <a:pt x="0" y="57150"/>
                  </a:lnTo>
                  <a:lnTo>
                    <a:pt x="233363" y="57150"/>
                  </a:lnTo>
                  <a:lnTo>
                    <a:pt x="233363" y="4762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07" name="Полилиния 13"/>
            <p:cNvSpPr>
              <a:spLocks noChangeArrowheads="1"/>
            </p:cNvSpPr>
            <p:nvPr/>
          </p:nvSpPr>
          <p:spPr bwMode="auto">
            <a:xfrm>
              <a:off x="5335059" y="4605264"/>
              <a:ext cx="180975" cy="57150"/>
            </a:xfrm>
            <a:custGeom>
              <a:avLst/>
              <a:gdLst>
                <a:gd name="T0" fmla="*/ 0 w 233363"/>
                <a:gd name="T1" fmla="*/ 0 h 57150"/>
                <a:gd name="T2" fmla="*/ 0 w 233363"/>
                <a:gd name="T3" fmla="*/ 57150 h 57150"/>
                <a:gd name="T4" fmla="*/ 32 w 233363"/>
                <a:gd name="T5" fmla="*/ 57150 h 57150"/>
                <a:gd name="T6" fmla="*/ 32 w 233363"/>
                <a:gd name="T7" fmla="*/ 4762 h 5715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3363"/>
                <a:gd name="T13" fmla="*/ 0 h 57150"/>
                <a:gd name="T14" fmla="*/ 233363 w 233363"/>
                <a:gd name="T15" fmla="*/ 57150 h 5715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3363" h="57150">
                  <a:moveTo>
                    <a:pt x="0" y="0"/>
                  </a:moveTo>
                  <a:lnTo>
                    <a:pt x="0" y="57150"/>
                  </a:lnTo>
                  <a:lnTo>
                    <a:pt x="233363" y="57150"/>
                  </a:lnTo>
                  <a:lnTo>
                    <a:pt x="233363" y="4762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4" name="Скругленная прямоугольная выноска 33"/>
          <p:cNvSpPr/>
          <p:nvPr/>
        </p:nvSpPr>
        <p:spPr bwMode="auto">
          <a:xfrm>
            <a:off x="3165475" y="3994150"/>
            <a:ext cx="2714625" cy="560388"/>
          </a:xfrm>
          <a:prstGeom prst="wedgeRoundRectCallout">
            <a:avLst>
              <a:gd name="adj1" fmla="val -37913"/>
              <a:gd name="adj2" fmla="val -98264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400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в дробной части</a:t>
            </a:r>
            <a:endParaRPr lang="ru-RU" sz="2400" dirty="0">
              <a:latin typeface="+mn-lt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746125" y="4735513"/>
            <a:ext cx="6318250" cy="584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just" eaLnBrk="1" hangingPunct="1">
              <a:lnSpc>
                <a:spcPct val="114000"/>
              </a:lnSpc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print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"{:10.2g}"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.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format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(x))</a:t>
            </a:r>
            <a:endParaRPr lang="ru-RU" sz="2800" b="1" dirty="0">
              <a:latin typeface="Courier New" pitchFamily="49" charset="0"/>
              <a:ea typeface="Times New Roman"/>
              <a:cs typeface="Courier New" pitchFamily="49" charset="0"/>
            </a:endParaRPr>
          </a:p>
        </p:txBody>
      </p:sp>
      <p:sp>
        <p:nvSpPr>
          <p:cNvPr id="35" name="Скругленная прямоугольная выноска 34"/>
          <p:cNvSpPr/>
          <p:nvPr/>
        </p:nvSpPr>
        <p:spPr bwMode="auto">
          <a:xfrm>
            <a:off x="2736850" y="5597525"/>
            <a:ext cx="2513013" cy="560388"/>
          </a:xfrm>
          <a:prstGeom prst="wedgeRoundRectCallout">
            <a:avLst>
              <a:gd name="adj1" fmla="val -18026"/>
              <a:gd name="adj2" fmla="val -123185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400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значащих цифр</a:t>
            </a:r>
            <a:endParaRPr lang="ru-RU" sz="2400" dirty="0">
              <a:latin typeface="+mn-lt"/>
            </a:endParaRPr>
          </a:p>
        </p:txBody>
      </p:sp>
      <p:grpSp>
        <p:nvGrpSpPr>
          <p:cNvPr id="4" name="Группа 27"/>
          <p:cNvGrpSpPr>
            <a:grpSpLocks/>
          </p:cNvGrpSpPr>
          <p:nvPr/>
        </p:nvGrpSpPr>
        <p:grpSpPr bwMode="auto">
          <a:xfrm>
            <a:off x="5794375" y="5273675"/>
            <a:ext cx="3060700" cy="522288"/>
            <a:chOff x="4595384" y="5298291"/>
            <a:chExt cx="3060000" cy="523220"/>
          </a:xfrm>
        </p:grpSpPr>
        <p:sp>
          <p:nvSpPr>
            <p:cNvPr id="41999" name="Прямоугольник 11"/>
            <p:cNvSpPr>
              <a:spLocks noChangeArrowheads="1"/>
            </p:cNvSpPr>
            <p:nvPr/>
          </p:nvSpPr>
          <p:spPr bwMode="auto">
            <a:xfrm>
              <a:off x="4595384" y="5298291"/>
              <a:ext cx="3060000" cy="52322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just" eaLnBrk="1" hangingPunct="1"/>
              <a:r>
                <a:rPr lang="en-US" altLang="ru-RU" sz="2800" b="1">
                  <a:latin typeface="Courier New" pitchFamily="49" charset="0"/>
                  <a:cs typeface="Times New Roman" pitchFamily="18" charset="0"/>
                </a:rPr>
                <a:t>   1.2e+02 </a:t>
              </a:r>
            </a:p>
          </p:txBody>
        </p:sp>
        <p:sp>
          <p:nvSpPr>
            <p:cNvPr id="42000" name="Полилиния 12"/>
            <p:cNvSpPr>
              <a:spLocks noChangeArrowheads="1"/>
            </p:cNvSpPr>
            <p:nvPr/>
          </p:nvSpPr>
          <p:spPr bwMode="auto">
            <a:xfrm>
              <a:off x="4899791" y="5624439"/>
              <a:ext cx="180975" cy="57150"/>
            </a:xfrm>
            <a:custGeom>
              <a:avLst/>
              <a:gdLst>
                <a:gd name="T0" fmla="*/ 0 w 233363"/>
                <a:gd name="T1" fmla="*/ 0 h 57150"/>
                <a:gd name="T2" fmla="*/ 0 w 233363"/>
                <a:gd name="T3" fmla="*/ 57150 h 57150"/>
                <a:gd name="T4" fmla="*/ 32 w 233363"/>
                <a:gd name="T5" fmla="*/ 57150 h 57150"/>
                <a:gd name="T6" fmla="*/ 32 w 233363"/>
                <a:gd name="T7" fmla="*/ 4762 h 5715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3363"/>
                <a:gd name="T13" fmla="*/ 0 h 57150"/>
                <a:gd name="T14" fmla="*/ 233363 w 233363"/>
                <a:gd name="T15" fmla="*/ 57150 h 5715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3363" h="57150">
                  <a:moveTo>
                    <a:pt x="0" y="0"/>
                  </a:moveTo>
                  <a:lnTo>
                    <a:pt x="0" y="57150"/>
                  </a:lnTo>
                  <a:lnTo>
                    <a:pt x="233363" y="57150"/>
                  </a:lnTo>
                  <a:lnTo>
                    <a:pt x="233363" y="4762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01" name="Полилиния 13"/>
            <p:cNvSpPr>
              <a:spLocks noChangeArrowheads="1"/>
            </p:cNvSpPr>
            <p:nvPr/>
          </p:nvSpPr>
          <p:spPr bwMode="auto">
            <a:xfrm>
              <a:off x="5113604" y="5623542"/>
              <a:ext cx="180975" cy="57150"/>
            </a:xfrm>
            <a:custGeom>
              <a:avLst/>
              <a:gdLst>
                <a:gd name="T0" fmla="*/ 0 w 233363"/>
                <a:gd name="T1" fmla="*/ 0 h 57150"/>
                <a:gd name="T2" fmla="*/ 0 w 233363"/>
                <a:gd name="T3" fmla="*/ 57150 h 57150"/>
                <a:gd name="T4" fmla="*/ 32 w 233363"/>
                <a:gd name="T5" fmla="*/ 57150 h 57150"/>
                <a:gd name="T6" fmla="*/ 32 w 233363"/>
                <a:gd name="T7" fmla="*/ 4762 h 5715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3363"/>
                <a:gd name="T13" fmla="*/ 0 h 57150"/>
                <a:gd name="T14" fmla="*/ 233363 w 233363"/>
                <a:gd name="T15" fmla="*/ 57150 h 5715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3363" h="57150">
                  <a:moveTo>
                    <a:pt x="0" y="0"/>
                  </a:moveTo>
                  <a:lnTo>
                    <a:pt x="0" y="57150"/>
                  </a:lnTo>
                  <a:lnTo>
                    <a:pt x="233363" y="57150"/>
                  </a:lnTo>
                  <a:lnTo>
                    <a:pt x="233363" y="4762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02" name="Полилиния 12"/>
            <p:cNvSpPr>
              <a:spLocks noChangeArrowheads="1"/>
            </p:cNvSpPr>
            <p:nvPr/>
          </p:nvSpPr>
          <p:spPr bwMode="auto">
            <a:xfrm>
              <a:off x="4685978" y="5624439"/>
              <a:ext cx="180975" cy="57150"/>
            </a:xfrm>
            <a:custGeom>
              <a:avLst/>
              <a:gdLst>
                <a:gd name="T0" fmla="*/ 0 w 233363"/>
                <a:gd name="T1" fmla="*/ 0 h 57150"/>
                <a:gd name="T2" fmla="*/ 0 w 233363"/>
                <a:gd name="T3" fmla="*/ 57150 h 57150"/>
                <a:gd name="T4" fmla="*/ 32 w 233363"/>
                <a:gd name="T5" fmla="*/ 57150 h 57150"/>
                <a:gd name="T6" fmla="*/ 32 w 233363"/>
                <a:gd name="T7" fmla="*/ 4762 h 5715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3363"/>
                <a:gd name="T13" fmla="*/ 0 h 57150"/>
                <a:gd name="T14" fmla="*/ 233363 w 233363"/>
                <a:gd name="T15" fmla="*/ 57150 h 5715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3363" h="57150">
                  <a:moveTo>
                    <a:pt x="0" y="0"/>
                  </a:moveTo>
                  <a:lnTo>
                    <a:pt x="0" y="57150"/>
                  </a:lnTo>
                  <a:lnTo>
                    <a:pt x="233363" y="57150"/>
                  </a:lnTo>
                  <a:lnTo>
                    <a:pt x="233363" y="4762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3" name="Скругленная прямоугольная выноска 32"/>
          <p:cNvSpPr/>
          <p:nvPr/>
        </p:nvSpPr>
        <p:spPr bwMode="auto">
          <a:xfrm>
            <a:off x="7099300" y="5930900"/>
            <a:ext cx="1498600" cy="561975"/>
          </a:xfrm>
          <a:prstGeom prst="wedgeRoundRectCallout">
            <a:avLst>
              <a:gd name="adj1" fmla="val -43536"/>
              <a:gd name="adj2" fmla="val -89587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1,2 </a:t>
            </a:r>
            <a:r>
              <a:rPr lang="en-US" sz="2400" dirty="0">
                <a:solidFill>
                  <a:srgbClr val="000000"/>
                </a:solidFill>
                <a:latin typeface="+mn-lt"/>
                <a:cs typeface="Courier New" pitchFamily="49" charset="0"/>
                <a:sym typeface="Symbol"/>
              </a:rPr>
              <a:t> 10</a:t>
            </a:r>
            <a:r>
              <a:rPr lang="en-US" sz="2400" baseline="30000" dirty="0">
                <a:solidFill>
                  <a:srgbClr val="000000"/>
                </a:solidFill>
                <a:latin typeface="+mn-lt"/>
                <a:cs typeface="Courier New" pitchFamily="49" charset="0"/>
                <a:sym typeface="Symbol"/>
              </a:rPr>
              <a:t>2</a:t>
            </a:r>
            <a:endParaRPr lang="ru-RU" sz="2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build="p"/>
      <p:bldP spid="37896" grpId="0" animBg="1"/>
      <p:bldP spid="15" grpId="0" animBg="1"/>
      <p:bldP spid="34" grpId="0" animBg="1"/>
      <p:bldP spid="29" grpId="0" build="p"/>
      <p:bldP spid="35" grpId="0" animBg="1"/>
      <p:bldP spid="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79413" y="809625"/>
            <a:ext cx="5318125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800" b="1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Экспоненциальный формат</a:t>
            </a:r>
            <a:r>
              <a:rPr lang="ru-RU" sz="28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87388" y="1401763"/>
            <a:ext cx="6005512" cy="18161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800" b="1" dirty="0">
                <a:latin typeface="+mn-lt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800" b="1" dirty="0">
                <a:latin typeface="+mn-lt"/>
                <a:cs typeface="Courier New" pitchFamily="49" charset="0"/>
              </a:rPr>
              <a:t> </a:t>
            </a:r>
            <a:r>
              <a:rPr lang="pt-BR" sz="2800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1./30000</a:t>
            </a:r>
            <a:endParaRPr lang="ru-RU" sz="2800" b="1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pt-BR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pt-BR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"{:e}"</a:t>
            </a:r>
            <a:r>
              <a:rPr lang="pt-BR" sz="2800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format</a:t>
            </a:r>
            <a:r>
              <a:rPr lang="pt-BR" sz="2800" b="1" dirty="0">
                <a:latin typeface="Courier New" pitchFamily="49" charset="0"/>
                <a:cs typeface="Courier New" pitchFamily="49" charset="0"/>
              </a:rPr>
              <a:t>(x))</a:t>
            </a:r>
          </a:p>
          <a:p>
            <a:pPr eaLnBrk="1" hangingPunct="1">
              <a:defRPr/>
            </a:pPr>
            <a:r>
              <a:rPr lang="pt-BR" sz="28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pt-BR" sz="2800" b="1" dirty="0">
                <a:latin typeface="+mn-lt"/>
                <a:cs typeface="Courier New" pitchFamily="49" charset="0"/>
              </a:rPr>
              <a:t> </a:t>
            </a:r>
            <a:r>
              <a:rPr lang="pt-BR" sz="2800" b="1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pt-BR" sz="2800" b="1" dirty="0">
                <a:latin typeface="+mn-lt"/>
                <a:cs typeface="Courier New" pitchFamily="49" charset="0"/>
              </a:rPr>
              <a:t> </a:t>
            </a:r>
            <a:r>
              <a:rPr lang="pt-BR" sz="2800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12345678.</a:t>
            </a:r>
            <a:endParaRPr lang="ru-RU" sz="2800" b="1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pt-BR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pt-BR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"{:e}"</a:t>
            </a:r>
            <a:r>
              <a:rPr lang="pt-BR" sz="2800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format</a:t>
            </a:r>
            <a:r>
              <a:rPr lang="pt-BR" sz="2800" b="1" dirty="0">
                <a:latin typeface="Courier New" pitchFamily="49" charset="0"/>
                <a:cs typeface="Courier New" pitchFamily="49" charset="0"/>
              </a:rPr>
              <a:t>(x))</a:t>
            </a:r>
            <a:endParaRPr lang="ru-RU" sz="2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8918" name="Прямоугольник 5"/>
          <p:cNvSpPr>
            <a:spLocks noChangeArrowheads="1"/>
          </p:cNvSpPr>
          <p:nvPr/>
        </p:nvSpPr>
        <p:spPr bwMode="auto">
          <a:xfrm>
            <a:off x="5726113" y="1868488"/>
            <a:ext cx="2927350" cy="5238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/>
            <a:r>
              <a:rPr lang="ru-RU" altLang="ru-RU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altLang="ru-RU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.333333e</a:t>
            </a:r>
            <a:r>
              <a:rPr lang="ru-RU" altLang="ru-RU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altLang="ru-RU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ru-RU" altLang="ru-RU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5</a:t>
            </a:r>
            <a:endParaRPr lang="en-US" altLang="ru-RU" sz="28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8919" name="Прямоугольник 6"/>
          <p:cNvSpPr>
            <a:spLocks noChangeArrowheads="1"/>
          </p:cNvSpPr>
          <p:nvPr/>
        </p:nvSpPr>
        <p:spPr bwMode="auto">
          <a:xfrm>
            <a:off x="5726113" y="2706688"/>
            <a:ext cx="2927350" cy="5238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/>
            <a:r>
              <a:rPr lang="en-US" altLang="ru-RU" sz="28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1.234568e+07</a:t>
            </a:r>
            <a:endParaRPr lang="ru-RU" altLang="ru-RU" sz="2800" b="1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Скругленная прямоугольная выноска 7"/>
          <p:cNvSpPr/>
          <p:nvPr/>
        </p:nvSpPr>
        <p:spPr bwMode="auto">
          <a:xfrm>
            <a:off x="6488113" y="1119188"/>
            <a:ext cx="2427287" cy="561975"/>
          </a:xfrm>
          <a:prstGeom prst="wedgeRoundRectCallout">
            <a:avLst>
              <a:gd name="adj1" fmla="val -39299"/>
              <a:gd name="adj2" fmla="val 97984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3,333333 </a:t>
            </a:r>
            <a:r>
              <a:rPr lang="en-US" sz="2400" dirty="0">
                <a:solidFill>
                  <a:srgbClr val="000000"/>
                </a:solidFill>
                <a:latin typeface="+mn-lt"/>
                <a:cs typeface="Courier New" pitchFamily="49" charset="0"/>
                <a:sym typeface="Symbol"/>
              </a:rPr>
              <a:t> 10</a:t>
            </a:r>
            <a:r>
              <a:rPr lang="ru-RU" sz="2400" baseline="30000" dirty="0">
                <a:solidFill>
                  <a:srgbClr val="000000"/>
                </a:solidFill>
                <a:latin typeface="+mn-lt"/>
                <a:cs typeface="Courier New" pitchFamily="49" charset="0"/>
                <a:sym typeface="Symbol"/>
              </a:rPr>
              <a:t>–5</a:t>
            </a:r>
            <a:endParaRPr lang="ru-RU" sz="2400" dirty="0">
              <a:latin typeface="+mn-lt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87388" y="3817938"/>
            <a:ext cx="6072187" cy="15652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just" eaLnBrk="1" hangingPunct="1">
              <a:lnSpc>
                <a:spcPct val="114000"/>
              </a:lnSpc>
              <a:spcAft>
                <a:spcPts val="0"/>
              </a:spcAft>
              <a:defRPr/>
            </a:pP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x</a:t>
            </a:r>
            <a:r>
              <a:rPr lang="ru-RU" sz="2800" b="1" dirty="0">
                <a:latin typeface="+mn-lt"/>
                <a:ea typeface="Times New Roman"/>
                <a:cs typeface="Courier New" pitchFamily="49" charset="0"/>
              </a:rPr>
              <a:t> </a:t>
            </a:r>
            <a:r>
              <a:rPr lang="ru-RU" sz="2800" b="1" dirty="0">
                <a:latin typeface="Courier New" pitchFamily="49" charset="0"/>
                <a:ea typeface="Times New Roman"/>
                <a:cs typeface="Courier New" pitchFamily="49" charset="0"/>
              </a:rPr>
              <a:t>=</a:t>
            </a:r>
            <a:r>
              <a:rPr lang="ru-RU" sz="2800" b="1" dirty="0">
                <a:latin typeface="+mn-lt"/>
                <a:ea typeface="Times New Roman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chemeClr val="tx2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123.456</a:t>
            </a:r>
            <a:endParaRPr lang="ru-RU" sz="2800" b="1" dirty="0">
              <a:solidFill>
                <a:schemeClr val="tx2"/>
              </a:solidFill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just" eaLnBrk="1" hangingPunct="1">
              <a:lnSpc>
                <a:spcPct val="114000"/>
              </a:lnSpc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print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"{:e}"</a:t>
            </a:r>
            <a:r>
              <a:rPr lang="pt-BR" sz="2800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format</a:t>
            </a:r>
            <a:r>
              <a:rPr lang="pt-BR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x))</a:t>
            </a:r>
            <a:endParaRPr lang="ru-RU" sz="28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just" eaLnBrk="1" hangingPunct="1">
              <a:lnSpc>
                <a:spcPct val="114000"/>
              </a:lnSpc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print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"{:10.2e}"</a:t>
            </a:r>
            <a:r>
              <a:rPr lang="pt-BR" sz="2800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format</a:t>
            </a:r>
            <a:r>
              <a:rPr lang="pt-BR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x))</a:t>
            </a:r>
            <a:endParaRPr lang="ru-RU" sz="2800" b="1" dirty="0">
              <a:latin typeface="Courier New" pitchFamily="49" charset="0"/>
              <a:ea typeface="Times New Roman"/>
              <a:cs typeface="Courier New" pitchFamily="49" charset="0"/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5827713" y="4364038"/>
            <a:ext cx="2816225" cy="5222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 eaLnBrk="1" hangingPunct="1"/>
            <a:r>
              <a:rPr lang="ru-RU" altLang="ru-RU" sz="2800" b="1">
                <a:latin typeface="Courier New" pitchFamily="49" charset="0"/>
                <a:cs typeface="Times New Roman" pitchFamily="18" charset="0"/>
              </a:rPr>
              <a:t>1.234560</a:t>
            </a:r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e</a:t>
            </a:r>
            <a:r>
              <a:rPr lang="ru-RU" altLang="ru-RU" sz="2800" b="1">
                <a:latin typeface="Courier New" pitchFamily="49" charset="0"/>
                <a:cs typeface="Times New Roman" pitchFamily="18" charset="0"/>
              </a:rPr>
              <a:t>+02 </a:t>
            </a:r>
            <a:endParaRPr lang="ru-RU" altLang="ru-RU" sz="2800">
              <a:latin typeface="Calibri" pitchFamily="34" charset="0"/>
              <a:cs typeface="Times New Roman" pitchFamily="18" charset="0"/>
            </a:endParaRPr>
          </a:p>
        </p:txBody>
      </p:sp>
      <p:grpSp>
        <p:nvGrpSpPr>
          <p:cNvPr id="2" name="Группа 12"/>
          <p:cNvGrpSpPr>
            <a:grpSpLocks/>
          </p:cNvGrpSpPr>
          <p:nvPr/>
        </p:nvGrpSpPr>
        <p:grpSpPr bwMode="auto">
          <a:xfrm>
            <a:off x="5827713" y="5353050"/>
            <a:ext cx="2816225" cy="522288"/>
            <a:chOff x="4595384" y="4764891"/>
            <a:chExt cx="3060000" cy="523220"/>
          </a:xfrm>
        </p:grpSpPr>
        <p:sp>
          <p:nvSpPr>
            <p:cNvPr id="43023" name="Прямоугольник 11"/>
            <p:cNvSpPr>
              <a:spLocks noChangeArrowheads="1"/>
            </p:cNvSpPr>
            <p:nvPr/>
          </p:nvSpPr>
          <p:spPr bwMode="auto">
            <a:xfrm>
              <a:off x="4595384" y="4764891"/>
              <a:ext cx="3060000" cy="52322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just" eaLnBrk="1" hangingPunct="1"/>
              <a:r>
                <a:rPr lang="en-US" altLang="ru-RU" sz="2800" b="1">
                  <a:latin typeface="Courier New" pitchFamily="49" charset="0"/>
                  <a:cs typeface="Times New Roman" pitchFamily="18" charset="0"/>
                </a:rPr>
                <a:t>  1.23e+02</a:t>
              </a:r>
            </a:p>
          </p:txBody>
        </p:sp>
        <p:sp>
          <p:nvSpPr>
            <p:cNvPr id="43024" name="Полилиния 12"/>
            <p:cNvSpPr>
              <a:spLocks noChangeArrowheads="1"/>
            </p:cNvSpPr>
            <p:nvPr/>
          </p:nvSpPr>
          <p:spPr bwMode="auto">
            <a:xfrm>
              <a:off x="4688359" y="5086276"/>
              <a:ext cx="180975" cy="57150"/>
            </a:xfrm>
            <a:custGeom>
              <a:avLst/>
              <a:gdLst>
                <a:gd name="T0" fmla="*/ 0 w 233363"/>
                <a:gd name="T1" fmla="*/ 0 h 57150"/>
                <a:gd name="T2" fmla="*/ 0 w 233363"/>
                <a:gd name="T3" fmla="*/ 57150 h 57150"/>
                <a:gd name="T4" fmla="*/ 32 w 233363"/>
                <a:gd name="T5" fmla="*/ 57150 h 57150"/>
                <a:gd name="T6" fmla="*/ 32 w 233363"/>
                <a:gd name="T7" fmla="*/ 4762 h 5715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3363"/>
                <a:gd name="T13" fmla="*/ 0 h 57150"/>
                <a:gd name="T14" fmla="*/ 233363 w 233363"/>
                <a:gd name="T15" fmla="*/ 57150 h 5715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3363" h="57150">
                  <a:moveTo>
                    <a:pt x="0" y="0"/>
                  </a:moveTo>
                  <a:lnTo>
                    <a:pt x="0" y="57150"/>
                  </a:lnTo>
                  <a:lnTo>
                    <a:pt x="233363" y="57150"/>
                  </a:lnTo>
                  <a:lnTo>
                    <a:pt x="233363" y="4762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3025" name="Полилиния 12"/>
            <p:cNvSpPr>
              <a:spLocks noChangeArrowheads="1"/>
            </p:cNvSpPr>
            <p:nvPr/>
          </p:nvSpPr>
          <p:spPr bwMode="auto">
            <a:xfrm>
              <a:off x="4927913" y="5086276"/>
              <a:ext cx="180975" cy="57150"/>
            </a:xfrm>
            <a:custGeom>
              <a:avLst/>
              <a:gdLst>
                <a:gd name="T0" fmla="*/ 0 w 233363"/>
                <a:gd name="T1" fmla="*/ 0 h 57150"/>
                <a:gd name="T2" fmla="*/ 0 w 233363"/>
                <a:gd name="T3" fmla="*/ 57150 h 57150"/>
                <a:gd name="T4" fmla="*/ 32 w 233363"/>
                <a:gd name="T5" fmla="*/ 57150 h 57150"/>
                <a:gd name="T6" fmla="*/ 32 w 233363"/>
                <a:gd name="T7" fmla="*/ 4762 h 5715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3363"/>
                <a:gd name="T13" fmla="*/ 0 h 57150"/>
                <a:gd name="T14" fmla="*/ 233363 w 233363"/>
                <a:gd name="T15" fmla="*/ 57150 h 5715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3363" h="57150">
                  <a:moveTo>
                    <a:pt x="0" y="0"/>
                  </a:moveTo>
                  <a:lnTo>
                    <a:pt x="0" y="57150"/>
                  </a:lnTo>
                  <a:lnTo>
                    <a:pt x="233363" y="57150"/>
                  </a:lnTo>
                  <a:lnTo>
                    <a:pt x="233363" y="4762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" name="Скругленная прямоугольная выноска 8"/>
          <p:cNvSpPr/>
          <p:nvPr/>
        </p:nvSpPr>
        <p:spPr bwMode="auto">
          <a:xfrm>
            <a:off x="6488113" y="3406775"/>
            <a:ext cx="2427287" cy="560388"/>
          </a:xfrm>
          <a:prstGeom prst="wedgeRoundRectCallout">
            <a:avLst>
              <a:gd name="adj1" fmla="val -44098"/>
              <a:gd name="adj2" fmla="val -101628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1,234568 </a:t>
            </a:r>
            <a:r>
              <a:rPr lang="en-US" sz="2400" dirty="0">
                <a:solidFill>
                  <a:srgbClr val="000000"/>
                </a:solidFill>
                <a:latin typeface="+mn-lt"/>
                <a:cs typeface="Courier New" pitchFamily="49" charset="0"/>
                <a:sym typeface="Symbol"/>
              </a:rPr>
              <a:t> 10</a:t>
            </a:r>
            <a:r>
              <a:rPr lang="en-US" sz="2400" baseline="30000" dirty="0">
                <a:solidFill>
                  <a:srgbClr val="000000"/>
                </a:solidFill>
                <a:latin typeface="+mn-lt"/>
                <a:cs typeface="Courier New" pitchFamily="49" charset="0"/>
                <a:sym typeface="Symbol"/>
              </a:rPr>
              <a:t>7</a:t>
            </a:r>
            <a:endParaRPr lang="ru-RU" sz="2400" dirty="0">
              <a:latin typeface="+mn-lt"/>
            </a:endParaRPr>
          </a:p>
        </p:txBody>
      </p:sp>
      <p:sp>
        <p:nvSpPr>
          <p:cNvPr id="17" name="Скругленная прямоугольная выноска 16"/>
          <p:cNvSpPr/>
          <p:nvPr/>
        </p:nvSpPr>
        <p:spPr bwMode="auto">
          <a:xfrm>
            <a:off x="673100" y="5553075"/>
            <a:ext cx="2092325" cy="560388"/>
          </a:xfrm>
          <a:prstGeom prst="wedgeRoundRectCallout">
            <a:avLst>
              <a:gd name="adj1" fmla="val 52538"/>
              <a:gd name="adj2" fmla="val -107559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400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всего знаков</a:t>
            </a:r>
            <a:endParaRPr lang="ru-RU" sz="2400" dirty="0">
              <a:latin typeface="+mn-lt"/>
            </a:endParaRPr>
          </a:p>
        </p:txBody>
      </p:sp>
      <p:sp>
        <p:nvSpPr>
          <p:cNvPr id="18" name="Скругленная прямоугольная выноска 17"/>
          <p:cNvSpPr/>
          <p:nvPr/>
        </p:nvSpPr>
        <p:spPr bwMode="auto">
          <a:xfrm>
            <a:off x="2894013" y="5553075"/>
            <a:ext cx="2714625" cy="560388"/>
          </a:xfrm>
          <a:prstGeom prst="wedgeRoundRectCallout">
            <a:avLst>
              <a:gd name="adj1" fmla="val -29091"/>
              <a:gd name="adj2" fmla="val -106034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400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в дробной части</a:t>
            </a:r>
            <a:endParaRPr lang="ru-RU" sz="2400" dirty="0">
              <a:latin typeface="+mn-lt"/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0" y="0"/>
            <a:ext cx="9144000" cy="7731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4400" b="1" i="0" u="none" strike="noStrike" kern="1200" cap="none" spc="50" normalizeH="0" baseline="0" noProof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Вещественные числа</a:t>
            </a:r>
            <a:endParaRPr kumimoji="0" lang="ru-RU" altLang="ru-RU" sz="4400" b="1" i="0" u="none" strike="noStrike" kern="1200" cap="none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38918" grpId="0" animBg="1"/>
      <p:bldP spid="38919" grpId="0" animBg="1"/>
      <p:bldP spid="8" grpId="0" animBg="1"/>
      <p:bldP spid="11" grpId="0" build="p"/>
      <p:bldP spid="12" grpId="0" animBg="1"/>
      <p:bldP spid="9" grpId="0" animBg="1"/>
      <p:bldP spid="17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</a:bodyPr>
          <a:lstStyle/>
          <a:p>
            <a:r>
              <a:rPr lang="ru-RU" alt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Стандартные функции</a:t>
            </a:r>
          </a:p>
        </p:txBody>
      </p:sp>
      <p:sp>
        <p:nvSpPr>
          <p:cNvPr id="39940" name="Прямоугольник 3"/>
          <p:cNvSpPr>
            <a:spLocks noChangeArrowheads="1"/>
          </p:cNvSpPr>
          <p:nvPr/>
        </p:nvSpPr>
        <p:spPr bwMode="auto">
          <a:xfrm>
            <a:off x="403225" y="831850"/>
            <a:ext cx="852487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abs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(x) — </a:t>
            </a:r>
            <a:r>
              <a:rPr lang="ru-RU" sz="2800" dirty="0">
                <a:latin typeface="+mn-lt"/>
                <a:cs typeface="Courier New" pitchFamily="49" charset="0"/>
              </a:rPr>
              <a:t>модуль</a:t>
            </a:r>
            <a:r>
              <a:rPr lang="en-US" sz="2800" dirty="0">
                <a:latin typeface="+mn-lt"/>
                <a:cs typeface="Courier New" pitchFamily="49" charset="0"/>
              </a:rPr>
              <a:t> </a:t>
            </a:r>
            <a:r>
              <a:rPr lang="ru-RU" sz="2800" dirty="0">
                <a:latin typeface="+mn-lt"/>
                <a:cs typeface="Courier New" pitchFamily="49" charset="0"/>
              </a:rPr>
              <a:t>числа</a:t>
            </a:r>
          </a:p>
          <a:p>
            <a:pPr eaLnBrk="1" hangingPunct="1">
              <a:defRPr/>
            </a:pP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(x) — </a:t>
            </a:r>
            <a:r>
              <a:rPr lang="ru-RU" sz="2800" dirty="0">
                <a:cs typeface="Courier New" pitchFamily="49" charset="0"/>
              </a:rPr>
              <a:t>преобразование к целому числу</a:t>
            </a:r>
          </a:p>
          <a:p>
            <a:pPr eaLnBrk="1" hangingPunct="1"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round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(x) — </a:t>
            </a:r>
            <a:r>
              <a:rPr lang="ru-RU" sz="2800" dirty="0">
                <a:cs typeface="Courier New" pitchFamily="49" charset="0"/>
              </a:rPr>
              <a:t>округление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93713" y="2212975"/>
            <a:ext cx="5729287" cy="13843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x</a:t>
            </a:r>
            <a:r>
              <a:rPr lang="en-US" sz="2800" b="1" dirty="0">
                <a:latin typeface="+mn-lt"/>
                <a:ea typeface="Times New Roman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=</a:t>
            </a:r>
            <a:r>
              <a:rPr lang="en-US" sz="2800" b="1" dirty="0">
                <a:latin typeface="+mn-lt"/>
                <a:ea typeface="Times New Roman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abs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( </a:t>
            </a:r>
            <a:r>
              <a:rPr lang="en-US" sz="2800" b="1" dirty="0">
                <a:solidFill>
                  <a:schemeClr val="tx2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-1.6 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)    </a:t>
            </a:r>
            <a:r>
              <a:rPr lang="en-US" sz="28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#</a:t>
            </a:r>
            <a:r>
              <a:rPr lang="ru-RU" sz="28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1.6</a:t>
            </a:r>
          </a:p>
          <a:p>
            <a:pPr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x</a:t>
            </a:r>
            <a:r>
              <a:rPr lang="en-US" sz="2800" b="1" dirty="0">
                <a:latin typeface="Arial" pitchFamily="34" charset="0"/>
                <a:ea typeface="Times New Roman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=</a:t>
            </a:r>
            <a:r>
              <a:rPr lang="en-US" sz="2800" b="1" dirty="0">
                <a:latin typeface="Arial" pitchFamily="34" charset="0"/>
                <a:ea typeface="Times New Roman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( </a:t>
            </a:r>
            <a:r>
              <a:rPr lang="en-US" sz="2800" b="1" dirty="0">
                <a:solidFill>
                  <a:schemeClr val="tx2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-1.6 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)    </a:t>
            </a:r>
            <a:r>
              <a:rPr lang="en-US" sz="28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#</a:t>
            </a:r>
            <a:r>
              <a:rPr lang="ru-RU" sz="28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-1</a:t>
            </a:r>
          </a:p>
          <a:p>
            <a:pPr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x</a:t>
            </a:r>
            <a:r>
              <a:rPr lang="en-US" sz="2800" b="1" dirty="0">
                <a:latin typeface="Arial" pitchFamily="34" charset="0"/>
                <a:ea typeface="Times New Roman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=</a:t>
            </a:r>
            <a:r>
              <a:rPr lang="en-US" sz="2800" b="1" dirty="0">
                <a:latin typeface="Arial" pitchFamily="34" charset="0"/>
                <a:ea typeface="Times New Roman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round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( </a:t>
            </a:r>
            <a:r>
              <a:rPr lang="en-US" sz="2800" b="1" dirty="0">
                <a:solidFill>
                  <a:schemeClr val="tx2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-1.6 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)  </a:t>
            </a:r>
            <a:r>
              <a:rPr lang="en-US" sz="28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#</a:t>
            </a:r>
            <a:r>
              <a:rPr lang="ru-RU" sz="28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-2</a:t>
            </a:r>
            <a:endParaRPr lang="ru-RU" sz="2800" b="1" dirty="0">
              <a:latin typeface="Courier New" pitchFamily="49" charset="0"/>
              <a:ea typeface="Times New Roman"/>
              <a:cs typeface="Courier New" pitchFamily="49" charset="0"/>
            </a:endParaRPr>
          </a:p>
        </p:txBody>
      </p:sp>
      <p:sp>
        <p:nvSpPr>
          <p:cNvPr id="9" name="Прямоугольник 3"/>
          <p:cNvSpPr>
            <a:spLocks noChangeArrowheads="1"/>
          </p:cNvSpPr>
          <p:nvPr/>
        </p:nvSpPr>
        <p:spPr bwMode="auto">
          <a:xfrm>
            <a:off x="403225" y="3625850"/>
            <a:ext cx="852487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bin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(x) — </a:t>
            </a:r>
            <a:r>
              <a:rPr lang="ru-RU" sz="2800" dirty="0">
                <a:cs typeface="Courier New" pitchFamily="49" charset="0"/>
              </a:rPr>
              <a:t>в двоичную систему </a:t>
            </a:r>
            <a:endParaRPr lang="en-US" sz="2800" dirty="0">
              <a:cs typeface="Courier New" pitchFamily="49" charset="0"/>
            </a:endParaRPr>
          </a:p>
          <a:p>
            <a:pPr eaLnBrk="1" hangingPunct="1"/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oct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(x) — </a:t>
            </a:r>
            <a:r>
              <a:rPr lang="ru-RU" sz="2800" dirty="0">
                <a:cs typeface="Courier New" pitchFamily="49" charset="0"/>
              </a:rPr>
              <a:t>в восьмеричную систему</a:t>
            </a:r>
          </a:p>
          <a:p>
            <a:pPr eaLnBrk="1" hangingPunct="1"/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hex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(x) — </a:t>
            </a:r>
            <a:r>
              <a:rPr lang="ru-RU" sz="2800" dirty="0">
                <a:cs typeface="Courier New" pitchFamily="49" charset="0"/>
              </a:rPr>
              <a:t>в шестнадцатеричную систему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93713" y="5032375"/>
            <a:ext cx="5729287" cy="13843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x</a:t>
            </a:r>
            <a:r>
              <a:rPr lang="en-US" sz="2800" b="1" dirty="0">
                <a:latin typeface="+mn-lt"/>
                <a:ea typeface="Times New Roman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=</a:t>
            </a:r>
            <a:r>
              <a:rPr lang="en-US" sz="2800" b="1" dirty="0">
                <a:latin typeface="+mn-lt"/>
                <a:ea typeface="Times New Roman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bin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( </a:t>
            </a:r>
            <a:r>
              <a:rPr lang="en-US" sz="2800" b="1" dirty="0">
                <a:solidFill>
                  <a:schemeClr val="tx2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29</a:t>
            </a: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)  </a:t>
            </a:r>
            <a:r>
              <a:rPr lang="en-US" sz="28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#</a:t>
            </a:r>
            <a:r>
              <a:rPr lang="ru-RU" sz="28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'0b11101'</a:t>
            </a:r>
          </a:p>
          <a:p>
            <a:pPr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x</a:t>
            </a:r>
            <a:r>
              <a:rPr lang="en-US" sz="2800" b="1" dirty="0">
                <a:latin typeface="Arial" pitchFamily="34" charset="0"/>
                <a:ea typeface="Times New Roman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=</a:t>
            </a:r>
            <a:r>
              <a:rPr lang="en-US" sz="2800" b="1" dirty="0">
                <a:latin typeface="Arial" pitchFamily="34" charset="0"/>
                <a:ea typeface="Times New Roman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oct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( </a:t>
            </a:r>
            <a:r>
              <a:rPr lang="en-US" sz="2800" b="1" dirty="0">
                <a:solidFill>
                  <a:schemeClr val="tx2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29</a:t>
            </a: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)  </a:t>
            </a:r>
            <a:r>
              <a:rPr lang="en-US" sz="28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#</a:t>
            </a:r>
            <a:r>
              <a:rPr lang="ru-RU" sz="28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'0o35'</a:t>
            </a:r>
          </a:p>
          <a:p>
            <a:pPr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x</a:t>
            </a:r>
            <a:r>
              <a:rPr lang="en-US" sz="2800" b="1" dirty="0">
                <a:latin typeface="Arial" pitchFamily="34" charset="0"/>
                <a:ea typeface="Times New Roman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=</a:t>
            </a:r>
            <a:r>
              <a:rPr lang="en-US" sz="2800" b="1" dirty="0">
                <a:latin typeface="Arial" pitchFamily="34" charset="0"/>
                <a:ea typeface="Times New Roman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hex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( </a:t>
            </a:r>
            <a:r>
              <a:rPr lang="en-US" sz="2800" b="1" dirty="0">
                <a:solidFill>
                  <a:schemeClr val="tx2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29 </a:t>
            </a:r>
            <a:r>
              <a:rPr lang="en-US" sz="2800" b="1" dirty="0">
                <a:latin typeface="Courier New" pitchFamily="49" charset="0"/>
                <a:ea typeface="Times New Roman"/>
                <a:cs typeface="Courier New" pitchFamily="49" charset="0"/>
              </a:rPr>
              <a:t>)  </a:t>
            </a:r>
            <a:r>
              <a:rPr lang="en-US" sz="28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#</a:t>
            </a:r>
            <a:r>
              <a:rPr lang="ru-RU" sz="28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'0x1d'</a:t>
            </a:r>
            <a:endParaRPr lang="ru-RU" sz="2800" b="1" dirty="0">
              <a:latin typeface="Courier New" pitchFamily="49" charset="0"/>
              <a:ea typeface="Times New Roman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715404" cy="773113"/>
          </a:xfrm>
        </p:spPr>
        <p:txBody>
          <a:bodyPr>
            <a:normAutofit/>
          </a:bodyPr>
          <a:lstStyle/>
          <a:p>
            <a:r>
              <a:rPr lang="ru-RU" alt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Математические функции</a:t>
            </a:r>
          </a:p>
        </p:txBody>
      </p:sp>
      <p:sp>
        <p:nvSpPr>
          <p:cNvPr id="39940" name="Прямоугольник 3"/>
          <p:cNvSpPr>
            <a:spLocks noChangeArrowheads="1"/>
          </p:cNvSpPr>
          <p:nvPr/>
        </p:nvSpPr>
        <p:spPr bwMode="auto">
          <a:xfrm>
            <a:off x="403225" y="831850"/>
            <a:ext cx="8524875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US" sz="3600" i="1" dirty="0"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math.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pi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— </a:t>
            </a:r>
            <a:r>
              <a:rPr lang="ru-RU" sz="2400" dirty="0">
                <a:cs typeface="Courier New" pitchFamily="49" charset="0"/>
              </a:rPr>
              <a:t>число «пи»</a:t>
            </a:r>
            <a:endParaRPr lang="ru-RU" sz="2400" i="1" dirty="0"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math.</a:t>
            </a:r>
            <a:r>
              <a:rPr lang="ru-RU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sqrt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400" b="1" dirty="0" err="1"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) — </a:t>
            </a:r>
            <a:r>
              <a:rPr lang="ru-RU" sz="2400" dirty="0">
                <a:latin typeface="+mn-lt"/>
                <a:cs typeface="Courier New" pitchFamily="49" charset="0"/>
              </a:rPr>
              <a:t>квадратный корень</a:t>
            </a:r>
            <a:endParaRPr lang="ru-RU" sz="2400" i="1" dirty="0">
              <a:latin typeface="+mn-lt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math.</a:t>
            </a:r>
            <a:r>
              <a:rPr lang="ru-RU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sin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400" b="1" dirty="0" err="1"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)  — </a:t>
            </a:r>
            <a:r>
              <a:rPr lang="ru-RU" sz="2400" dirty="0">
                <a:latin typeface="+mn-lt"/>
                <a:cs typeface="Courier New" pitchFamily="49" charset="0"/>
              </a:rPr>
              <a:t>синус угла, заданного </a:t>
            </a:r>
            <a:r>
              <a:rPr lang="ru-RU" sz="2400" b="1" dirty="0">
                <a:solidFill>
                  <a:schemeClr val="accent2"/>
                </a:solidFill>
                <a:latin typeface="+mn-lt"/>
                <a:cs typeface="Courier New" pitchFamily="49" charset="0"/>
              </a:rPr>
              <a:t>в радианах</a:t>
            </a:r>
          </a:p>
          <a:p>
            <a:pPr eaLnBrk="1" hangingPunct="1"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math.</a:t>
            </a:r>
            <a:r>
              <a:rPr lang="ru-RU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cos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400" b="1" dirty="0" err="1"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)  — </a:t>
            </a:r>
            <a:r>
              <a:rPr lang="ru-RU" sz="2400" dirty="0">
                <a:latin typeface="+mn-lt"/>
                <a:cs typeface="Courier New" pitchFamily="49" charset="0"/>
              </a:rPr>
              <a:t>косинус угла, заданного </a:t>
            </a:r>
            <a:r>
              <a:rPr lang="ru-RU" sz="2400" b="1" dirty="0">
                <a:solidFill>
                  <a:schemeClr val="accent2"/>
                </a:solidFill>
                <a:latin typeface="+mn-lt"/>
                <a:cs typeface="Courier New" pitchFamily="49" charset="0"/>
              </a:rPr>
              <a:t>в радианах</a:t>
            </a:r>
          </a:p>
          <a:p>
            <a:pPr eaLnBrk="1" hangingPunct="1"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math.</a:t>
            </a:r>
            <a:r>
              <a:rPr lang="ru-RU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exp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400" b="1" dirty="0" err="1"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)  — </a:t>
            </a:r>
            <a:r>
              <a:rPr lang="ru-RU" sz="2400" dirty="0">
                <a:latin typeface="+mn-lt"/>
                <a:cs typeface="Courier New" pitchFamily="49" charset="0"/>
              </a:rPr>
              <a:t>экспонента </a:t>
            </a:r>
            <a:r>
              <a:rPr lang="ru-RU" sz="2400" b="1" dirty="0" err="1">
                <a:latin typeface="Courier New" pitchFamily="49" charset="0"/>
                <a:cs typeface="Courier New" pitchFamily="49" charset="0"/>
              </a:rPr>
              <a:t>е</a:t>
            </a:r>
            <a:r>
              <a:rPr lang="ru-RU" sz="2400" b="1" baseline="30000" dirty="0" err="1">
                <a:latin typeface="Courier New" pitchFamily="49" charset="0"/>
                <a:cs typeface="Courier New" pitchFamily="49" charset="0"/>
              </a:rPr>
              <a:t>х</a:t>
            </a:r>
            <a:endParaRPr lang="ru-RU" sz="2400" b="1" baseline="300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math.</a:t>
            </a:r>
            <a:r>
              <a:rPr lang="ru-RU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ln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400" b="1" dirty="0" err="1"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— </a:t>
            </a:r>
            <a:r>
              <a:rPr lang="ru-RU" sz="2400" dirty="0">
                <a:latin typeface="+mn-lt"/>
                <a:cs typeface="Courier New" pitchFamily="49" charset="0"/>
              </a:rPr>
              <a:t>натуральный логарифм</a:t>
            </a:r>
            <a:endParaRPr lang="en-US" sz="2400" dirty="0">
              <a:latin typeface="+mn-lt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math.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floor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400" b="1" dirty="0" err="1"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) — </a:t>
            </a:r>
            <a:r>
              <a:rPr lang="ru-RU" sz="2400" dirty="0">
                <a:cs typeface="Courier New" pitchFamily="49" charset="0"/>
              </a:rPr>
              <a:t>округление «вниз»</a:t>
            </a:r>
            <a:endParaRPr lang="en-US" sz="2400" dirty="0"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math.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ceil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400" b="1" dirty="0" err="1"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)  — </a:t>
            </a:r>
            <a:r>
              <a:rPr lang="ru-RU" sz="2400" dirty="0">
                <a:cs typeface="Courier New" pitchFamily="49" charset="0"/>
              </a:rPr>
              <a:t>округление «вверх»</a:t>
            </a:r>
            <a:endParaRPr lang="en-US" sz="2400" dirty="0">
              <a:cs typeface="Courier New" pitchFamily="49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0200" y="949325"/>
            <a:ext cx="2212975" cy="4619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solidFill>
                  <a:schemeClr val="tx2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import</a:t>
            </a:r>
            <a:r>
              <a:rPr lang="en-US" sz="2400" b="1" dirty="0">
                <a:solidFill>
                  <a:srgbClr val="3333FF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math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Скругленная прямоугольная выноска 5"/>
          <p:cNvSpPr/>
          <p:nvPr/>
        </p:nvSpPr>
        <p:spPr bwMode="auto">
          <a:xfrm>
            <a:off x="4864100" y="714356"/>
            <a:ext cx="3811588" cy="722332"/>
          </a:xfrm>
          <a:prstGeom prst="wedgeRoundRectCallout">
            <a:avLst>
              <a:gd name="adj1" fmla="val -111527"/>
              <a:gd name="adj2" fmla="val 11038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подключить математический модуль</a:t>
            </a:r>
            <a:endParaRPr lang="ru-RU" sz="2400" dirty="0"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47784" y="4486275"/>
            <a:ext cx="4538662" cy="8318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x</a:t>
            </a:r>
            <a:r>
              <a:rPr lang="en-US" sz="2400" b="1" dirty="0">
                <a:latin typeface="+mn-lt"/>
                <a:ea typeface="Times New Roman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=</a:t>
            </a:r>
            <a:r>
              <a:rPr lang="en-US" sz="2400" b="1" dirty="0">
                <a:latin typeface="+mn-lt"/>
                <a:ea typeface="Times New Roman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ea typeface="Times New Roman"/>
                <a:cs typeface="Courier New" pitchFamily="49" charset="0"/>
              </a:rPr>
              <a:t>math.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floor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chemeClr val="tx2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1.6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)</a:t>
            </a:r>
            <a:r>
              <a:rPr lang="ru-RU" sz="2400" b="1" dirty="0"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#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1</a:t>
            </a:r>
            <a:endParaRPr lang="ru-RU" sz="2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x</a:t>
            </a:r>
            <a:r>
              <a:rPr lang="en-US" sz="2400" b="1" dirty="0">
                <a:latin typeface="+mn-lt"/>
                <a:ea typeface="Times New Roman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=</a:t>
            </a:r>
            <a:r>
              <a:rPr lang="en-US" sz="2400" b="1" dirty="0">
                <a:latin typeface="+mn-lt"/>
                <a:ea typeface="Times New Roman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ea typeface="Times New Roman"/>
                <a:cs typeface="Courier New" pitchFamily="49" charset="0"/>
              </a:rPr>
              <a:t>math.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ceil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chemeClr val="tx2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1.6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) </a:t>
            </a:r>
            <a:r>
              <a:rPr lang="ru-RU" sz="2400" b="1" dirty="0"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#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2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346209" y="5418138"/>
            <a:ext cx="4440237" cy="83026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x</a:t>
            </a:r>
            <a:r>
              <a:rPr lang="en-US" sz="2400" b="1" dirty="0">
                <a:latin typeface="+mn-lt"/>
                <a:ea typeface="Times New Roman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=</a:t>
            </a:r>
            <a:r>
              <a:rPr lang="en-US" sz="2400" b="1" dirty="0">
                <a:latin typeface="+mn-lt"/>
                <a:ea typeface="Times New Roman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ea typeface="Times New Roman"/>
                <a:cs typeface="Courier New" pitchFamily="49" charset="0"/>
              </a:rPr>
              <a:t>math.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floor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(-</a:t>
            </a:r>
            <a:r>
              <a:rPr lang="en-US" sz="2400" b="1" dirty="0">
                <a:solidFill>
                  <a:schemeClr val="tx2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1.6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)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#-2</a:t>
            </a:r>
            <a:endParaRPr lang="ru-RU" sz="2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x</a:t>
            </a:r>
            <a:r>
              <a:rPr lang="en-US" sz="2400" b="1" dirty="0">
                <a:latin typeface="+mn-lt"/>
                <a:ea typeface="Times New Roman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=</a:t>
            </a:r>
            <a:r>
              <a:rPr lang="en-US" sz="2400" b="1" dirty="0">
                <a:latin typeface="+mn-lt"/>
                <a:ea typeface="Times New Roman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ea typeface="Times New Roman"/>
                <a:cs typeface="Courier New" pitchFamily="49" charset="0"/>
              </a:rPr>
              <a:t>math.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ceil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(-</a:t>
            </a:r>
            <a:r>
              <a:rPr lang="en-US" sz="2400" b="1" dirty="0">
                <a:solidFill>
                  <a:schemeClr val="tx2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1.6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) 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#-1</a:t>
            </a:r>
            <a:endParaRPr lang="ru-RU" sz="2400" b="1" dirty="0">
              <a:latin typeface="Courier New" pitchFamily="49" charset="0"/>
              <a:ea typeface="Times New Roman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99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99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99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99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99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99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 build="p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001156" cy="773113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Документирование программы</a:t>
            </a:r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395288" y="938213"/>
            <a:ext cx="8583612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lvl="1" indent="1588" eaLnBrk="1" hangingPunct="1">
              <a:spcBef>
                <a:spcPts val="0"/>
              </a:spcBef>
              <a:defRPr/>
            </a:pPr>
            <a:r>
              <a:rPr lang="en-US" sz="2800" b="1" dirty="0">
                <a:solidFill>
                  <a:srgbClr val="333399"/>
                </a:solidFill>
                <a:latin typeface="Courier New" pitchFamily="49" charset="0"/>
              </a:rPr>
              <a:t>from </a:t>
            </a:r>
            <a:r>
              <a:rPr lang="en-US" sz="2800" b="1" dirty="0">
                <a:latin typeface="Courier New" pitchFamily="49" charset="0"/>
              </a:rPr>
              <a:t>math </a:t>
            </a:r>
            <a:r>
              <a:rPr lang="en-US" sz="2800" b="1" dirty="0">
                <a:solidFill>
                  <a:srgbClr val="333399"/>
                </a:solidFill>
                <a:latin typeface="Courier New" pitchFamily="49" charset="0"/>
              </a:rPr>
              <a:t>import</a:t>
            </a:r>
            <a:r>
              <a:rPr lang="en-US" sz="2800" b="1" dirty="0">
                <a:latin typeface="Courier New" pitchFamily="49" charset="0"/>
              </a:rPr>
              <a:t> </a:t>
            </a:r>
            <a:r>
              <a:rPr lang="en-US" sz="2800" b="1" dirty="0" err="1">
                <a:latin typeface="Courier New" pitchFamily="49" charset="0"/>
              </a:rPr>
              <a:t>sqrt</a:t>
            </a:r>
            <a:endParaRPr lang="en-US" sz="2800" b="1" dirty="0">
              <a:latin typeface="Courier New" pitchFamily="49" charset="0"/>
            </a:endParaRPr>
          </a:p>
          <a:p>
            <a:pPr marL="0" lvl="1" indent="1588" eaLnBrk="1" hangingPunct="1">
              <a:spcBef>
                <a:spcPts val="0"/>
              </a:spcBef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</a:rPr>
              <a:t>print</a:t>
            </a:r>
            <a:r>
              <a:rPr lang="en-US" sz="2800" b="1" dirty="0">
                <a:latin typeface="Courier New" pitchFamily="49" charset="0"/>
              </a:rPr>
              <a:t>(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</a:rPr>
              <a:t>"</a:t>
            </a:r>
            <a:r>
              <a:rPr lang="ru-RU" sz="2800" b="1" dirty="0">
                <a:solidFill>
                  <a:srgbClr val="C00000"/>
                </a:solidFill>
                <a:latin typeface="Courier New" pitchFamily="49" charset="0"/>
              </a:rPr>
              <a:t>Введите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</a:rPr>
              <a:t>a, b, c</a:t>
            </a:r>
            <a:r>
              <a:rPr lang="ru-RU" sz="2800" b="1" dirty="0">
                <a:solidFill>
                  <a:srgbClr val="C00000"/>
                </a:solidFill>
                <a:latin typeface="Courier New" pitchFamily="49" charset="0"/>
              </a:rPr>
              <a:t>:"</a:t>
            </a:r>
            <a:r>
              <a:rPr lang="ru-RU" sz="2800" b="1" dirty="0">
                <a:latin typeface="Courier New" pitchFamily="49" charset="0"/>
              </a:rPr>
              <a:t>)</a:t>
            </a:r>
          </a:p>
          <a:p>
            <a:pPr marL="0" lvl="1" indent="1588" eaLnBrk="1" hangingPunct="1">
              <a:spcBef>
                <a:spcPts val="0"/>
              </a:spcBef>
              <a:defRPr/>
            </a:pPr>
            <a:r>
              <a:rPr lang="en-US" sz="2800" b="1" dirty="0">
                <a:latin typeface="Courier New" pitchFamily="49" charset="0"/>
              </a:rPr>
              <a:t>a, b, c =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</a:rPr>
              <a:t>map</a:t>
            </a:r>
            <a:r>
              <a:rPr lang="en-US" sz="2800" b="1" dirty="0">
                <a:latin typeface="Courier New" pitchFamily="49" charset="0"/>
              </a:rPr>
              <a:t>(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</a:rPr>
              <a:t>float</a:t>
            </a:r>
            <a:r>
              <a:rPr lang="en-US" sz="2800" b="1" dirty="0">
                <a:latin typeface="Courier New" pitchFamily="49" charset="0"/>
              </a:rPr>
              <a:t>,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</a:rPr>
              <a:t>input</a:t>
            </a:r>
            <a:r>
              <a:rPr lang="en-US" sz="2800" b="1" dirty="0">
                <a:latin typeface="Courier New" pitchFamily="49" charset="0"/>
              </a:rPr>
              <a:t>().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</a:rPr>
              <a:t>split</a:t>
            </a:r>
            <a:r>
              <a:rPr lang="en-US" sz="2800" b="1" dirty="0">
                <a:latin typeface="Courier New" pitchFamily="49" charset="0"/>
              </a:rPr>
              <a:t>())</a:t>
            </a:r>
          </a:p>
          <a:p>
            <a:pPr marL="0" lvl="1" indent="1588" eaLnBrk="1" hangingPunct="1">
              <a:spcBef>
                <a:spcPts val="0"/>
              </a:spcBef>
              <a:defRPr/>
            </a:pPr>
            <a:r>
              <a:rPr lang="en-US" sz="2800" b="1" dirty="0">
                <a:latin typeface="Courier New" pitchFamily="49" charset="0"/>
              </a:rPr>
              <a:t>D = b*b - </a:t>
            </a:r>
            <a:r>
              <a:rPr lang="en-US" sz="2800" b="1" dirty="0">
                <a:solidFill>
                  <a:schemeClr val="tx2"/>
                </a:solidFill>
                <a:latin typeface="Courier New" pitchFamily="49" charset="0"/>
              </a:rPr>
              <a:t>4</a:t>
            </a:r>
            <a:r>
              <a:rPr lang="en-US" sz="2800" b="1" dirty="0">
                <a:latin typeface="Courier New" pitchFamily="49" charset="0"/>
              </a:rPr>
              <a:t>*a*c</a:t>
            </a:r>
          </a:p>
          <a:p>
            <a:pPr marL="0" lvl="1" indent="1588" eaLnBrk="1" hangingPunct="1">
              <a:spcBef>
                <a:spcPts val="0"/>
              </a:spcBef>
              <a:defRPr/>
            </a:pPr>
            <a:r>
              <a:rPr lang="en-US" sz="2800" b="1" dirty="0">
                <a:solidFill>
                  <a:srgbClr val="333399"/>
                </a:solidFill>
                <a:latin typeface="Courier New" pitchFamily="49" charset="0"/>
              </a:rPr>
              <a:t>if</a:t>
            </a:r>
            <a:r>
              <a:rPr lang="en-US" sz="2800" b="1" dirty="0">
                <a:latin typeface="Courier New" pitchFamily="49" charset="0"/>
              </a:rPr>
              <a:t> D &lt; 0:</a:t>
            </a:r>
          </a:p>
          <a:p>
            <a:pPr marL="0" lvl="1" indent="1588" eaLnBrk="1" hangingPunct="1">
              <a:spcBef>
                <a:spcPts val="0"/>
              </a:spcBef>
              <a:defRPr/>
            </a:pPr>
            <a:r>
              <a:rPr lang="en-US" sz="2800" b="1" dirty="0">
                <a:latin typeface="Courier New" pitchFamily="49" charset="0"/>
              </a:rPr>
              <a:t>  </a:t>
            </a:r>
            <a:r>
              <a:rPr lang="en-US" sz="2800" b="1" dirty="0">
                <a:solidFill>
                  <a:srgbClr val="333399"/>
                </a:solidFill>
                <a:latin typeface="Courier New" pitchFamily="49" charset="0"/>
              </a:rPr>
              <a:t>print</a:t>
            </a:r>
            <a:r>
              <a:rPr lang="en-US" sz="2800" b="1" dirty="0">
                <a:latin typeface="Courier New" pitchFamily="49" charset="0"/>
              </a:rPr>
              <a:t>(</a:t>
            </a:r>
            <a:r>
              <a:rPr lang="ru-RU" sz="2800" b="1" dirty="0">
                <a:solidFill>
                  <a:srgbClr val="C00000"/>
                </a:solidFill>
                <a:latin typeface="Courier New" pitchFamily="49" charset="0"/>
              </a:rPr>
              <a:t>"Нет"</a:t>
            </a:r>
            <a:r>
              <a:rPr lang="en-US" sz="2800" b="1" dirty="0">
                <a:latin typeface="Courier New" pitchFamily="49" charset="0"/>
              </a:rPr>
              <a:t>)</a:t>
            </a:r>
            <a:endParaRPr lang="ru-RU" sz="2800" b="1" dirty="0">
              <a:latin typeface="Courier New" pitchFamily="49" charset="0"/>
            </a:endParaRPr>
          </a:p>
          <a:p>
            <a:pPr marL="0" lvl="1" indent="1588" eaLnBrk="1" hangingPunct="1">
              <a:spcBef>
                <a:spcPts val="0"/>
              </a:spcBef>
              <a:defRPr/>
            </a:pPr>
            <a:r>
              <a:rPr lang="en-US" sz="2800" b="1" dirty="0">
                <a:solidFill>
                  <a:srgbClr val="333399"/>
                </a:solidFill>
                <a:latin typeface="Courier New" pitchFamily="49" charset="0"/>
              </a:rPr>
              <a:t>else</a:t>
            </a:r>
            <a:r>
              <a:rPr lang="en-US" sz="2800" b="1" dirty="0">
                <a:latin typeface="Courier New" pitchFamily="49" charset="0"/>
              </a:rPr>
              <a:t>:</a:t>
            </a:r>
          </a:p>
          <a:p>
            <a:pPr marL="0" lvl="1" indent="1588" eaLnBrk="1" hangingPunct="1">
              <a:spcBef>
                <a:spcPts val="0"/>
              </a:spcBef>
              <a:defRPr/>
            </a:pPr>
            <a:r>
              <a:rPr lang="en-US" sz="2800" b="1" dirty="0">
                <a:latin typeface="Courier New" pitchFamily="49" charset="0"/>
              </a:rPr>
              <a:t>  x1 = (-b + 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</a:rPr>
              <a:t>sqrt</a:t>
            </a:r>
            <a:r>
              <a:rPr lang="en-US" sz="2800" b="1" dirty="0">
                <a:latin typeface="Courier New" pitchFamily="49" charset="0"/>
              </a:rPr>
              <a:t>(D))/(</a:t>
            </a: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</a:rPr>
              <a:t>2</a:t>
            </a:r>
            <a:r>
              <a:rPr lang="en-US" sz="2800" b="1" dirty="0">
                <a:latin typeface="Courier New" pitchFamily="49" charset="0"/>
              </a:rPr>
              <a:t>*a)</a:t>
            </a:r>
          </a:p>
          <a:p>
            <a:pPr marL="0" lvl="1" indent="1588" eaLnBrk="1" hangingPunct="1">
              <a:spcBef>
                <a:spcPts val="0"/>
              </a:spcBef>
              <a:defRPr/>
            </a:pPr>
            <a:r>
              <a:rPr lang="en-US" sz="2800" b="1" dirty="0">
                <a:latin typeface="Courier New" pitchFamily="49" charset="0"/>
              </a:rPr>
              <a:t>  x2 = (-b - 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</a:rPr>
              <a:t>sqrt</a:t>
            </a:r>
            <a:r>
              <a:rPr lang="en-US" sz="2800" b="1" dirty="0">
                <a:latin typeface="Courier New" pitchFamily="49" charset="0"/>
              </a:rPr>
              <a:t>(D))/(</a:t>
            </a: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</a:rPr>
              <a:t>2</a:t>
            </a:r>
            <a:r>
              <a:rPr lang="en-US" sz="2800" b="1" dirty="0">
                <a:latin typeface="Courier New" pitchFamily="49" charset="0"/>
              </a:rPr>
              <a:t>*a)</a:t>
            </a:r>
          </a:p>
          <a:p>
            <a:pPr marL="0" lvl="1" indent="1588" eaLnBrk="1" hangingPunct="1">
              <a:spcBef>
                <a:spcPts val="0"/>
              </a:spcBef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</a:rPr>
              <a:t>  print</a:t>
            </a:r>
            <a:r>
              <a:rPr lang="en-US" sz="2800" b="1" dirty="0">
                <a:latin typeface="Courier New" pitchFamily="49" charset="0"/>
              </a:rPr>
              <a:t>(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</a:rPr>
              <a:t>"x1={:5.3f} x2={:5.3f}"</a:t>
            </a:r>
            <a:r>
              <a:rPr lang="en-US" sz="2800" b="1" dirty="0">
                <a:latin typeface="Courier New" pitchFamily="49" charset="0"/>
              </a:rPr>
              <a:t>.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</a:rPr>
              <a:t>format</a:t>
            </a:r>
            <a:r>
              <a:rPr lang="en-US" sz="2800" b="1" dirty="0">
                <a:latin typeface="Courier New" pitchFamily="49" charset="0"/>
              </a:rPr>
              <a:t>(</a:t>
            </a:r>
            <a:endParaRPr lang="ru-RU" sz="2800" b="1" dirty="0">
              <a:latin typeface="Courier New" pitchFamily="49" charset="0"/>
            </a:endParaRPr>
          </a:p>
          <a:p>
            <a:pPr marL="0" lvl="1" indent="1588" eaLnBrk="1" hangingPunct="1">
              <a:spcBef>
                <a:spcPts val="0"/>
              </a:spcBef>
              <a:defRPr/>
            </a:pPr>
            <a:r>
              <a:rPr lang="ru-RU" sz="2800" b="1" dirty="0">
                <a:latin typeface="Courier New" pitchFamily="49" charset="0"/>
              </a:rPr>
              <a:t>                              </a:t>
            </a:r>
            <a:r>
              <a:rPr lang="en-US" sz="2800" b="1" dirty="0">
                <a:latin typeface="Courier New" pitchFamily="49" charset="0"/>
              </a:rPr>
              <a:t>x1, x2))</a:t>
            </a:r>
          </a:p>
        </p:txBody>
      </p:sp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1989138" y="5802313"/>
            <a:ext cx="3332162" cy="663575"/>
            <a:chOff x="433" y="3902"/>
            <a:chExt cx="2099" cy="418"/>
          </a:xfrm>
        </p:grpSpPr>
        <p:sp>
          <p:nvSpPr>
            <p:cNvPr id="6" name="Text Box 56"/>
            <p:cNvSpPr txBox="1">
              <a:spLocks noChangeArrowheads="1"/>
            </p:cNvSpPr>
            <p:nvPr/>
          </p:nvSpPr>
          <p:spPr bwMode="auto">
            <a:xfrm>
              <a:off x="548" y="3969"/>
              <a:ext cx="1984" cy="33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marL="533400" indent="-358775">
                <a:spcBef>
                  <a:spcPct val="50000"/>
                </a:spcBef>
                <a:defRPr/>
              </a:pPr>
              <a:r>
                <a:rPr lang="ru-RU" sz="2800" dirty="0"/>
                <a:t>    Что делает?</a:t>
              </a:r>
            </a:p>
          </p:txBody>
        </p:sp>
        <p:sp>
          <p:nvSpPr>
            <p:cNvPr id="46087" name="Oval 57"/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ru-RU" sz="4400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altLang="ru-RU" sz="44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Документирование программы</a:t>
            </a:r>
          </a:p>
        </p:txBody>
      </p:sp>
      <p:sp>
        <p:nvSpPr>
          <p:cNvPr id="2053" name="Прямоугольник 3"/>
          <p:cNvSpPr>
            <a:spLocks noChangeArrowheads="1"/>
          </p:cNvSpPr>
          <p:nvPr/>
        </p:nvSpPr>
        <p:spPr bwMode="auto">
          <a:xfrm>
            <a:off x="414338" y="815975"/>
            <a:ext cx="6683375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1938" indent="-261938"/>
            <a:r>
              <a:rPr lang="ru-RU" sz="2800" b="1" dirty="0">
                <a:solidFill>
                  <a:schemeClr val="accent2"/>
                </a:solidFill>
              </a:rPr>
              <a:t>Руководство пользователя</a:t>
            </a:r>
            <a:r>
              <a:rPr lang="ru-RU" sz="2800" dirty="0">
                <a:solidFill>
                  <a:schemeClr val="accent2"/>
                </a:solidFill>
              </a:rPr>
              <a:t>:</a:t>
            </a:r>
            <a:endParaRPr lang="en-US" sz="2800" dirty="0">
              <a:solidFill>
                <a:schemeClr val="accent2"/>
              </a:solidFill>
            </a:endParaRPr>
          </a:p>
          <a:p>
            <a:pPr marL="261938" indent="-261938">
              <a:buFont typeface="Arial" charset="0"/>
              <a:buChar char="•"/>
            </a:pPr>
            <a:r>
              <a:rPr lang="ru-RU" sz="2800" dirty="0"/>
              <a:t>назначение программы</a:t>
            </a:r>
          </a:p>
          <a:p>
            <a:pPr marL="261938" indent="-261938">
              <a:buFont typeface="Arial" charset="0"/>
              <a:buChar char="•"/>
            </a:pPr>
            <a:r>
              <a:rPr lang="ru-RU" sz="2800" dirty="0"/>
              <a:t>формат входных данных</a:t>
            </a:r>
          </a:p>
          <a:p>
            <a:pPr marL="261938" indent="-261938">
              <a:buFont typeface="Arial" charset="0"/>
              <a:buChar char="•"/>
            </a:pPr>
            <a:r>
              <a:rPr lang="ru-RU" sz="2800" dirty="0"/>
              <a:t>формат выходных данных</a:t>
            </a:r>
          </a:p>
          <a:p>
            <a:pPr marL="261938" indent="-261938">
              <a:buFont typeface="Arial" charset="0"/>
              <a:buChar char="•"/>
            </a:pPr>
            <a:r>
              <a:rPr lang="ru-RU" sz="2800" dirty="0"/>
              <a:t>примеры использования программы</a:t>
            </a:r>
          </a:p>
        </p:txBody>
      </p:sp>
      <p:sp>
        <p:nvSpPr>
          <p:cNvPr id="20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85763" y="3114675"/>
            <a:ext cx="6530975" cy="9540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3538" indent="-363538">
              <a:defRPr/>
            </a:pPr>
            <a:r>
              <a:rPr lang="ru-RU" sz="2800" b="1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Назначение</a:t>
            </a:r>
            <a:r>
              <a:rPr lang="ru-RU" sz="28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:  </a:t>
            </a:r>
            <a:r>
              <a:rPr lang="ru-RU" sz="2800" kern="0" dirty="0">
                <a:solidFill>
                  <a:srgbClr val="333399"/>
                </a:solidFill>
                <a:latin typeface="Arial"/>
                <a:ea typeface="+mj-ea"/>
                <a:cs typeface="+mj-cs"/>
              </a:rPr>
              <a:t/>
            </a:r>
            <a:br>
              <a:rPr lang="ru-RU" sz="2800" kern="0" dirty="0">
                <a:solidFill>
                  <a:srgbClr val="333399"/>
                </a:solidFill>
                <a:latin typeface="Arial"/>
                <a:ea typeface="+mj-ea"/>
                <a:cs typeface="+mj-cs"/>
              </a:rPr>
            </a:br>
            <a:r>
              <a:rPr lang="ru-RU" sz="2800" kern="0" dirty="0">
                <a:latin typeface="Arial"/>
                <a:ea typeface="+mj-ea"/>
                <a:cs typeface="+mj-cs"/>
              </a:rPr>
              <a:t>программа для решения уравнения</a:t>
            </a:r>
            <a:endParaRPr lang="ru-RU" sz="1600" dirty="0">
              <a:latin typeface="Arial" pitchFamily="34" charset="0"/>
            </a:endParaRPr>
          </a:p>
        </p:txBody>
      </p:sp>
      <p:graphicFrame>
        <p:nvGraphicFramePr>
          <p:cNvPr id="11" name="Object 1"/>
          <p:cNvGraphicFramePr>
            <a:graphicFrameLocks noChangeAspect="1"/>
          </p:cNvGraphicFramePr>
          <p:nvPr/>
        </p:nvGraphicFramePr>
        <p:xfrm>
          <a:off x="2322513" y="3954463"/>
          <a:ext cx="2633662" cy="538162"/>
        </p:xfrm>
        <a:graphic>
          <a:graphicData uri="http://schemas.openxmlformats.org/presentationml/2006/ole">
            <p:oleObj spid="_x0000_s1026" name="Формула" r:id="rId3" imgW="977760" imgH="203040" progId="Equation.3">
              <p:embed/>
            </p:oleObj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385763" y="4449763"/>
            <a:ext cx="8758237" cy="138588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3538" indent="-363538">
              <a:defRPr/>
            </a:pPr>
            <a:r>
              <a:rPr lang="ru-RU" sz="2800" b="1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Формат входных данных</a:t>
            </a:r>
            <a:r>
              <a:rPr lang="ru-RU" sz="28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:  </a:t>
            </a:r>
            <a:r>
              <a:rPr lang="ru-RU" sz="2800" kern="0" dirty="0">
                <a:solidFill>
                  <a:srgbClr val="333399"/>
                </a:solidFill>
                <a:latin typeface="Arial"/>
                <a:ea typeface="+mj-ea"/>
                <a:cs typeface="+mj-cs"/>
              </a:rPr>
              <a:t/>
            </a:r>
            <a:br>
              <a:rPr lang="ru-RU" sz="2800" kern="0" dirty="0">
                <a:solidFill>
                  <a:srgbClr val="333399"/>
                </a:solidFill>
                <a:latin typeface="Arial"/>
                <a:ea typeface="+mj-ea"/>
                <a:cs typeface="+mj-cs"/>
              </a:rPr>
            </a:br>
            <a:r>
              <a:rPr lang="ru-RU" sz="2800" kern="0" dirty="0">
                <a:latin typeface="Arial"/>
                <a:ea typeface="+mj-ea"/>
                <a:cs typeface="+mj-cs"/>
              </a:rPr>
              <a:t>значения коэффициентов </a:t>
            </a:r>
            <a:r>
              <a:rPr lang="ru-RU" sz="2800" i="1" kern="0" dirty="0" err="1">
                <a:latin typeface="Times New Roman" pitchFamily="18" charset="0"/>
                <a:ea typeface="+mj-ea"/>
                <a:cs typeface="Times New Roman" pitchFamily="18" charset="0"/>
              </a:rPr>
              <a:t>a</a:t>
            </a:r>
            <a:r>
              <a:rPr lang="ru-RU" sz="2800" kern="0" dirty="0">
                <a:latin typeface="Arial"/>
                <a:ea typeface="+mj-ea"/>
                <a:cs typeface="+mj-cs"/>
              </a:rPr>
              <a:t>, </a:t>
            </a:r>
            <a:r>
              <a:rPr lang="ru-RU" sz="2800" i="1" kern="0" dirty="0" err="1">
                <a:latin typeface="Times New Roman" pitchFamily="18" charset="0"/>
                <a:ea typeface="+mj-ea"/>
                <a:cs typeface="Times New Roman" pitchFamily="18" charset="0"/>
              </a:rPr>
              <a:t>b</a:t>
            </a:r>
            <a:r>
              <a:rPr lang="ru-RU" sz="2800" kern="0" dirty="0">
                <a:latin typeface="Arial"/>
                <a:ea typeface="+mj-ea"/>
                <a:cs typeface="+mj-cs"/>
              </a:rPr>
              <a:t> и </a:t>
            </a:r>
            <a:r>
              <a:rPr lang="ru-RU" sz="2800" i="1" kern="0" dirty="0" err="1">
                <a:latin typeface="Times New Roman" pitchFamily="18" charset="0"/>
                <a:ea typeface="+mj-ea"/>
                <a:cs typeface="Times New Roman" pitchFamily="18" charset="0"/>
              </a:rPr>
              <a:t>c</a:t>
            </a:r>
            <a:r>
              <a:rPr lang="en-US" sz="2800" kern="0" dirty="0">
                <a:latin typeface="Arial"/>
                <a:ea typeface="+mj-ea"/>
                <a:cs typeface="+mj-cs"/>
              </a:rPr>
              <a:t> </a:t>
            </a:r>
            <a:r>
              <a:rPr lang="ru-RU" sz="2800" kern="0" dirty="0">
                <a:latin typeface="Arial"/>
                <a:ea typeface="+mj-ea"/>
                <a:cs typeface="+mj-cs"/>
              </a:rPr>
              <a:t>вводятся с клавиатуры через пробел в одной строке</a:t>
            </a:r>
            <a:endParaRPr lang="ru-RU" sz="1600" dirty="0">
              <a:latin typeface="Arial" pitchFamily="34" charset="0"/>
            </a:endParaRPr>
          </a:p>
        </p:txBody>
      </p:sp>
      <p:pic>
        <p:nvPicPr>
          <p:cNvPr id="1028" name="Picture 4" descr="https://itcrumbs.ru/wp-content/uploads/2020/03/komp1.jpg"/>
          <p:cNvPicPr>
            <a:picLocks noChangeAspect="1" noChangeArrowheads="1"/>
          </p:cNvPicPr>
          <p:nvPr/>
        </p:nvPicPr>
        <p:blipFill>
          <a:blip r:embed="rId4" cstate="print"/>
          <a:srcRect l="35791" t="3303"/>
          <a:stretch>
            <a:fillRect/>
          </a:stretch>
        </p:blipFill>
        <p:spPr bwMode="auto">
          <a:xfrm>
            <a:off x="6572264" y="857232"/>
            <a:ext cx="2276952" cy="22860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subSp spid="_x0000_s1026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">
                                            <p:subSp spid="_x0000_s1026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utoUpdateAnimBg="0"/>
      <p:bldP spid="1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929718" cy="773113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Документирование программы</a:t>
            </a:r>
          </a:p>
        </p:txBody>
      </p:sp>
      <p:sp>
        <p:nvSpPr>
          <p:cNvPr id="30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85763" y="830263"/>
            <a:ext cx="8456612" cy="181451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3538" indent="-363538">
              <a:defRPr/>
            </a:pPr>
            <a:r>
              <a:rPr lang="ru-RU" sz="2800" b="1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Формат выходных данных</a:t>
            </a:r>
            <a:r>
              <a:rPr lang="ru-RU" sz="28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:  </a:t>
            </a:r>
            <a:r>
              <a:rPr lang="ru-RU" sz="2800" kern="0" dirty="0">
                <a:solidFill>
                  <a:srgbClr val="333399"/>
                </a:solidFill>
                <a:latin typeface="Arial"/>
                <a:ea typeface="+mj-ea"/>
                <a:cs typeface="+mj-cs"/>
              </a:rPr>
              <a:t/>
            </a:r>
            <a:br>
              <a:rPr lang="ru-RU" sz="2800" kern="0" dirty="0">
                <a:solidFill>
                  <a:srgbClr val="333399"/>
                </a:solidFill>
                <a:latin typeface="Arial"/>
                <a:ea typeface="+mj-ea"/>
                <a:cs typeface="+mj-cs"/>
              </a:rPr>
            </a:br>
            <a:r>
              <a:rPr lang="ru-RU" sz="2800" kern="0" dirty="0">
                <a:latin typeface="Arial"/>
                <a:ea typeface="+mj-ea"/>
                <a:cs typeface="+mj-cs"/>
              </a:rPr>
              <a:t>значения вещественных корней уравнения; если вещественных корней нет, выводится слово «нет»</a:t>
            </a:r>
            <a:endParaRPr lang="ru-RU" sz="1600" dirty="0">
              <a:latin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85763" y="2646363"/>
            <a:ext cx="8456612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3538" indent="-363538">
              <a:defRPr/>
            </a:pPr>
            <a:r>
              <a:rPr lang="ru-RU" sz="2800" b="1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Примеры использования программы</a:t>
            </a:r>
            <a:r>
              <a:rPr lang="ru-RU" sz="2800" kern="0" dirty="0">
                <a:solidFill>
                  <a:srgbClr val="333399"/>
                </a:solidFill>
                <a:latin typeface="Arial"/>
                <a:ea typeface="+mj-ea"/>
                <a:cs typeface="+mj-cs"/>
              </a:rPr>
              <a:t>:  </a:t>
            </a:r>
            <a:br>
              <a:rPr lang="ru-RU" sz="2800" kern="0" dirty="0">
                <a:solidFill>
                  <a:srgbClr val="333399"/>
                </a:solidFill>
                <a:latin typeface="Arial"/>
                <a:ea typeface="+mj-ea"/>
                <a:cs typeface="+mj-cs"/>
              </a:rPr>
            </a:br>
            <a:r>
              <a:rPr lang="ru-RU" sz="2800" kern="0" dirty="0">
                <a:latin typeface="Arial"/>
                <a:ea typeface="+mj-ea"/>
                <a:cs typeface="+mj-cs"/>
              </a:rPr>
              <a:t>1. Решение уравнения </a:t>
            </a:r>
            <a:endParaRPr lang="ru-RU" sz="1600" dirty="0">
              <a:latin typeface="Arial" pitchFamily="34" charset="0"/>
            </a:endParaRP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4662488" y="3030538"/>
          <a:ext cx="2395537" cy="538162"/>
        </p:xfrm>
        <a:graphic>
          <a:graphicData uri="http://schemas.openxmlformats.org/presentationml/2006/ole">
            <p:oleObj spid="_x0000_s2050" name="Формула" r:id="rId3" imgW="888840" imgH="203040" progId="Equation.3">
              <p:embed/>
            </p:oleObj>
          </a:graphicData>
        </a:graphic>
      </p:graphicFrame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1354138" y="3516313"/>
            <a:ext cx="5578475" cy="954087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anchor="ctr">
            <a:spAutoFit/>
          </a:bodyPr>
          <a:lstStyle/>
          <a:p>
            <a:r>
              <a:rPr lang="ru-RU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Введите </a:t>
            </a:r>
            <a:r>
              <a:rPr lang="en-US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a</a:t>
            </a:r>
            <a:r>
              <a:rPr lang="ru-RU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, </a:t>
            </a:r>
            <a:r>
              <a:rPr lang="en-US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b</a:t>
            </a:r>
            <a:r>
              <a:rPr lang="ru-RU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, </a:t>
            </a:r>
            <a:r>
              <a:rPr lang="en-US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c</a:t>
            </a:r>
            <a:r>
              <a:rPr lang="ru-RU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: </a:t>
            </a:r>
            <a:r>
              <a:rPr lang="ru-RU" sz="2800" b="1" dirty="0">
                <a:solidFill>
                  <a:schemeClr val="accent2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1 -5 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1</a:t>
            </a:r>
            <a:endParaRPr lang="ru-RU" sz="2800" b="1" dirty="0">
              <a:solidFill>
                <a:schemeClr val="accent2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r>
              <a:rPr lang="ru-RU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x1=4.791 x2=0.20</a:t>
            </a:r>
            <a:r>
              <a:rPr lang="en-US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9</a:t>
            </a:r>
            <a:r>
              <a:rPr lang="ru-RU" sz="28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85763" y="4440238"/>
            <a:ext cx="8456612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3538" indent="-4763">
              <a:defRPr/>
            </a:pPr>
            <a:r>
              <a:rPr lang="ru-RU" sz="2800" kern="0" dirty="0">
                <a:latin typeface="Arial"/>
                <a:ea typeface="+mj-ea"/>
                <a:cs typeface="+mj-cs"/>
              </a:rPr>
              <a:t>2. Решение уравнения </a:t>
            </a:r>
            <a:endParaRPr lang="ru-RU" sz="1600" dirty="0">
              <a:latin typeface="Arial" pitchFamily="34" charset="0"/>
            </a:endParaRP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638675" y="4397375"/>
          <a:ext cx="2259013" cy="538163"/>
        </p:xfrm>
        <a:graphic>
          <a:graphicData uri="http://schemas.openxmlformats.org/presentationml/2006/ole">
            <p:oleObj spid="_x0000_s2051" name="Формула" r:id="rId4" imgW="838080" imgH="203040" progId="Equation.3">
              <p:embed/>
            </p:oleObj>
          </a:graphicData>
        </a:graphic>
      </p:graphicFrame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1354138" y="4870450"/>
            <a:ext cx="5578475" cy="954088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anchor="ctr">
            <a:spAutoFit/>
          </a:bodyPr>
          <a:lstStyle/>
          <a:p>
            <a:r>
              <a:rPr lang="ru-RU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Введите </a:t>
            </a:r>
            <a:r>
              <a:rPr lang="en-US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a</a:t>
            </a:r>
            <a:r>
              <a:rPr lang="ru-RU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, </a:t>
            </a:r>
            <a:r>
              <a:rPr lang="en-US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b</a:t>
            </a:r>
            <a:r>
              <a:rPr lang="ru-RU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, </a:t>
            </a:r>
            <a:r>
              <a:rPr lang="en-US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c</a:t>
            </a:r>
            <a:r>
              <a:rPr lang="ru-RU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: </a:t>
            </a:r>
            <a:r>
              <a:rPr lang="ru-RU" sz="2800" b="1" dirty="0">
                <a:solidFill>
                  <a:schemeClr val="accent2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1 1 6</a:t>
            </a:r>
          </a:p>
          <a:p>
            <a:r>
              <a:rPr lang="ru-RU" sz="28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Нет.</a:t>
            </a:r>
            <a:r>
              <a:rPr lang="ru-RU" sz="28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9" grpId="0" autoUpdateAnimBg="0"/>
      <p:bldP spid="40964" grpId="0"/>
      <p:bldP spid="12" grpId="0" autoUpdateAnimBg="0"/>
      <p:bldP spid="1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540</Words>
  <Application>Microsoft Office PowerPoint</Application>
  <PresentationFormat>Экран (4:3)</PresentationFormat>
  <Paragraphs>108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Тема Office</vt:lpstr>
      <vt:lpstr>Формула</vt:lpstr>
      <vt:lpstr>Вычисления</vt:lpstr>
      <vt:lpstr>Остаток от деления</vt:lpstr>
      <vt:lpstr>Вещественные числа</vt:lpstr>
      <vt:lpstr>Слайд 4</vt:lpstr>
      <vt:lpstr>Стандартные функции</vt:lpstr>
      <vt:lpstr>Математические функции</vt:lpstr>
      <vt:lpstr>Документирование программы</vt:lpstr>
      <vt:lpstr>Документирование программы</vt:lpstr>
      <vt:lpstr>Документирование программы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Вычисления</dc:title>
  <dc:creator>. я</dc:creator>
  <cp:lastModifiedBy>. я</cp:lastModifiedBy>
  <cp:revision>38</cp:revision>
  <dcterms:created xsi:type="dcterms:W3CDTF">2022-01-21T07:48:32Z</dcterms:created>
  <dcterms:modified xsi:type="dcterms:W3CDTF">2022-01-25T08:47:37Z</dcterms:modified>
</cp:coreProperties>
</file>