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9" r:id="rId33"/>
    <p:sldId id="290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4A0-ED11-4255-BB24-214D9115B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471F-4BC3-405F-A726-9065479FA64E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A6A8F-4EA6-4C91-8FD8-B42D67BB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ngware.com/downloads/wingide-101" TargetMode="External"/><Relationship Id="rId2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138" y="617538"/>
            <a:ext cx="8653462" cy="148748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Введение в язык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Python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4" name="Picture 6" descr="https://etu.ru/assets/images/abiturientu/dovuzovskay-podgotovka/yunosh-tehnich-shkola/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463689" cy="4039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Простейшая программа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31800" y="958850"/>
            <a:ext cx="7993063" cy="554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latin typeface="Courier New" pitchFamily="49" charset="0"/>
              </a:rPr>
              <a:t># Это пустая программа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88938" y="1633538"/>
            <a:ext cx="4735512" cy="663575"/>
            <a:chOff x="433" y="3902"/>
            <a:chExt cx="2983" cy="418"/>
          </a:xfrm>
        </p:grpSpPr>
        <p:sp>
          <p:nvSpPr>
            <p:cNvPr id="9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68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Что делает эта программа</a:t>
              </a:r>
              <a:r>
                <a:rPr lang="en-US" sz="2400" dirty="0"/>
                <a:t>?</a:t>
              </a:r>
              <a:endParaRPr lang="ru-RU" sz="2400" dirty="0"/>
            </a:p>
          </p:txBody>
        </p:sp>
        <p:sp>
          <p:nvSpPr>
            <p:cNvPr id="18444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348288" y="1514475"/>
            <a:ext cx="3563937" cy="752475"/>
          </a:xfrm>
          <a:prstGeom prst="wedgeRoundRectCallout">
            <a:avLst>
              <a:gd name="adj1" fmla="val -42223"/>
              <a:gd name="adj2" fmla="val -7160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комментарии после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ru-RU" sz="24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не обрабатываются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31800" y="3240088"/>
            <a:ext cx="7993063" cy="1085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3000" b="1" dirty="0">
                <a:solidFill>
                  <a:schemeClr val="tx1"/>
                </a:solidFill>
                <a:latin typeface="Courier New" pitchFamily="49" charset="0"/>
              </a:rPr>
              <a:t># -*- coding: utf-8 -*-</a:t>
            </a:r>
            <a:endParaRPr lang="ru-RU" sz="30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spcBef>
                <a:spcPct val="15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latin typeface="Courier New" pitchFamily="49" charset="0"/>
              </a:rPr>
              <a:t># Это пустая программа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857625" y="2381250"/>
            <a:ext cx="2724150" cy="723900"/>
          </a:xfrm>
          <a:prstGeom prst="wedgeRoundRectCallout">
            <a:avLst>
              <a:gd name="adj1" fmla="val -37592"/>
              <a:gd name="adj2" fmla="val 7550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кодировка </a:t>
            </a:r>
            <a:r>
              <a:rPr lang="en-US" sz="2400" dirty="0"/>
              <a:t>utf-8</a:t>
            </a:r>
            <a:r>
              <a:rPr lang="ru-RU" sz="2400" dirty="0"/>
              <a:t> по умолчанию)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795963" y="3711575"/>
            <a:ext cx="3062317" cy="488950"/>
          </a:xfrm>
          <a:prstGeom prst="wedgeRoundRectCallout">
            <a:avLst>
              <a:gd name="adj1" fmla="val -85308"/>
              <a:gd name="adj2" fmla="val -6951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+mn-lt"/>
                <a:cs typeface="Courier New" pitchFamily="49" charset="0"/>
              </a:rPr>
              <a:t>Windows: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CP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1251</a:t>
            </a:r>
            <a:endParaRPr lang="ru-RU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1800" y="4608513"/>
            <a:ext cx="7993063" cy="1476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latin typeface="Courier New" pitchFamily="49" charset="0"/>
              </a:rPr>
              <a:t>"""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latin typeface="Courier New" pitchFamily="49" charset="0"/>
              </a:rPr>
              <a:t>Это тоже комментарий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latin typeface="Courier New" pitchFamily="49" charset="0"/>
              </a:rPr>
              <a:t>"""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718" cy="77311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 на экран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58813" y="1470029"/>
            <a:ext cx="4784725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0488"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"2+2=?"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)</a:t>
            </a:r>
            <a:endParaRPr lang="en-US" sz="2800" b="1" dirty="0">
              <a:solidFill>
                <a:srgbClr val="0070C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Ответ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4"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)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2438" y="2576517"/>
            <a:ext cx="8280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38488" indent="-3138488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Протокол:</a:t>
            </a:r>
            <a:endParaRPr lang="en-US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138488" indent="-3138488" eaLnBrk="1" hangingPunct="1">
              <a:spcBef>
                <a:spcPct val="20000"/>
              </a:spcBef>
            </a:pPr>
            <a:r>
              <a:rPr lang="ru-RU" altLang="ru-RU" sz="2800" b="1" dirty="0">
                <a:latin typeface="Courier New" pitchFamily="49" charset="0"/>
              </a:rPr>
              <a:t>  2+2=?</a:t>
            </a:r>
          </a:p>
          <a:p>
            <a:pPr marL="3138488" indent="-3138488" eaLnBrk="1" hangingPunct="1">
              <a:spcBef>
                <a:spcPct val="20000"/>
              </a:spcBef>
            </a:pPr>
            <a:r>
              <a:rPr lang="ru-RU" altLang="ru-RU" sz="2800" b="1" dirty="0">
                <a:latin typeface="Courier New" pitchFamily="49" charset="0"/>
              </a:rPr>
              <a:t>  Ответ: 4</a:t>
            </a:r>
            <a:endParaRPr lang="en-US" altLang="ru-RU" sz="2800" b="1" dirty="0">
              <a:solidFill>
                <a:srgbClr val="3333FF"/>
              </a:solidFill>
              <a:latin typeface="Courier New" pitchFamily="49" charset="0"/>
            </a:endParaRPr>
          </a:p>
        </p:txBody>
      </p:sp>
      <p:sp>
        <p:nvSpPr>
          <p:cNvPr id="7" name="Равнобедренный треугольник 6"/>
          <p:cNvSpPr>
            <a:spLocks noChangeArrowheads="1"/>
          </p:cNvSpPr>
          <p:nvPr/>
        </p:nvSpPr>
        <p:spPr bwMode="auto">
          <a:xfrm rot="5400000">
            <a:off x="282576" y="1689104"/>
            <a:ext cx="239712" cy="141287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2700" algn="ctr">
            <a:noFill/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sp>
        <p:nvSpPr>
          <p:cNvPr id="8" name="Равнобедренный треугольник 7"/>
          <p:cNvSpPr>
            <a:spLocks noChangeArrowheads="1"/>
          </p:cNvSpPr>
          <p:nvPr/>
        </p:nvSpPr>
        <p:spPr bwMode="auto">
          <a:xfrm rot="5400000">
            <a:off x="282576" y="2136779"/>
            <a:ext cx="239712" cy="141287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2700" algn="ctr">
            <a:noFill/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497513" y="1171579"/>
            <a:ext cx="2957512" cy="1063625"/>
          </a:xfrm>
          <a:prstGeom prst="wedgeRoundRectCallout">
            <a:avLst>
              <a:gd name="adj1" fmla="val -85605"/>
              <a:gd name="adj2" fmla="val 24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автоматический переход на новую строку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08375" y="2986092"/>
            <a:ext cx="4786313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0488"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'2+2=?'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)</a:t>
            </a:r>
            <a:endParaRPr lang="en-US" sz="2800" b="1" dirty="0">
              <a:solidFill>
                <a:srgbClr val="0070C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'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Ответ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4'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)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  <p:bldP spid="7" grpId="0" animBg="1" autoUpdateAnimBg="0"/>
      <p:bldP spid="7" grpId="1" animBg="1"/>
      <p:bldP spid="8" grpId="0" animBg="1" autoUpdateAnimBg="0"/>
      <p:bldP spid="10" grpId="0" animBg="1" autoUpdateAnimBg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77311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altLang="ru-RU" b="1" dirty="0" smtClean="0">
                <a:ln/>
                <a:solidFill>
                  <a:schemeClr val="accent3"/>
                </a:solidFill>
              </a:rPr>
              <a:t>Сложение чисел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8300" y="812800"/>
            <a:ext cx="8612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1688" indent="-801688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Задача. </a:t>
            </a:r>
            <a:r>
              <a:rPr lang="ru-RU" altLang="ru-RU" sz="2400" dirty="0"/>
              <a:t>Ввести с клавиатуры два числа и найти их сумму.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8300" y="1376363"/>
            <a:ext cx="82804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38488" indent="-3138488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Протокол:</a:t>
            </a:r>
            <a:endParaRPr lang="en-US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138488" indent="-3138488" eaLnBrk="1" hangingPunct="1">
              <a:spcBef>
                <a:spcPct val="20000"/>
              </a:spcBef>
            </a:pPr>
            <a:r>
              <a:rPr lang="ru-RU" altLang="ru-RU" sz="2800" b="1" dirty="0">
                <a:latin typeface="Courier New" pitchFamily="49" charset="0"/>
              </a:rPr>
              <a:t>  Введите два целых числа</a:t>
            </a:r>
          </a:p>
          <a:p>
            <a:pPr marL="3138488" indent="-3138488" eaLnBrk="1" hangingPunct="1">
              <a:spcBef>
                <a:spcPct val="20000"/>
              </a:spcBef>
            </a:pPr>
            <a:r>
              <a:rPr lang="ru-RU" altLang="ru-RU" sz="2800" b="1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25 30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</a:endParaRPr>
          </a:p>
          <a:p>
            <a:pPr marL="3138488" indent="-3138488" eaLnBrk="1" hangingPunct="1">
              <a:spcBef>
                <a:spcPct val="20000"/>
              </a:spcBef>
            </a:pPr>
            <a:r>
              <a:rPr lang="ru-RU" altLang="ru-RU" sz="2800" b="1" dirty="0">
                <a:latin typeface="Courier New" pitchFamily="49" charset="0"/>
              </a:rPr>
              <a:t>  25+30=55</a:t>
            </a:r>
            <a:endParaRPr lang="en-US" altLang="ru-RU" sz="2800" b="1" dirty="0">
              <a:solidFill>
                <a:srgbClr val="3333FF"/>
              </a:solidFill>
              <a:latin typeface="Courier New" pitchFamily="49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234113" y="1535113"/>
            <a:ext cx="2017712" cy="574675"/>
          </a:xfrm>
          <a:prstGeom prst="wedgeRoundRectCallout">
            <a:avLst>
              <a:gd name="adj1" fmla="val -74199"/>
              <a:gd name="adj2" fmla="val 4597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/>
              <a:t>компьютер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49613" y="2397125"/>
            <a:ext cx="2513012" cy="642938"/>
          </a:xfrm>
          <a:prstGeom prst="wedgeRoundRectCallout">
            <a:avLst>
              <a:gd name="adj1" fmla="val -91060"/>
              <a:gd name="adj2" fmla="val -23088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/>
              <a:t>пользователь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333625" y="3451225"/>
            <a:ext cx="4375150" cy="574675"/>
          </a:xfrm>
          <a:prstGeom prst="wedgeRoundRectCallout">
            <a:avLst>
              <a:gd name="adj1" fmla="val -51810"/>
              <a:gd name="adj2" fmla="val -87569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/>
              <a:t>компьютер считает сам!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374775" y="4314825"/>
            <a:ext cx="6072188" cy="1906588"/>
            <a:chOff x="433" y="3902"/>
            <a:chExt cx="3825" cy="1201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3531" cy="11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631825" indent="-360363">
                <a:spcBef>
                  <a:spcPts val="600"/>
                </a:spcBef>
                <a:buFont typeface="Arial" charset="0"/>
                <a:buAutoNum type="arabicPeriod"/>
                <a:defRPr/>
              </a:pPr>
              <a:r>
                <a:rPr lang="ru-RU" sz="2400" dirty="0"/>
                <a:t>Как ввести числа в память?</a:t>
              </a:r>
            </a:p>
            <a:p>
              <a:pPr marL="631825" indent="-360363">
                <a:spcBef>
                  <a:spcPts val="600"/>
                </a:spcBef>
                <a:buFont typeface="Arial" charset="0"/>
                <a:buAutoNum type="arabicPeriod"/>
                <a:defRPr/>
              </a:pPr>
              <a:r>
                <a:rPr lang="ru-RU" sz="2400" dirty="0"/>
                <a:t>Где хранить введенные числа</a:t>
              </a:r>
              <a:r>
                <a:rPr lang="en-US" sz="2400" dirty="0"/>
                <a:t>?</a:t>
              </a:r>
              <a:endParaRPr lang="ru-RU" sz="2400" dirty="0"/>
            </a:p>
            <a:p>
              <a:pPr marL="631825" indent="-360363">
                <a:spcBef>
                  <a:spcPts val="600"/>
                </a:spcBef>
                <a:buFont typeface="Arial" charset="0"/>
                <a:buAutoNum type="arabicPeriod"/>
                <a:defRPr/>
              </a:pPr>
              <a:r>
                <a:rPr lang="ru-RU" sz="2400" dirty="0"/>
                <a:t>Как вычислить?</a:t>
              </a:r>
            </a:p>
            <a:p>
              <a:pPr marL="631825" indent="-360363">
                <a:spcBef>
                  <a:spcPts val="600"/>
                </a:spcBef>
                <a:buFont typeface="Arial" charset="0"/>
                <a:buAutoNum type="arabicPeriod"/>
                <a:defRPr/>
              </a:pPr>
              <a:r>
                <a:rPr lang="ru-RU" sz="2400" dirty="0"/>
                <a:t>Как вывести результат?</a:t>
              </a:r>
            </a:p>
          </p:txBody>
        </p:sp>
        <p:sp>
          <p:nvSpPr>
            <p:cNvPr id="2049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718" cy="77311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altLang="ru-RU" b="1" dirty="0" smtClean="0">
                <a:ln/>
                <a:solidFill>
                  <a:schemeClr val="accent3"/>
                </a:solidFill>
              </a:rPr>
              <a:t>Сумма: псевдокод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8596" y="785794"/>
            <a:ext cx="8353425" cy="1514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latin typeface="Courier New" pitchFamily="49" charset="0"/>
              </a:rPr>
              <a:t>ввести два числа 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latin typeface="Courier New" pitchFamily="49" charset="0"/>
              </a:rPr>
              <a:t>вычислить их сумму 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latin typeface="Courier New" pitchFamily="49" charset="0"/>
              </a:rPr>
              <a:t>вывести сумму на экран  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297113" y="2774950"/>
            <a:ext cx="4970462" cy="1343025"/>
          </a:xfrm>
          <a:prstGeom prst="wedgeRoundRectCallout">
            <a:avLst>
              <a:gd name="adj1" fmla="val -43782"/>
              <a:gd name="adj2" fmla="val -86421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eaLnBrk="1" hangingPunct="1">
              <a:defRPr/>
            </a:pPr>
            <a:r>
              <a:rPr lang="ru-RU" sz="2400" b="1" dirty="0"/>
              <a:t>Псевдокод</a:t>
            </a:r>
            <a:r>
              <a:rPr lang="ru-RU" sz="2400" dirty="0"/>
              <a:t> – алгоритм на русском языке с элементами языка программирования.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46138" y="4443413"/>
            <a:ext cx="7278687" cy="663575"/>
            <a:chOff x="433" y="3902"/>
            <a:chExt cx="4585" cy="418"/>
          </a:xfrm>
        </p:grpSpPr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4291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Компьютер не может исполнить псевдокод!</a:t>
              </a:r>
            </a:p>
          </p:txBody>
        </p:sp>
        <p:sp>
          <p:nvSpPr>
            <p:cNvPr id="21512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Переменные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68300" y="1031890"/>
            <a:ext cx="828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Переменная</a:t>
            </a:r>
            <a:r>
              <a:rPr lang="ru-RU" altLang="ru-RU" sz="2800" dirty="0"/>
              <a:t> – это величина, имеющая имя, тип и значение. Значение переменной можно изменять во время работы программы.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3413" y="2708290"/>
            <a:ext cx="2386012" cy="27924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177550" y="3029748"/>
            <a:ext cx="1110342" cy="54469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isometricOffAxis1Right">
              <a:rot lat="2204246" lon="18621356" rev="21145264"/>
            </a:camera>
            <a:lightRig rig="threePt" dir="t"/>
          </a:scene3d>
          <a:sp3d extrusionH="635000" contourW="6350">
            <a:bevelT w="0" h="0"/>
            <a:extrusionClr>
              <a:srgbClr val="008000"/>
            </a:extrusionClr>
            <a:contourClr>
              <a:schemeClr val="tx1"/>
            </a:contourClr>
          </a:sp3d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" name="Стрелка влево 6"/>
          <p:cNvSpPr/>
          <p:nvPr/>
        </p:nvSpPr>
        <p:spPr bwMode="auto">
          <a:xfrm rot="18783732">
            <a:off x="3381376" y="3656027"/>
            <a:ext cx="709612" cy="452437"/>
          </a:xfrm>
          <a:prstGeom prst="leftArrow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 rot="21205597">
            <a:off x="3252261" y="4401345"/>
            <a:ext cx="729343" cy="66402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2153362" lon="19780681" rev="21203538"/>
            </a:camera>
            <a:lightRig rig="threePt" dir="t"/>
          </a:scene3d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en-US" sz="6600" dirty="0"/>
              <a:t>a</a:t>
            </a:r>
            <a:endParaRPr lang="ru-RU" sz="6600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437188" y="2825765"/>
            <a:ext cx="1755775" cy="646112"/>
          </a:xfrm>
          <a:prstGeom prst="wedgeRoundRectCallout">
            <a:avLst>
              <a:gd name="adj1" fmla="val -80313"/>
              <a:gd name="adj2" fmla="val 9974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/>
              <a:t>Значение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538663" y="4271977"/>
            <a:ext cx="1036637" cy="646113"/>
          </a:xfrm>
          <a:prstGeom prst="wedgeRoundRectCallout">
            <a:avLst>
              <a:gd name="adj1" fmla="val -121815"/>
              <a:gd name="adj2" fmla="val 17856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/>
              <a:t>Имя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63026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Имена переменных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288" y="817563"/>
            <a:ext cx="85693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defTabSz="722313" eaLnBrk="1" hangingPunct="1">
              <a:defRPr/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МОЖНО</a:t>
            </a:r>
            <a:r>
              <a:rPr lang="ru-RU" sz="2300" dirty="0">
                <a:solidFill>
                  <a:srgbClr val="3333FF"/>
                </a:solidFill>
              </a:rPr>
              <a:t> </a:t>
            </a:r>
            <a:r>
              <a:rPr lang="ru-RU" sz="2300" dirty="0"/>
              <a:t>использовать</a:t>
            </a:r>
          </a:p>
          <a:p>
            <a:pPr marL="892175" lvl="1" indent="-271463" defTabSz="722313" eaLnBrk="1" hangingPunct="1">
              <a:buFontTx/>
              <a:buChar char="•"/>
              <a:defRPr/>
            </a:pPr>
            <a:r>
              <a:rPr lang="ru-RU" sz="2300" dirty="0"/>
              <a:t>латинские буквы (</a:t>
            </a:r>
            <a:r>
              <a:rPr lang="en-US" sz="2300" dirty="0"/>
              <a:t>A-Z, a-z)</a:t>
            </a:r>
            <a:endParaRPr lang="ru-RU" sz="2300" dirty="0"/>
          </a:p>
          <a:p>
            <a:pPr marL="892175" lvl="1" indent="-271463" defTabSz="722313" eaLnBrk="1" hangingPunct="1">
              <a:buFontTx/>
              <a:buChar char="•"/>
              <a:defRPr/>
            </a:pPr>
            <a:endParaRPr lang="ru-RU" sz="2300" dirty="0"/>
          </a:p>
          <a:p>
            <a:pPr marL="892175" lvl="1" indent="-271463" defTabSz="722313" eaLnBrk="1" hangingPunct="1">
              <a:buFontTx/>
              <a:buChar char="•"/>
              <a:defRPr/>
            </a:pPr>
            <a:endParaRPr lang="en-US" sz="1200" dirty="0"/>
          </a:p>
          <a:p>
            <a:pPr marL="892175" lvl="1" indent="-271463" defTabSz="722313" eaLnBrk="1" hangingPunct="1">
              <a:buFontTx/>
              <a:buChar char="•"/>
              <a:defRPr/>
            </a:pPr>
            <a:r>
              <a:rPr lang="ru-RU" sz="2300" dirty="0"/>
              <a:t>русские буквы (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не рекомендуется!)</a:t>
            </a:r>
          </a:p>
          <a:p>
            <a:pPr marL="892175" lvl="1" indent="-271463" defTabSz="722313" eaLnBrk="1" hangingPunct="1">
              <a:buFontTx/>
              <a:buChar char="•"/>
              <a:defRPr/>
            </a:pPr>
            <a:r>
              <a:rPr lang="ru-RU" sz="2300" dirty="0"/>
              <a:t>цифры</a:t>
            </a:r>
            <a:endParaRPr lang="en-US" sz="2300" dirty="0"/>
          </a:p>
          <a:p>
            <a:pPr marL="892175" lvl="1" indent="-271463" defTabSz="722313" eaLnBrk="1" hangingPunct="1">
              <a:buFontTx/>
              <a:buChar char="•"/>
              <a:defRPr/>
            </a:pPr>
            <a:endParaRPr lang="en-US" sz="2300" dirty="0"/>
          </a:p>
          <a:p>
            <a:pPr marL="892175" lvl="1" indent="-271463" defTabSz="722313" eaLnBrk="1" hangingPunct="1">
              <a:buFontTx/>
              <a:buChar char="•"/>
              <a:defRPr/>
            </a:pPr>
            <a:endParaRPr lang="ru-RU" sz="1050" dirty="0"/>
          </a:p>
          <a:p>
            <a:pPr marL="892175" lvl="1" indent="-271463" defTabSz="722313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sz="2300" dirty="0"/>
              <a:t>знак подчеркивания _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03350" y="1609725"/>
            <a:ext cx="7345363" cy="477838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dirty="0"/>
              <a:t>заглавные и строчные буквы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различаются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288" y="3816336"/>
            <a:ext cx="856932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defTabSz="722313" eaLnBrk="1" hangingPunct="1">
              <a:defRPr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НЕЛЬЗЯ</a:t>
            </a:r>
            <a:r>
              <a:rPr lang="ru-RU" sz="2300" dirty="0">
                <a:solidFill>
                  <a:srgbClr val="3333FF"/>
                </a:solidFill>
              </a:rPr>
              <a:t> </a:t>
            </a:r>
            <a:r>
              <a:rPr lang="ru-RU" sz="2300" dirty="0"/>
              <a:t>использовать</a:t>
            </a:r>
          </a:p>
          <a:p>
            <a:pPr marL="892175" lvl="1" indent="-271463" defTabSz="722313" eaLnBrk="1" hangingPunct="1">
              <a:buFontTx/>
              <a:buChar char="•"/>
              <a:defRPr/>
            </a:pPr>
            <a:r>
              <a:rPr lang="ru-RU" sz="2300" strike="sngStrike" dirty="0">
                <a:solidFill>
                  <a:schemeClr val="accent1">
                    <a:lumMod val="75000"/>
                  </a:schemeClr>
                </a:solidFill>
              </a:rPr>
              <a:t>скобки </a:t>
            </a:r>
          </a:p>
          <a:p>
            <a:pPr marL="892175" lvl="1" indent="-271463" defTabSz="722313" eaLnBrk="1" hangingPunct="1">
              <a:buFontTx/>
              <a:buChar char="•"/>
              <a:defRPr/>
            </a:pPr>
            <a:r>
              <a:rPr lang="ru-RU" sz="2300" strike="sngStrike" dirty="0">
                <a:solidFill>
                  <a:schemeClr val="accent1">
                    <a:lumMod val="75000"/>
                  </a:schemeClr>
                </a:solidFill>
              </a:rPr>
              <a:t>знаки +, =, !, </a:t>
            </a:r>
            <a:r>
              <a:rPr lang="en-US" sz="2300" strike="sngStrike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2300" strike="sngStrike" dirty="0">
                <a:solidFill>
                  <a:schemeClr val="accent1">
                    <a:lumMod val="75000"/>
                  </a:schemeClr>
                </a:solidFill>
              </a:rPr>
              <a:t> и др.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03350" y="2828925"/>
            <a:ext cx="7345363" cy="4953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400"/>
              <a:t>имя не может начинаться с цифры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5288" y="5067300"/>
            <a:ext cx="85693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defTabSz="722313" eaLnBrk="1" hangingPunct="1"/>
            <a:r>
              <a:rPr lang="ru-RU" altLang="ru-RU" sz="2300" dirty="0"/>
              <a:t>Какие имена правильные?</a:t>
            </a:r>
          </a:p>
          <a:p>
            <a:pPr marL="271463" indent="-271463" defTabSz="722313" eaLnBrk="1" hangingPunct="1"/>
            <a:r>
              <a:rPr lang="ru-RU" altLang="ru-RU" sz="2300" dirty="0"/>
              <a:t> </a:t>
            </a:r>
            <a:r>
              <a:rPr lang="en-US" altLang="ru-RU" sz="2800" b="1" dirty="0" err="1">
                <a:solidFill>
                  <a:schemeClr val="accent2">
                    <a:lumMod val="75000"/>
                  </a:schemeClr>
                </a:solidFill>
              </a:rPr>
              <a:t>AXby</a:t>
            </a:r>
            <a:r>
              <a:rPr lang="en-US" altLang="ru-RU" sz="2800" b="1" dirty="0">
                <a:solidFill>
                  <a:schemeClr val="accent2">
                    <a:lumMod val="75000"/>
                  </a:schemeClr>
                </a:solidFill>
              </a:rPr>
              <a:t>    R&amp;B    4Wheel   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Вася </a:t>
            </a:r>
            <a:r>
              <a:rPr lang="en-US" altLang="ru-RU" sz="2800" b="1" dirty="0">
                <a:solidFill>
                  <a:schemeClr val="accent2">
                    <a:lumMod val="75000"/>
                  </a:schemeClr>
                </a:solidFill>
              </a:rPr>
              <a:t>   “</a:t>
            </a:r>
            <a:r>
              <a:rPr lang="en-US" altLang="ru-RU" sz="2800" b="1" dirty="0" err="1">
                <a:solidFill>
                  <a:schemeClr val="accent2">
                    <a:lumMod val="75000"/>
                  </a:schemeClr>
                </a:solidFill>
              </a:rPr>
              <a:t>PesBarbos</a:t>
            </a:r>
            <a:r>
              <a:rPr lang="en-US" altLang="ru-RU" sz="2800" b="1" dirty="0">
                <a:solidFill>
                  <a:schemeClr val="accent2">
                    <a:lumMod val="75000"/>
                  </a:schemeClr>
                </a:solidFill>
              </a:rPr>
              <a:t>” TU154    [</a:t>
            </a:r>
            <a:r>
              <a:rPr lang="en-US" altLang="ru-RU" sz="2800" b="1" dirty="0" err="1">
                <a:solidFill>
                  <a:schemeClr val="accent2">
                    <a:lumMod val="75000"/>
                  </a:schemeClr>
                </a:solidFill>
              </a:rPr>
              <a:t>QuQu</a:t>
            </a:r>
            <a:r>
              <a:rPr lang="en-US" altLang="ru-RU" sz="2800" b="1" dirty="0">
                <a:solidFill>
                  <a:schemeClr val="accent2">
                    <a:lumMod val="75000"/>
                  </a:schemeClr>
                </a:solidFill>
              </a:rPr>
              <a:t>]     _ABBA    A+B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1625"/>
            <a:ext cx="9144000" cy="4714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записать значение в переменную?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750" y="2233613"/>
            <a:ext cx="160813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= </a:t>
            </a:r>
            <a:r>
              <a:rPr lang="en-US" sz="2800" b="1" dirty="0">
                <a:solidFill>
                  <a:srgbClr val="0095FF"/>
                </a:solidFill>
                <a:latin typeface="Courier New" pitchFamily="49" charset="0"/>
              </a:rPr>
              <a:t>5</a:t>
            </a:r>
            <a:endParaRPr lang="ru-RU" sz="2800" b="1" dirty="0">
              <a:solidFill>
                <a:srgbClr val="0095FF"/>
              </a:solidFill>
              <a:latin typeface="Courier New" pitchFamily="49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46138" y="1039813"/>
            <a:ext cx="2332037" cy="946150"/>
          </a:xfrm>
          <a:prstGeom prst="wedgeRoundRectCallout">
            <a:avLst>
              <a:gd name="adj1" fmla="val -33982"/>
              <a:gd name="adj2" fmla="val 79813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/>
              <a:t>оператор присваивания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582988" y="935038"/>
            <a:ext cx="5195887" cy="936625"/>
            <a:chOff x="433" y="3902"/>
            <a:chExt cx="3273" cy="590"/>
          </a:xfrm>
        </p:grpSpPr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979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При записи нового значения </a:t>
              </a:r>
              <a:br>
                <a:rPr lang="ru-RU" sz="2400" dirty="0"/>
              </a:br>
              <a:r>
                <a:rPr lang="ru-RU" sz="2400" dirty="0"/>
                <a:t>  старое удаляется из памяти!</a:t>
              </a:r>
            </a:p>
          </p:txBody>
        </p:sp>
        <p:sp>
          <p:nvSpPr>
            <p:cNvPr id="24593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11" name="Овал 10"/>
          <p:cNvSpPr/>
          <p:nvPr/>
        </p:nvSpPr>
        <p:spPr bwMode="auto">
          <a:xfrm>
            <a:off x="4333875" y="2260600"/>
            <a:ext cx="468313" cy="468313"/>
          </a:xfrm>
          <a:prstGeom prst="ellips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en-US" sz="2400" dirty="0"/>
              <a:t>5</a:t>
            </a:r>
            <a:endParaRPr lang="ru-RU" sz="2400" dirty="0"/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893763" y="2259013"/>
            <a:ext cx="533400" cy="4794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6875" y="3716338"/>
            <a:ext cx="86137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Оператор</a:t>
            </a:r>
            <a:r>
              <a:rPr lang="ru-RU" altLang="ru-RU" sz="2800" dirty="0"/>
              <a:t> – это команда языка программирования (инструкция).</a:t>
            </a:r>
          </a:p>
          <a:p>
            <a:pPr marL="361950" indent="-361950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Оператор присваивания </a:t>
            </a:r>
            <a:r>
              <a:rPr lang="ru-RU" altLang="ru-RU" sz="2800" dirty="0"/>
              <a:t>– это команда для записи нового значения переменной.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055938" y="2181225"/>
            <a:ext cx="528637" cy="550863"/>
          </a:xfrm>
          <a:prstGeom prst="rect">
            <a:avLst/>
          </a:prstGeom>
          <a:noFill/>
          <a:ln w="12700" algn="ctr">
            <a:noFill/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en-US" altLang="ru-RU" sz="3600"/>
              <a:t>a</a:t>
            </a:r>
            <a:endParaRPr lang="ru-RU" altLang="ru-RU" sz="3600"/>
          </a:p>
        </p:txBody>
      </p:sp>
      <p:sp>
        <p:nvSpPr>
          <p:cNvPr id="15" name="Полилиния 14"/>
          <p:cNvSpPr>
            <a:spLocks noChangeArrowheads="1"/>
          </p:cNvSpPr>
          <p:nvPr/>
        </p:nvSpPr>
        <p:spPr bwMode="auto">
          <a:xfrm>
            <a:off x="3571875" y="2538413"/>
            <a:ext cx="752475" cy="0"/>
          </a:xfrm>
          <a:custGeom>
            <a:avLst/>
            <a:gdLst>
              <a:gd name="T0" fmla="*/ 0 w 753035"/>
              <a:gd name="T1" fmla="*/ 0 h 10757"/>
              <a:gd name="T2" fmla="*/ 739159 w 753035"/>
              <a:gd name="T3" fmla="*/ 0 h 10757"/>
              <a:gd name="T4" fmla="*/ 0 60000 65536"/>
              <a:gd name="T5" fmla="*/ 0 60000 65536"/>
              <a:gd name="T6" fmla="*/ 0 w 753035"/>
              <a:gd name="T7" fmla="*/ 0 h 10757"/>
              <a:gd name="T8" fmla="*/ 753035 w 753035"/>
              <a:gd name="T9" fmla="*/ 0 h 107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3035" h="10757">
                <a:moveTo>
                  <a:pt x="0" y="10757"/>
                </a:moveTo>
                <a:lnTo>
                  <a:pt x="753035" y="0"/>
                </a:lnTo>
              </a:path>
            </a:pathLst>
          </a:custGeom>
          <a:noFill/>
          <a:ln w="57150" algn="ctr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9750" y="2911475"/>
            <a:ext cx="160813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= </a:t>
            </a:r>
            <a:r>
              <a:rPr lang="en-US" sz="2800" b="1" dirty="0">
                <a:solidFill>
                  <a:srgbClr val="0095FF"/>
                </a:solidFill>
                <a:latin typeface="Courier New" pitchFamily="49" charset="0"/>
              </a:rPr>
              <a:t>7</a:t>
            </a:r>
            <a:endParaRPr lang="ru-RU" sz="2800" b="1" dirty="0">
              <a:solidFill>
                <a:srgbClr val="0095FF"/>
              </a:solidFill>
              <a:latin typeface="Courier New" pitchFamily="49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4333875" y="2906713"/>
            <a:ext cx="468313" cy="468312"/>
          </a:xfrm>
          <a:prstGeom prst="ellips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/>
              <a:t>7</a:t>
            </a:r>
          </a:p>
        </p:txBody>
      </p:sp>
      <p:sp>
        <p:nvSpPr>
          <p:cNvPr id="18" name="Полилиния 17"/>
          <p:cNvSpPr>
            <a:spLocks noChangeArrowheads="1"/>
          </p:cNvSpPr>
          <p:nvPr/>
        </p:nvSpPr>
        <p:spPr bwMode="auto">
          <a:xfrm flipV="1">
            <a:off x="3560763" y="2657475"/>
            <a:ext cx="795337" cy="473075"/>
          </a:xfrm>
          <a:custGeom>
            <a:avLst/>
            <a:gdLst>
              <a:gd name="T0" fmla="*/ 0 w 753035"/>
              <a:gd name="T1" fmla="*/ 2147483647 h 10757"/>
              <a:gd name="T2" fmla="*/ 3121389 w 753035"/>
              <a:gd name="T3" fmla="*/ 0 h 10757"/>
              <a:gd name="T4" fmla="*/ 0 60000 65536"/>
              <a:gd name="T5" fmla="*/ 0 60000 65536"/>
              <a:gd name="T6" fmla="*/ 0 w 753035"/>
              <a:gd name="T7" fmla="*/ 0 h 10757"/>
              <a:gd name="T8" fmla="*/ 753035 w 753035"/>
              <a:gd name="T9" fmla="*/ 10757 h 107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3035" h="10757">
                <a:moveTo>
                  <a:pt x="0" y="10757"/>
                </a:moveTo>
                <a:lnTo>
                  <a:pt x="753035" y="0"/>
                </a:lnTo>
              </a:path>
            </a:pathLst>
          </a:custGeom>
          <a:noFill/>
          <a:ln w="57150" algn="ctr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1" name="Плюс 20"/>
          <p:cNvSpPr/>
          <p:nvPr/>
        </p:nvSpPr>
        <p:spPr bwMode="auto">
          <a:xfrm rot="18900000">
            <a:off x="4033838" y="1957388"/>
            <a:ext cx="1076325" cy="1076325"/>
          </a:xfrm>
          <a:prstGeom prst="mathPlus">
            <a:avLst>
              <a:gd name="adj1" fmla="val 752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build="p"/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5828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Ввод значения с клавиатуры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88975" y="2876550"/>
            <a:ext cx="7561263" cy="1814513"/>
            <a:chOff x="433" y="3902"/>
            <a:chExt cx="4763" cy="1143"/>
          </a:xfrm>
        </p:grpSpPr>
        <p:sp>
          <p:nvSpPr>
            <p:cNvPr id="6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4469" cy="10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533400" indent="-358775">
                <a:spcBef>
                  <a:spcPct val="50000"/>
                </a:spcBef>
                <a:buFont typeface="Arial" charset="0"/>
                <a:buAutoNum type="arabicPeriod"/>
                <a:defRPr/>
              </a:pPr>
              <a:r>
                <a:rPr lang="ru-RU" sz="2400" dirty="0"/>
                <a:t>Программа ждет, пока пользователь введет значение и нажмет </a:t>
              </a:r>
              <a:r>
                <a:rPr lang="en-US" sz="2400" i="1" dirty="0"/>
                <a:t>Enter</a:t>
              </a:r>
              <a:r>
                <a:rPr lang="en-US" sz="2400" dirty="0"/>
                <a:t>.</a:t>
              </a:r>
              <a:endParaRPr lang="ru-RU" sz="2400" dirty="0"/>
            </a:p>
            <a:p>
              <a:pPr marL="533400" indent="-358775">
                <a:spcBef>
                  <a:spcPts val="600"/>
                </a:spcBef>
                <a:buFont typeface="Arial" charset="0"/>
                <a:buAutoNum type="arabicPeriod"/>
                <a:defRPr/>
              </a:pPr>
              <a:r>
                <a:rPr lang="ru-RU" sz="2400" dirty="0"/>
                <a:t>Введенное значение записывается в переменную 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ru-RU" sz="2800" dirty="0"/>
                <a:t> </a:t>
              </a:r>
              <a:r>
                <a:rPr lang="ru-RU" sz="2400" dirty="0"/>
                <a:t>(связывается с именем 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ru-RU" sz="2400" dirty="0"/>
                <a:t>)</a:t>
              </a:r>
            </a:p>
          </p:txBody>
        </p:sp>
        <p:sp>
          <p:nvSpPr>
            <p:cNvPr id="2561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t="17070" b="16357"/>
          <a:stretch>
            <a:fillRect/>
          </a:stretch>
        </p:blipFill>
        <p:spPr bwMode="auto">
          <a:xfrm>
            <a:off x="4376738" y="1203325"/>
            <a:ext cx="1914525" cy="12731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2" name="Полилиния 11"/>
          <p:cNvSpPr>
            <a:spLocks/>
          </p:cNvSpPr>
          <p:nvPr/>
        </p:nvSpPr>
        <p:spPr bwMode="auto">
          <a:xfrm>
            <a:off x="2578100" y="960438"/>
            <a:ext cx="2513013" cy="704850"/>
          </a:xfrm>
          <a:custGeom>
            <a:avLst/>
            <a:gdLst>
              <a:gd name="T0" fmla="*/ 2509003 w 2513162"/>
              <a:gd name="T1" fmla="*/ 638465 h 705971"/>
              <a:gd name="T2" fmla="*/ 0 w 2513162"/>
              <a:gd name="T3" fmla="*/ 677073 h 705971"/>
              <a:gd name="T4" fmla="*/ 0 60000 65536"/>
              <a:gd name="T5" fmla="*/ 0 60000 65536"/>
              <a:gd name="T6" fmla="*/ 0 w 2513162"/>
              <a:gd name="T7" fmla="*/ 0 h 705971"/>
              <a:gd name="T8" fmla="*/ 2513162 w 2513162"/>
              <a:gd name="T9" fmla="*/ 705971 h 7059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13162" h="705971">
                <a:moveTo>
                  <a:pt x="2513162" y="665714"/>
                </a:moveTo>
                <a:cubicBezTo>
                  <a:pt x="1492532" y="0"/>
                  <a:pt x="654811" y="282916"/>
                  <a:pt x="0" y="705971"/>
                </a:cubicBezTo>
              </a:path>
            </a:pathLst>
          </a:custGeom>
          <a:noFill/>
          <a:ln w="19050" algn="ctr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 bwMode="auto">
          <a:xfrm>
            <a:off x="2108200" y="1574800"/>
            <a:ext cx="468313" cy="468313"/>
          </a:xfrm>
          <a:prstGeom prst="ellips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en-US" sz="2400" dirty="0"/>
              <a:t>5</a:t>
            </a:r>
            <a:endParaRPr lang="ru-RU" sz="2400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96925" y="1524000"/>
            <a:ext cx="528638" cy="552450"/>
          </a:xfrm>
          <a:prstGeom prst="rect">
            <a:avLst/>
          </a:prstGeom>
          <a:noFill/>
          <a:ln w="12700" algn="ctr">
            <a:noFill/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en-US" altLang="ru-RU" sz="3600"/>
              <a:t>a</a:t>
            </a:r>
            <a:endParaRPr lang="ru-RU" altLang="ru-RU" sz="3600"/>
          </a:p>
        </p:txBody>
      </p:sp>
      <p:sp>
        <p:nvSpPr>
          <p:cNvPr id="16" name="Полилиния 15"/>
          <p:cNvSpPr>
            <a:spLocks noChangeArrowheads="1"/>
          </p:cNvSpPr>
          <p:nvPr/>
        </p:nvSpPr>
        <p:spPr bwMode="auto">
          <a:xfrm>
            <a:off x="1312863" y="1851025"/>
            <a:ext cx="752475" cy="0"/>
          </a:xfrm>
          <a:custGeom>
            <a:avLst/>
            <a:gdLst>
              <a:gd name="T0" fmla="*/ 0 w 753035"/>
              <a:gd name="T1" fmla="*/ 0 h 10757"/>
              <a:gd name="T2" fmla="*/ 739159 w 753035"/>
              <a:gd name="T3" fmla="*/ 0 h 10757"/>
              <a:gd name="T4" fmla="*/ 0 60000 65536"/>
              <a:gd name="T5" fmla="*/ 0 60000 65536"/>
              <a:gd name="T6" fmla="*/ 0 w 753035"/>
              <a:gd name="T7" fmla="*/ 0 h 10757"/>
              <a:gd name="T8" fmla="*/ 753035 w 753035"/>
              <a:gd name="T9" fmla="*/ 0 h 107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3035" h="10757">
                <a:moveTo>
                  <a:pt x="0" y="10757"/>
                </a:moveTo>
                <a:lnTo>
                  <a:pt x="753035" y="0"/>
                </a:lnTo>
              </a:path>
            </a:pathLst>
          </a:custGeom>
          <a:noFill/>
          <a:ln w="57150" algn="ctr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Ввод значения с клавиатуры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0525" y="915988"/>
            <a:ext cx="2589213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a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=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input</a:t>
            </a:r>
            <a:r>
              <a:rPr lang="en-US" sz="2800" b="1" dirty="0">
                <a:latin typeface="Courier New"/>
                <a:ea typeface="Times New Roman"/>
              </a:rPr>
              <a:t>()</a:t>
            </a:r>
            <a:endParaRPr lang="ru-RU" sz="2800" b="1" dirty="0">
              <a:latin typeface="Courier New"/>
              <a:ea typeface="Times New Roman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459163" y="895350"/>
            <a:ext cx="4329112" cy="804863"/>
          </a:xfrm>
          <a:prstGeom prst="wedgeRoundRectCallout">
            <a:avLst>
              <a:gd name="adj1" fmla="val -64961"/>
              <a:gd name="adj2" fmla="val -10189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</a:rPr>
              <a:t>ввести строку с клавиатуры и связать с переменной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0525" y="1582738"/>
            <a:ext cx="2589213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b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=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input</a:t>
            </a:r>
            <a:r>
              <a:rPr lang="en-US" sz="2800" b="1" dirty="0">
                <a:latin typeface="Courier New"/>
                <a:ea typeface="Times New Roman"/>
              </a:rPr>
              <a:t>()</a:t>
            </a:r>
            <a:endParaRPr lang="ru-RU" sz="2800" b="1" dirty="0">
              <a:latin typeface="Courier New"/>
              <a:ea typeface="Times New Roman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0525" y="2251075"/>
            <a:ext cx="2589213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93663" algn="just" eaLnBrk="1" hangingPunct="1">
              <a:defRPr/>
            </a:pPr>
            <a:r>
              <a:rPr lang="ru-RU" sz="2800" b="1">
                <a:latin typeface="Courier New" pitchFamily="49" charset="0"/>
                <a:cs typeface="Times New Roman" pitchFamily="18" charset="0"/>
              </a:rPr>
              <a:t>с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a + b</a:t>
            </a:r>
            <a:endParaRPr lang="ru-RU" sz="2800" b="1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0525" y="2917825"/>
            <a:ext cx="2589213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print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ru-RU" sz="2800" b="1" dirty="0">
                <a:latin typeface="Courier New"/>
                <a:ea typeface="Times New Roman"/>
              </a:rPr>
              <a:t>( </a:t>
            </a:r>
            <a:r>
              <a:rPr lang="en-US" sz="2800" b="1" dirty="0">
                <a:latin typeface="Courier New"/>
                <a:ea typeface="Times New Roman"/>
              </a:rPr>
              <a:t>c </a:t>
            </a:r>
            <a:r>
              <a:rPr lang="ru-RU" sz="2800" b="1" dirty="0">
                <a:latin typeface="Courier New"/>
                <a:ea typeface="Times New Roman"/>
              </a:rPr>
              <a:t>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314700" y="1879600"/>
            <a:ext cx="2667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38488" indent="-3138488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Протокол:</a:t>
            </a:r>
            <a:endParaRPr lang="en-US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138488" indent="-3138488" eaLnBrk="1" hangingPunct="1"/>
            <a:r>
              <a:rPr lang="ru-RU" altLang="ru-RU" sz="2800" b="1" dirty="0">
                <a:latin typeface="Courier New" pitchFamily="49" charset="0"/>
              </a:rPr>
              <a:t>  21</a:t>
            </a:r>
          </a:p>
          <a:p>
            <a:pPr marL="3138488" indent="-3138488" eaLnBrk="1" hangingPunct="1"/>
            <a:r>
              <a:rPr lang="ru-RU" altLang="ru-RU" sz="2800" b="1" dirty="0">
                <a:latin typeface="Courier New" pitchFamily="49" charset="0"/>
              </a:rPr>
              <a:t>  33</a:t>
            </a:r>
          </a:p>
          <a:p>
            <a:pPr marL="3138488" indent="-3138488" eaLnBrk="1" hangingPunct="1"/>
            <a:r>
              <a:rPr lang="ru-RU" altLang="ru-RU" sz="2800" b="1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2133</a:t>
            </a:r>
            <a:endParaRPr lang="en-US" altLang="ru-RU" sz="28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949825" y="2822575"/>
            <a:ext cx="2205038" cy="663575"/>
            <a:chOff x="433" y="3902"/>
            <a:chExt cx="1389" cy="418"/>
          </a:xfrm>
        </p:grpSpPr>
        <p:sp>
          <p:nvSpPr>
            <p:cNvPr id="23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095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533400" indent="-358775">
                <a:spcBef>
                  <a:spcPct val="50000"/>
                </a:spcBef>
                <a:defRPr/>
              </a:pPr>
              <a:r>
                <a:rPr lang="ru-RU" sz="2400" dirty="0"/>
                <a:t>Почему?</a:t>
              </a:r>
            </a:p>
          </p:txBody>
        </p:sp>
        <p:sp>
          <p:nvSpPr>
            <p:cNvPr id="26642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688975" y="3651250"/>
            <a:ext cx="7561263" cy="663575"/>
            <a:chOff x="433" y="3902"/>
            <a:chExt cx="4763" cy="418"/>
          </a:xfrm>
        </p:grpSpPr>
        <p:sp>
          <p:nvSpPr>
            <p:cNvPr id="26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446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533400" indent="-358775">
                <a:spcBef>
                  <a:spcPct val="50000"/>
                </a:spcBef>
                <a:defRPr/>
              </a:pPr>
              <a:r>
                <a:rPr lang="ru-RU" sz="2400" dirty="0"/>
                <a:t>Результат функции </a:t>
              </a:r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input</a:t>
              </a:r>
              <a:r>
                <a:rPr lang="en-US" sz="2400" dirty="0"/>
                <a:t> – </a:t>
              </a:r>
              <a:r>
                <a:rPr lang="ru-RU" sz="2400" dirty="0"/>
                <a:t>строка символов!</a:t>
              </a:r>
            </a:p>
          </p:txBody>
        </p:sp>
        <p:sp>
          <p:nvSpPr>
            <p:cNvPr id="26640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155950" y="5133975"/>
            <a:ext cx="4040188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a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=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/>
                <a:ea typeface="Times New Roman"/>
              </a:rPr>
              <a:t>int</a:t>
            </a:r>
            <a:r>
              <a:rPr lang="en-US" sz="2800" b="1" dirty="0">
                <a:latin typeface="Courier New"/>
                <a:ea typeface="Times New Roman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 input</a:t>
            </a:r>
            <a:r>
              <a:rPr lang="en-US" sz="2800" b="1" dirty="0">
                <a:latin typeface="Courier New"/>
                <a:ea typeface="Times New Roman"/>
              </a:rPr>
              <a:t>() )</a:t>
            </a:r>
            <a:endParaRPr lang="ru-RU" sz="2800" b="1" dirty="0">
              <a:latin typeface="Courier New"/>
              <a:ea typeface="Times New Roman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155950" y="5800725"/>
            <a:ext cx="4040188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b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=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/>
                <a:ea typeface="Times New Roman"/>
              </a:rPr>
              <a:t>int</a:t>
            </a:r>
            <a:r>
              <a:rPr lang="en-US" sz="2800" b="1" dirty="0">
                <a:latin typeface="Courier New"/>
                <a:ea typeface="Times New Roman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 input</a:t>
            </a:r>
            <a:r>
              <a:rPr lang="en-US" sz="2800" b="1" dirty="0">
                <a:latin typeface="Courier New"/>
                <a:ea typeface="Times New Roman"/>
              </a:rPr>
              <a:t>() )</a:t>
            </a:r>
            <a:endParaRPr lang="ru-RU" sz="2800" b="1" dirty="0">
              <a:latin typeface="Courier New"/>
              <a:ea typeface="Times New Roman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1296988" y="4379913"/>
            <a:ext cx="2640012" cy="804862"/>
          </a:xfrm>
          <a:prstGeom prst="wedgeRoundRectCallout">
            <a:avLst>
              <a:gd name="adj1" fmla="val 61343"/>
              <a:gd name="adj2" fmla="val 5930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</a:rPr>
              <a:t>преобразовать в целое число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2" grpId="0" animBg="1"/>
      <p:bldP spid="13" grpId="0" animBg="1"/>
      <p:bldP spid="14" grpId="0" animBg="1"/>
      <p:bldP spid="21" grpId="0" build="p" autoUpdateAnimBg="0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77311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Ввод двух значений в одной строке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81000" y="1073168"/>
            <a:ext cx="7999413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a, b =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map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().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split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 )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814513" y="1755793"/>
            <a:ext cx="168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en-US" alt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</a:t>
            </a:r>
            <a:endParaRPr lang="ru-RU" altLang="ru-RU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4008438" y="1770081"/>
            <a:ext cx="4554537" cy="614362"/>
          </a:xfrm>
          <a:prstGeom prst="wedgeRoundRectCallout">
            <a:avLst>
              <a:gd name="adj1" fmla="val -64961"/>
              <a:gd name="adj2" fmla="val -10189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</a:rPr>
              <a:t>ввести строку с клавиатуры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06400" y="1755793"/>
            <a:ext cx="1314450" cy="5238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21</a:t>
            </a:r>
            <a:r>
              <a:rPr lang="en-US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33</a:t>
            </a:r>
            <a:r>
              <a:rPr lang="en-US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ru-RU" altLang="ru-RU" dirty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814513" y="2606693"/>
            <a:ext cx="36210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en-US" alt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().</a:t>
            </a:r>
            <a:r>
              <a:rPr lang="en-US" altLang="ru-RU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split</a:t>
            </a:r>
            <a:r>
              <a:rPr lang="en-US" alt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 </a:t>
            </a:r>
            <a:endParaRPr lang="ru-RU" altLang="ru-RU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406400" y="2606693"/>
            <a:ext cx="658813" cy="5222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21</a:t>
            </a:r>
            <a:endParaRPr lang="ru-RU" altLang="ru-RU" dirty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116013" y="2606693"/>
            <a:ext cx="627062" cy="5222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33</a:t>
            </a:r>
            <a:r>
              <a:rPr lang="en-US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ru-RU" altLang="ru-RU" dirty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4373563" y="3148031"/>
            <a:ext cx="3306762" cy="730250"/>
          </a:xfrm>
          <a:prstGeom prst="wedgeRoundRectCallout">
            <a:avLst>
              <a:gd name="adj1" fmla="val -61383"/>
              <a:gd name="adj2" fmla="val -60189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</a:rPr>
              <a:t>разделить строку на части по пробелам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14513" y="3917968"/>
            <a:ext cx="6745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</a:pPr>
            <a:r>
              <a:rPr lang="en-US" altLang="ru-RU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map</a:t>
            </a:r>
            <a:r>
              <a:rPr lang="en-US" alt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 </a:t>
            </a:r>
            <a:r>
              <a:rPr lang="en-US" altLang="ru-RU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alt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altLang="ru-RU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en-US" alt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().</a:t>
            </a:r>
            <a:r>
              <a:rPr lang="en-US" altLang="ru-RU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split</a:t>
            </a:r>
            <a:r>
              <a:rPr lang="en-US" alt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 )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06400" y="3919556"/>
            <a:ext cx="658813" cy="52228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21</a:t>
            </a:r>
            <a:endParaRPr lang="ru-RU" altLang="ru-RU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1116013" y="3919556"/>
            <a:ext cx="627062" cy="52228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33</a:t>
            </a:r>
            <a:r>
              <a:rPr lang="en-US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ru-RU" altLang="ru-RU" dirty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82588" y="3287731"/>
            <a:ext cx="1317625" cy="396875"/>
          </a:xfrm>
          <a:prstGeom prst="wedgeRoundRectCallout">
            <a:avLst>
              <a:gd name="adj1" fmla="val 18657"/>
              <a:gd name="adj2" fmla="val 104676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</a:rPr>
              <a:t>целые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114550" y="3351231"/>
            <a:ext cx="1919288" cy="398462"/>
          </a:xfrm>
          <a:prstGeom prst="wedgeRoundRectCallout">
            <a:avLst>
              <a:gd name="adj1" fmla="val -40747"/>
              <a:gd name="adj2" fmla="val 123595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</a:rPr>
              <a:t>применить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846263" y="4481531"/>
            <a:ext cx="1843087" cy="709612"/>
          </a:xfrm>
          <a:prstGeom prst="wedgeRoundRectCallout">
            <a:avLst>
              <a:gd name="adj1" fmla="val 32165"/>
              <a:gd name="adj2" fmla="val -67314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</a:rPr>
              <a:t>эту операцию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Группа 44"/>
          <p:cNvGrpSpPr>
            <a:grpSpLocks/>
          </p:cNvGrpSpPr>
          <p:nvPr/>
        </p:nvGrpSpPr>
        <p:grpSpPr bwMode="auto">
          <a:xfrm>
            <a:off x="4184650" y="4395806"/>
            <a:ext cx="3238500" cy="774700"/>
            <a:chOff x="4184726" y="4249270"/>
            <a:chExt cx="3238050" cy="774552"/>
          </a:xfrm>
        </p:grpSpPr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4308534" y="4625435"/>
              <a:ext cx="2704724" cy="398387"/>
            </a:xfrm>
            <a:prstGeom prst="wedgeRoundRectCallout">
              <a:avLst>
                <a:gd name="adj1" fmla="val 5387"/>
                <a:gd name="adj2" fmla="val -108838"/>
                <a:gd name="adj3" fmla="val 16667"/>
              </a:avLst>
            </a:prstGeom>
            <a:ln>
              <a:headEnd/>
              <a:tailEnd type="none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sz="2400" dirty="0">
                  <a:solidFill>
                    <a:srgbClr val="000000"/>
                  </a:solidFill>
                </a:rPr>
                <a:t>к каждой части</a:t>
              </a:r>
              <a:endParaRPr lang="ru-RU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7674" name="Левая фигурная скобка 37"/>
            <p:cNvSpPr>
              <a:spLocks/>
            </p:cNvSpPr>
            <p:nvPr/>
          </p:nvSpPr>
          <p:spPr bwMode="auto">
            <a:xfrm rot="-5400000">
              <a:off x="5733826" y="2700170"/>
              <a:ext cx="139850" cy="3238050"/>
            </a:xfrm>
            <a:prstGeom prst="leftBrace">
              <a:avLst>
                <a:gd name="adj1" fmla="val 5499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81000" y="5548331"/>
            <a:ext cx="7999413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a, b =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map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().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split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 )</a:t>
            </a:r>
          </a:p>
        </p:txBody>
      </p:sp>
      <p:sp>
        <p:nvSpPr>
          <p:cNvPr id="40" name="Полилиния 39"/>
          <p:cNvSpPr>
            <a:spLocks noChangeArrowheads="1"/>
          </p:cNvSpPr>
          <p:nvPr/>
        </p:nvSpPr>
        <p:spPr bwMode="auto">
          <a:xfrm>
            <a:off x="558800" y="4449781"/>
            <a:ext cx="287338" cy="1204912"/>
          </a:xfrm>
          <a:custGeom>
            <a:avLst/>
            <a:gdLst>
              <a:gd name="T0" fmla="*/ 145654 w 286871"/>
              <a:gd name="T1" fmla="*/ 0 h 1204856"/>
              <a:gd name="T2" fmla="*/ 0 w 286871"/>
              <a:gd name="T3" fmla="*/ 1206256 h 1204856"/>
              <a:gd name="T4" fmla="*/ 0 60000 65536"/>
              <a:gd name="T5" fmla="*/ 0 60000 65536"/>
              <a:gd name="T6" fmla="*/ 0 w 286871"/>
              <a:gd name="T7" fmla="*/ 0 h 1204856"/>
              <a:gd name="T8" fmla="*/ 286871 w 286871"/>
              <a:gd name="T9" fmla="*/ 1204856 h 12048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6871" h="1204856">
                <a:moveTo>
                  <a:pt x="139849" y="0"/>
                </a:moveTo>
                <a:cubicBezTo>
                  <a:pt x="286871" y="584499"/>
                  <a:pt x="46616" y="803237"/>
                  <a:pt x="0" y="1204856"/>
                </a:cubicBezTo>
              </a:path>
            </a:pathLst>
          </a:custGeom>
          <a:noFill/>
          <a:ln w="19050" algn="ctr">
            <a:solidFill>
              <a:schemeClr val="accent2">
                <a:lumMod val="75000"/>
              </a:schemeClr>
            </a:solidFill>
            <a:round/>
            <a:headEnd type="oval" w="sm" len="sm"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41" name="Полилиния 40"/>
          <p:cNvSpPr>
            <a:spLocks noChangeArrowheads="1"/>
          </p:cNvSpPr>
          <p:nvPr/>
        </p:nvSpPr>
        <p:spPr bwMode="auto">
          <a:xfrm>
            <a:off x="1247775" y="4449781"/>
            <a:ext cx="287338" cy="1204912"/>
          </a:xfrm>
          <a:custGeom>
            <a:avLst/>
            <a:gdLst>
              <a:gd name="T0" fmla="*/ 145654 w 286871"/>
              <a:gd name="T1" fmla="*/ 0 h 1204856"/>
              <a:gd name="T2" fmla="*/ 0 w 286871"/>
              <a:gd name="T3" fmla="*/ 1206256 h 1204856"/>
              <a:gd name="T4" fmla="*/ 0 60000 65536"/>
              <a:gd name="T5" fmla="*/ 0 60000 65536"/>
              <a:gd name="T6" fmla="*/ 0 w 286871"/>
              <a:gd name="T7" fmla="*/ 0 h 1204856"/>
              <a:gd name="T8" fmla="*/ 286871 w 286871"/>
              <a:gd name="T9" fmla="*/ 1204856 h 12048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6871" h="1204856">
                <a:moveTo>
                  <a:pt x="139849" y="0"/>
                </a:moveTo>
                <a:cubicBezTo>
                  <a:pt x="286871" y="584499"/>
                  <a:pt x="46616" y="803237"/>
                  <a:pt x="0" y="1204856"/>
                </a:cubicBezTo>
              </a:path>
            </a:pathLst>
          </a:custGeom>
          <a:noFill/>
          <a:ln w="19050" algn="ctr">
            <a:solidFill>
              <a:schemeClr val="accent2">
                <a:lumMod val="75000"/>
              </a:schemeClr>
            </a:solidFill>
            <a:round/>
            <a:headEnd type="oval" w="sm" len="sm"/>
            <a:tailEnd type="triangle" w="med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Группа 43"/>
          <p:cNvGrpSpPr>
            <a:grpSpLocks/>
          </p:cNvGrpSpPr>
          <p:nvPr/>
        </p:nvGrpSpPr>
        <p:grpSpPr bwMode="auto">
          <a:xfrm>
            <a:off x="720725" y="2287606"/>
            <a:ext cx="795338" cy="322262"/>
            <a:chOff x="7906871" y="4001845"/>
            <a:chExt cx="742274" cy="623943"/>
          </a:xfrm>
        </p:grpSpPr>
        <p:sp>
          <p:nvSpPr>
            <p:cNvPr id="27671" name="Полилиния 41"/>
            <p:cNvSpPr>
              <a:spLocks noChangeArrowheads="1"/>
            </p:cNvSpPr>
            <p:nvPr/>
          </p:nvSpPr>
          <p:spPr bwMode="auto">
            <a:xfrm>
              <a:off x="7906871" y="4001845"/>
              <a:ext cx="365760" cy="623943"/>
            </a:xfrm>
            <a:custGeom>
              <a:avLst/>
              <a:gdLst>
                <a:gd name="T0" fmla="*/ 365760 w 365760"/>
                <a:gd name="T1" fmla="*/ 0 h 623943"/>
                <a:gd name="T2" fmla="*/ 0 w 365760"/>
                <a:gd name="T3" fmla="*/ 623943 h 623943"/>
                <a:gd name="T4" fmla="*/ 0 60000 65536"/>
                <a:gd name="T5" fmla="*/ 0 60000 65536"/>
                <a:gd name="T6" fmla="*/ 0 w 365760"/>
                <a:gd name="T7" fmla="*/ 0 h 623943"/>
                <a:gd name="T8" fmla="*/ 365760 w 365760"/>
                <a:gd name="T9" fmla="*/ 623943 h 6239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623943">
                  <a:moveTo>
                    <a:pt x="365760" y="0"/>
                  </a:moveTo>
                  <a:lnTo>
                    <a:pt x="0" y="623943"/>
                  </a:lnTo>
                </a:path>
              </a:pathLst>
            </a:custGeom>
            <a:noFill/>
            <a:ln w="19050" algn="ctr">
              <a:solidFill>
                <a:schemeClr val="accent2">
                  <a:lumMod val="75000"/>
                </a:schemeClr>
              </a:solidFill>
              <a:round/>
              <a:headEnd type="oval" w="sm" len="sm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Полилиния 42"/>
            <p:cNvSpPr>
              <a:spLocks noChangeArrowheads="1"/>
            </p:cNvSpPr>
            <p:nvPr/>
          </p:nvSpPr>
          <p:spPr bwMode="auto">
            <a:xfrm flipH="1">
              <a:off x="8283385" y="4001845"/>
              <a:ext cx="365760" cy="623943"/>
            </a:xfrm>
            <a:custGeom>
              <a:avLst/>
              <a:gdLst>
                <a:gd name="T0" fmla="*/ 365760 w 365760"/>
                <a:gd name="T1" fmla="*/ 0 h 623943"/>
                <a:gd name="T2" fmla="*/ 0 w 365760"/>
                <a:gd name="T3" fmla="*/ 623943 h 623943"/>
                <a:gd name="T4" fmla="*/ 0 60000 65536"/>
                <a:gd name="T5" fmla="*/ 0 60000 65536"/>
                <a:gd name="T6" fmla="*/ 0 w 365760"/>
                <a:gd name="T7" fmla="*/ 0 h 623943"/>
                <a:gd name="T8" fmla="*/ 365760 w 365760"/>
                <a:gd name="T9" fmla="*/ 623943 h 6239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623943">
                  <a:moveTo>
                    <a:pt x="365760" y="0"/>
                  </a:moveTo>
                  <a:lnTo>
                    <a:pt x="0" y="623943"/>
                  </a:lnTo>
                </a:path>
              </a:pathLst>
            </a:custGeom>
            <a:noFill/>
            <a:ln w="19050" algn="ctr">
              <a:solidFill>
                <a:schemeClr val="accent2">
                  <a:lumMod val="75000"/>
                </a:schemeClr>
              </a:solidFill>
              <a:round/>
              <a:headEnd type="oval" w="sm" len="sm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Python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современный </a:t>
            </a:r>
            <a:r>
              <a:rPr lang="ru-RU" dirty="0"/>
              <a:t>язык программирования, работающий на всех распространённых операционных системах.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Его придумал 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1991 году </a:t>
            </a:r>
            <a:r>
              <a:rPr lang="ru-RU" dirty="0"/>
              <a:t>нидерландский программист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Гвидо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ван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Россум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2054" name="Picture 6" descr="https://avatars.mds.yandex.net/get-zen_doc/1889318/pub_5f872f3a17c9884cd30be8c0_5f872faeaa68813be1771c8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Ввод с подсказкой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81000" y="927100"/>
            <a:ext cx="699928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=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Введите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число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"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)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5353050" y="1527175"/>
            <a:ext cx="1919288" cy="484188"/>
          </a:xfrm>
          <a:prstGeom prst="wedgeRoundRectCallout">
            <a:avLst>
              <a:gd name="adj1" fmla="val -44887"/>
              <a:gd name="adj2" fmla="val -89136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</a:rPr>
              <a:t>подсказка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19100" y="1482725"/>
            <a:ext cx="3184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Введите число:</a:t>
            </a:r>
            <a:endParaRPr lang="ru-RU" altLang="ru-RU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3592513" y="1482725"/>
            <a:ext cx="614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26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Courier New" pitchFamily="49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335088" y="2101850"/>
            <a:ext cx="2538412" cy="663575"/>
            <a:chOff x="433" y="3902"/>
            <a:chExt cx="1599" cy="418"/>
          </a:xfrm>
        </p:grpSpPr>
        <p:sp>
          <p:nvSpPr>
            <p:cNvPr id="4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305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533400" indent="-358775">
                <a:spcBef>
                  <a:spcPct val="50000"/>
                </a:spcBef>
                <a:defRPr/>
              </a:pPr>
              <a:r>
                <a:rPr lang="ru-RU" sz="2400" dirty="0"/>
                <a:t>Что не так?</a:t>
              </a:r>
            </a:p>
          </p:txBody>
        </p:sp>
        <p:sp>
          <p:nvSpPr>
            <p:cNvPr id="28683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81000" y="2981325"/>
            <a:ext cx="7859713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=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Введите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число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"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/>
      <p:bldP spid="45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Изменение значений переменной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06400" y="954088"/>
            <a:ext cx="4487863" cy="2009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6213" indent="-176213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= </a:t>
            </a:r>
            <a:r>
              <a:rPr lang="en-US" sz="2800" b="1" dirty="0">
                <a:solidFill>
                  <a:srgbClr val="0095FF"/>
                </a:solidFill>
                <a:latin typeface="Courier New" pitchFamily="49" charset="0"/>
              </a:rPr>
              <a:t>5</a:t>
            </a:r>
          </a:p>
          <a:p>
            <a:pPr marL="176213" indent="-176213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b = a + </a:t>
            </a:r>
            <a:r>
              <a:rPr lang="en-US" sz="2800" b="1" dirty="0">
                <a:solidFill>
                  <a:srgbClr val="0095FF"/>
                </a:solidFill>
                <a:latin typeface="Courier New" pitchFamily="49" charset="0"/>
              </a:rPr>
              <a:t>2</a:t>
            </a:r>
          </a:p>
          <a:p>
            <a:pPr marL="176213" indent="-176213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= (a + </a:t>
            </a:r>
            <a:r>
              <a:rPr lang="en-US" sz="2800" b="1" dirty="0">
                <a:solidFill>
                  <a:srgbClr val="0095FF"/>
                </a:solidFill>
                <a:latin typeface="Courier New" pitchFamily="49" charset="0"/>
              </a:rPr>
              <a:t>2</a:t>
            </a:r>
            <a:r>
              <a:rPr lang="en-US" sz="2800" b="1" dirty="0">
                <a:latin typeface="Courier New" pitchFamily="49" charset="0"/>
              </a:rPr>
              <a:t>)*(b – </a:t>
            </a:r>
            <a:r>
              <a:rPr lang="en-US" sz="2800" b="1" dirty="0">
                <a:solidFill>
                  <a:srgbClr val="0095FF"/>
                </a:solidFill>
                <a:latin typeface="Courier New" pitchFamily="49" charset="0"/>
              </a:rPr>
              <a:t>3</a:t>
            </a:r>
            <a:r>
              <a:rPr lang="en-US" sz="2800" b="1" dirty="0">
                <a:latin typeface="Courier New" pitchFamily="49" charset="0"/>
              </a:rPr>
              <a:t>)</a:t>
            </a:r>
            <a:endParaRPr lang="ru-RU" sz="2800" b="1" dirty="0">
              <a:latin typeface="Courier New" pitchFamily="49" charset="0"/>
            </a:endParaRPr>
          </a:p>
          <a:p>
            <a:pPr marL="176213" indent="-176213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b = b + </a:t>
            </a:r>
            <a:r>
              <a:rPr lang="en-US" sz="2800" b="1" dirty="0">
                <a:solidFill>
                  <a:srgbClr val="0095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62050" y="3884613"/>
            <a:ext cx="396875" cy="52546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en-US" altLang="ru-RU" sz="2800" b="1" dirty="0">
                <a:latin typeface="Courier New" pitchFamily="49" charset="0"/>
              </a:rPr>
              <a:t>a</a:t>
            </a:r>
            <a:endParaRPr lang="ru-RU" altLang="ru-RU" sz="2800" b="1" dirty="0">
              <a:latin typeface="Courier New" pitchFamily="49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278063" y="3967163"/>
            <a:ext cx="442912" cy="341312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en-US" sz="2000" b="1"/>
              <a:t>5</a:t>
            </a:r>
            <a:endParaRPr lang="ru-RU" sz="2000" b="1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162050" y="4348163"/>
            <a:ext cx="396875" cy="52546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en-US" altLang="ru-RU" sz="2800" b="1">
                <a:latin typeface="Courier New" pitchFamily="49" charset="0"/>
              </a:rPr>
              <a:t>b</a:t>
            </a:r>
            <a:endParaRPr lang="ru-RU" altLang="ru-RU" sz="2800" b="1">
              <a:latin typeface="Courier New" pitchFamily="49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2809875" y="4441825"/>
            <a:ext cx="869950" cy="3413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ru-RU" altLang="ru-RU" sz="2000" b="1">
                <a:latin typeface="Courier New" pitchFamily="49" charset="0"/>
              </a:rPr>
              <a:t>=</a:t>
            </a:r>
            <a:r>
              <a:rPr lang="en-US" altLang="ru-RU" sz="2000" b="1">
                <a:latin typeface="Courier New" pitchFamily="49" charset="0"/>
              </a:rPr>
              <a:t>5+2</a:t>
            </a:r>
            <a:endParaRPr lang="ru-RU" altLang="ru-RU" sz="2000" b="1">
              <a:latin typeface="Courier New" pitchFamily="49" charset="0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1550988" y="4137025"/>
            <a:ext cx="6477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2278063" y="4430713"/>
            <a:ext cx="442912" cy="341312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/>
              <a:t>7</a:t>
            </a: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1550988" y="4598988"/>
            <a:ext cx="6477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2278063" y="3525838"/>
            <a:ext cx="442912" cy="341312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en-US" sz="2000" b="1" dirty="0"/>
              <a:t>28</a:t>
            </a:r>
            <a:endParaRPr lang="ru-RU" sz="2000" b="1" dirty="0"/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2809875" y="3538538"/>
            <a:ext cx="2074863" cy="3413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ru-RU" altLang="ru-RU" sz="2000" b="1">
                <a:latin typeface="Courier New" pitchFamily="49" charset="0"/>
              </a:rPr>
              <a:t>=</a:t>
            </a:r>
            <a:r>
              <a:rPr lang="en-US" altLang="ru-RU" sz="2000" b="1">
                <a:latin typeface="Courier New" pitchFamily="49" charset="0"/>
              </a:rPr>
              <a:t>(5+2)*(7-3)</a:t>
            </a:r>
            <a:endParaRPr lang="ru-RU" altLang="ru-RU" sz="2000" b="1">
              <a:latin typeface="Courier New" pitchFamily="49" charset="0"/>
            </a:endParaRP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 flipV="1">
            <a:off x="1550988" y="3711575"/>
            <a:ext cx="730250" cy="42545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" name="Плюс 35"/>
          <p:cNvSpPr/>
          <p:nvPr/>
        </p:nvSpPr>
        <p:spPr bwMode="auto">
          <a:xfrm rot="2700000">
            <a:off x="2182813" y="3827463"/>
            <a:ext cx="638175" cy="638175"/>
          </a:xfrm>
          <a:prstGeom prst="mathPlus">
            <a:avLst>
              <a:gd name="adj1" fmla="val 6044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2809875" y="4883150"/>
            <a:ext cx="869950" cy="3413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ru-RU" altLang="ru-RU" sz="2000" b="1">
                <a:latin typeface="Courier New" pitchFamily="49" charset="0"/>
              </a:rPr>
              <a:t>=</a:t>
            </a:r>
            <a:r>
              <a:rPr lang="en-US" altLang="ru-RU" sz="2000" b="1">
                <a:latin typeface="Courier New" pitchFamily="49" charset="0"/>
              </a:rPr>
              <a:t>7+1</a:t>
            </a:r>
            <a:endParaRPr lang="ru-RU" altLang="ru-RU" sz="2000" b="1">
              <a:latin typeface="Courier New" pitchFamily="49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2278063" y="4870450"/>
            <a:ext cx="442912" cy="341313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en-US" sz="2000" b="1" dirty="0"/>
              <a:t>8</a:t>
            </a:r>
            <a:endParaRPr lang="ru-RU" sz="2000" b="1" dirty="0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1550988" y="4603750"/>
            <a:ext cx="730250" cy="42545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0" name="Плюс 39"/>
          <p:cNvSpPr/>
          <p:nvPr/>
        </p:nvSpPr>
        <p:spPr bwMode="auto">
          <a:xfrm rot="2700000">
            <a:off x="2183607" y="4301331"/>
            <a:ext cx="636588" cy="638175"/>
          </a:xfrm>
          <a:prstGeom prst="mathPlus">
            <a:avLst>
              <a:gd name="adj1" fmla="val 6044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/>
      <p:bldP spid="10" grpId="0" animBg="1"/>
      <p:bldP spid="12" grpId="0"/>
      <p:bldP spid="14" grpId="0"/>
      <p:bldP spid="14" grpId="1"/>
      <p:bldP spid="15" grpId="0" animBg="1"/>
      <p:bldP spid="15" grpId="1" animBg="1"/>
      <p:bldP spid="31" grpId="0" animBg="1"/>
      <p:bldP spid="32" grpId="0" animBg="1"/>
      <p:bldP spid="32" grpId="1" animBg="1"/>
      <p:bldP spid="33" grpId="0" animBg="1"/>
      <p:bldP spid="34" grpId="0"/>
      <p:bldP spid="34" grpId="1"/>
      <p:bldP spid="35" grpId="0" animBg="1"/>
      <p:bldP spid="37" grpId="0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</a:bodyPr>
          <a:lstStyle/>
          <a:p>
            <a:r>
              <a:rPr lang="ru-RU" alt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Вывод данных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1325" y="927100"/>
            <a:ext cx="374332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ru-RU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</a:t>
            </a:r>
            <a:r>
              <a:rPr lang="en-US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 </a:t>
            </a:r>
            <a:r>
              <a:rPr lang="en-US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)</a:t>
            </a:r>
            <a:endParaRPr lang="en-US" sz="2800" b="1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686300" y="871538"/>
            <a:ext cx="2273300" cy="698500"/>
          </a:xfrm>
          <a:prstGeom prst="wedgeRoundRectCallout">
            <a:avLst>
              <a:gd name="adj1" fmla="val -82171"/>
              <a:gd name="adj2" fmla="val -11236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значение переменной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1325" y="1744663"/>
            <a:ext cx="49911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ru-RU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</a:t>
            </a:r>
            <a:r>
              <a:rPr lang="en-US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 </a:t>
            </a:r>
            <a:r>
              <a:rPr lang="ru-RU" sz="2800" b="1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"Ответ: "</a:t>
            </a:r>
            <a:r>
              <a:rPr 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)</a:t>
            </a:r>
            <a:endParaRPr lang="en-US" sz="2800" b="1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902325" y="1763713"/>
            <a:ext cx="2273300" cy="700087"/>
          </a:xfrm>
          <a:prstGeom prst="wedgeRoundRectCallout">
            <a:avLst>
              <a:gd name="adj1" fmla="val -82171"/>
              <a:gd name="adj2" fmla="val -11236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значение и текст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1365250" y="2308225"/>
            <a:ext cx="4359275" cy="741363"/>
            <a:chOff x="1365107" y="2307517"/>
            <a:chExt cx="4359848" cy="741857"/>
          </a:xfrm>
        </p:grpSpPr>
        <p:sp>
          <p:nvSpPr>
            <p:cNvPr id="30738" name="Левая фигурная скобка 11"/>
            <p:cNvSpPr>
              <a:spLocks/>
            </p:cNvSpPr>
            <p:nvPr/>
          </p:nvSpPr>
          <p:spPr bwMode="auto">
            <a:xfrm rot="-5400000">
              <a:off x="3389045" y="1247888"/>
              <a:ext cx="311972" cy="2431229"/>
            </a:xfrm>
            <a:prstGeom prst="leftBrace">
              <a:avLst>
                <a:gd name="adj1" fmla="val 55598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0739" name="Прямоугольник 15"/>
            <p:cNvSpPr>
              <a:spLocks noChangeArrowheads="1"/>
            </p:cNvSpPr>
            <p:nvPr/>
          </p:nvSpPr>
          <p:spPr bwMode="auto">
            <a:xfrm>
              <a:off x="1365107" y="2587709"/>
              <a:ext cx="43598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400">
                  <a:solidFill>
                    <a:srgbClr val="000000"/>
                  </a:solidFill>
                </a:rPr>
                <a:t>перечисление через запятую</a:t>
              </a:r>
              <a:endParaRPr lang="ru-RU" altLang="ru-RU"/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41325" y="3251200"/>
            <a:ext cx="545465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ru-RU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</a:t>
            </a:r>
            <a:r>
              <a:rPr lang="en-US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 </a:t>
            </a:r>
            <a:r>
              <a:rPr lang="ru-RU" sz="2800" b="1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"Ответ: "</a:t>
            </a:r>
            <a:r>
              <a:rPr 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a+b</a:t>
            </a:r>
            <a:r>
              <a:rPr 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)</a:t>
            </a:r>
            <a:endParaRPr lang="en-US" sz="2800" b="1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438900" y="3205163"/>
            <a:ext cx="2274888" cy="700087"/>
          </a:xfrm>
          <a:prstGeom prst="wedgeRoundRectCallout">
            <a:avLst>
              <a:gd name="adj1" fmla="val -82171"/>
              <a:gd name="adj2" fmla="val -11236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вычисление выражения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41325" y="3992563"/>
            <a:ext cx="61753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800" b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</a:t>
            </a:r>
            <a:r>
              <a:rPr lang="en-US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 a, 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"+"</a:t>
            </a:r>
            <a:r>
              <a:rPr lang="en-US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b, 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"="</a:t>
            </a:r>
            <a:r>
              <a:rPr lang="en-US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c )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097088" y="4537075"/>
            <a:ext cx="2259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 + 3 = 5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997450" y="4529138"/>
            <a:ext cx="2608263" cy="504825"/>
          </a:xfrm>
          <a:prstGeom prst="wedgeRoundRectCallout">
            <a:avLst>
              <a:gd name="adj1" fmla="val -82996"/>
              <a:gd name="adj2" fmla="val 3658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через пробелы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41325" y="5219700"/>
            <a:ext cx="832643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 ( a,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"+"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, b,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"="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, c, sep</a:t>
            </a:r>
            <a:r>
              <a:rPr lang="en-US" sz="2800" b="1" dirty="0">
                <a:latin typeface="+mn-lt"/>
                <a:ea typeface="Times New Roman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=</a:t>
            </a:r>
            <a:r>
              <a:rPr lang="en-US" sz="2800" b="1" dirty="0">
                <a:ea typeface="Times New Roman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""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 )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097088" y="5816600"/>
            <a:ext cx="142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800" b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2+3=5</a:t>
            </a:r>
            <a:endParaRPr lang="ru-RU" altLang="ru-RU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178550" y="5214938"/>
            <a:ext cx="16732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sep</a:t>
            </a:r>
            <a:r>
              <a:rPr lang="en-US" altLang="ru-RU" sz="2800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altLang="ru-RU" sz="28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altLang="ru-RU" sz="2800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altLang="ru-RU" sz="2800" b="1" dirty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""</a:t>
            </a:r>
            <a:endParaRPr lang="ru-RU" altLang="ru-RU" dirty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891088" y="5938838"/>
            <a:ext cx="3521075" cy="504825"/>
          </a:xfrm>
          <a:prstGeom prst="wedgeRoundRectCallout">
            <a:avLst>
              <a:gd name="adj1" fmla="val 24520"/>
              <a:gd name="adj2" fmla="val -119747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убрать разделители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6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9144000" cy="55882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чисел: простое решение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95300" y="917575"/>
            <a:ext cx="6734175" cy="1816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93663"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a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int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input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() )</a:t>
            </a:r>
          </a:p>
          <a:p>
            <a:pPr marL="179388" indent="-93663"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b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int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input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() )</a:t>
            </a:r>
          </a:p>
          <a:p>
            <a:pPr marL="179388" indent="-93663"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c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a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+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b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print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( c )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962025" y="3140075"/>
            <a:ext cx="2513013" cy="663575"/>
            <a:chOff x="433" y="3902"/>
            <a:chExt cx="1583" cy="418"/>
          </a:xfrm>
        </p:grpSpPr>
        <p:sp>
          <p:nvSpPr>
            <p:cNvPr id="6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28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533400" indent="-358775">
                <a:spcBef>
                  <a:spcPct val="50000"/>
                </a:spcBef>
                <a:defRPr/>
              </a:pPr>
              <a:r>
                <a:rPr lang="ru-RU" sz="2400" dirty="0"/>
                <a:t>Что плохо?</a:t>
              </a:r>
            </a:p>
          </p:txBody>
        </p:sp>
        <p:sp>
          <p:nvSpPr>
            <p:cNvPr id="3175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5300" y="971550"/>
            <a:ext cx="8229600" cy="2246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93663" algn="just" eaLnBrk="1" hangingPunct="1">
              <a:defRPr/>
            </a:pPr>
            <a:r>
              <a:rPr lang="ru-RU" sz="28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p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rint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ru-RU" sz="2800" b="1" dirty="0">
                <a:solidFill>
                  <a:srgbClr val="C00000"/>
                </a:solidFill>
                <a:latin typeface="Courier New" pitchFamily="49" charset="0"/>
                <a:cs typeface="Times New Roman" pitchFamily="18" charset="0"/>
              </a:rPr>
              <a:t>"Введите два числа: "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 )</a:t>
            </a:r>
          </a:p>
          <a:p>
            <a:pPr marL="179388" indent="-93663"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a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int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input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() )</a:t>
            </a:r>
          </a:p>
          <a:p>
            <a:pPr marL="179388" indent="-93663"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b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int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input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() )</a:t>
            </a:r>
          </a:p>
          <a:p>
            <a:pPr marL="179388" indent="-93663"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c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a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+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b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print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( a,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cs typeface="Times New Roman" pitchFamily="18" charset="0"/>
              </a:rPr>
              <a:t>"+"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, b,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cs typeface="Times New Roman" pitchFamily="18" charset="0"/>
              </a:rPr>
              <a:t>"="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, c )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327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чисел: полное решение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9913" y="3435350"/>
            <a:ext cx="82804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38488" indent="-3138488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Протокол:</a:t>
            </a:r>
            <a:endParaRPr lang="en-US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138488" indent="-3138488" eaLnBrk="1" hangingPunct="1">
              <a:spcBef>
                <a:spcPct val="20000"/>
              </a:spcBef>
            </a:pPr>
            <a:r>
              <a:rPr lang="ru-RU" altLang="ru-RU" sz="2800" b="1" dirty="0">
                <a:latin typeface="Courier New" pitchFamily="49" charset="0"/>
              </a:rPr>
              <a:t>  Введите два целых числа</a:t>
            </a:r>
          </a:p>
          <a:p>
            <a:pPr marL="3138488" indent="-3138488" eaLnBrk="1" hangingPunct="1">
              <a:spcBef>
                <a:spcPct val="20000"/>
              </a:spcBef>
            </a:pPr>
            <a:r>
              <a:rPr lang="ru-RU" altLang="ru-RU" sz="2800" b="1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25 30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</a:endParaRPr>
          </a:p>
          <a:p>
            <a:pPr marL="3138488" indent="-3138488" eaLnBrk="1" hangingPunct="1">
              <a:spcBef>
                <a:spcPct val="20000"/>
              </a:spcBef>
            </a:pPr>
            <a:r>
              <a:rPr lang="ru-RU" altLang="ru-RU" sz="2800" b="1" dirty="0">
                <a:latin typeface="Courier New" pitchFamily="49" charset="0"/>
              </a:rPr>
              <a:t>  25</a:t>
            </a:r>
            <a:r>
              <a:rPr lang="en-US" altLang="ru-RU" sz="2800" b="1" dirty="0">
                <a:latin typeface="Courier New" pitchFamily="49" charset="0"/>
              </a:rPr>
              <a:t> </a:t>
            </a:r>
            <a:r>
              <a:rPr lang="ru-RU" altLang="ru-RU" sz="2800" b="1" dirty="0">
                <a:latin typeface="Courier New" pitchFamily="49" charset="0"/>
              </a:rPr>
              <a:t>+</a:t>
            </a:r>
            <a:r>
              <a:rPr lang="en-US" altLang="ru-RU" sz="2800" b="1" dirty="0">
                <a:latin typeface="Courier New" pitchFamily="49" charset="0"/>
              </a:rPr>
              <a:t> </a:t>
            </a:r>
            <a:r>
              <a:rPr lang="ru-RU" altLang="ru-RU" sz="2800" b="1" dirty="0">
                <a:latin typeface="Courier New" pitchFamily="49" charset="0"/>
              </a:rPr>
              <a:t>30</a:t>
            </a:r>
            <a:r>
              <a:rPr lang="en-US" altLang="ru-RU" sz="2800" b="1" dirty="0">
                <a:latin typeface="Courier New" pitchFamily="49" charset="0"/>
              </a:rPr>
              <a:t> </a:t>
            </a:r>
            <a:r>
              <a:rPr lang="ru-RU" altLang="ru-RU" sz="2800" b="1" dirty="0">
                <a:latin typeface="Courier New" pitchFamily="49" charset="0"/>
              </a:rPr>
              <a:t>=</a:t>
            </a:r>
            <a:r>
              <a:rPr lang="en-US" altLang="ru-RU" sz="2800" b="1" dirty="0">
                <a:latin typeface="Courier New" pitchFamily="49" charset="0"/>
              </a:rPr>
              <a:t> </a:t>
            </a:r>
            <a:r>
              <a:rPr lang="ru-RU" altLang="ru-RU" sz="2800" b="1" dirty="0">
                <a:latin typeface="Courier New" pitchFamily="49" charset="0"/>
              </a:rPr>
              <a:t>55</a:t>
            </a:r>
            <a:endParaRPr lang="en-US" altLang="ru-RU" sz="2800" b="1" dirty="0">
              <a:solidFill>
                <a:srgbClr val="3333FF"/>
              </a:solidFill>
              <a:latin typeface="Courier New" pitchFamily="49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979988" y="3233738"/>
            <a:ext cx="2017712" cy="574675"/>
          </a:xfrm>
          <a:prstGeom prst="wedgeRoundRectCallout">
            <a:avLst>
              <a:gd name="adj1" fmla="val -51810"/>
              <a:gd name="adj2" fmla="val 84806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/>
              <a:t>компьютер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913188" y="4354513"/>
            <a:ext cx="2513012" cy="642937"/>
          </a:xfrm>
          <a:prstGeom prst="wedgeRoundRectCallout">
            <a:avLst>
              <a:gd name="adj1" fmla="val -117847"/>
              <a:gd name="adj2" fmla="val -1361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/>
              <a:t>пользователь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127625" y="1598613"/>
            <a:ext cx="2017713" cy="574675"/>
          </a:xfrm>
          <a:prstGeom prst="wedgeRoundRectCallout">
            <a:avLst>
              <a:gd name="adj1" fmla="val -42745"/>
              <a:gd name="adj2" fmla="val -8554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/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 build="p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Форматный вывод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775" y="1643063"/>
            <a:ext cx="8597900" cy="522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print</a:t>
            </a:r>
            <a:r>
              <a:rPr lang="en-US" sz="2800" b="1" dirty="0">
                <a:latin typeface="Courier New"/>
                <a:ea typeface="Times New Roman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Courier New"/>
                <a:ea typeface="Times New Roman"/>
              </a:rPr>
              <a:t>"{:d}+{:d}={:d}"</a:t>
            </a:r>
            <a:r>
              <a:rPr lang="en-US" sz="2800" b="1" dirty="0">
                <a:latin typeface="Courier New"/>
                <a:ea typeface="Times New Roman"/>
              </a:rPr>
              <a:t>.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format</a:t>
            </a:r>
            <a:r>
              <a:rPr lang="en-US" sz="2800" b="1" dirty="0">
                <a:latin typeface="Courier New"/>
                <a:ea typeface="Times New Roman"/>
              </a:rPr>
              <a:t>(</a:t>
            </a:r>
            <a:r>
              <a:rPr lang="en-US" sz="2800" b="1" dirty="0" err="1">
                <a:latin typeface="Courier New"/>
                <a:ea typeface="Times New Roman"/>
              </a:rPr>
              <a:t>a,b,a+b</a:t>
            </a:r>
            <a:r>
              <a:rPr lang="en-US" sz="2800" b="1" dirty="0">
                <a:latin typeface="Courier New"/>
                <a:ea typeface="Times New Roman"/>
              </a:rPr>
              <a:t>))</a:t>
            </a:r>
            <a:endParaRPr lang="ru-RU" sz="2800" b="1" dirty="0">
              <a:latin typeface="Courier New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2763" y="2838450"/>
            <a:ext cx="8050212" cy="1384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 =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print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( </a:t>
            </a:r>
            <a:r>
              <a:rPr lang="en-US" sz="2800" b="1" dirty="0">
                <a:solidFill>
                  <a:srgbClr val="C00000"/>
                </a:solidFill>
                <a:latin typeface="Courier New"/>
                <a:ea typeface="Times New Roman"/>
              </a:rPr>
              <a:t>"{:5d}{:5d}{:5d}"</a:t>
            </a:r>
            <a:r>
              <a:rPr lang="en-US" sz="2800" b="1" dirty="0">
                <a:latin typeface="Courier New"/>
                <a:ea typeface="Times New Roman"/>
              </a:rPr>
              <a:t>.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format</a:t>
            </a:r>
          </a:p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                   (a, a*a, a*a*a) )</a:t>
            </a:r>
            <a:endParaRPr lang="ru-RU" sz="2800" b="1" dirty="0">
              <a:latin typeface="Courier New"/>
              <a:ea typeface="Times New Roman"/>
            </a:endParaRPr>
          </a:p>
        </p:txBody>
      </p:sp>
      <p:sp>
        <p:nvSpPr>
          <p:cNvPr id="19" name="Полилиния 15"/>
          <p:cNvSpPr>
            <a:spLocks noChangeArrowheads="1"/>
          </p:cNvSpPr>
          <p:nvPr/>
        </p:nvSpPr>
        <p:spPr bwMode="auto">
          <a:xfrm flipH="1">
            <a:off x="3121025" y="3671888"/>
            <a:ext cx="1916113" cy="930275"/>
          </a:xfrm>
          <a:custGeom>
            <a:avLst/>
            <a:gdLst>
              <a:gd name="T0" fmla="*/ 0 w 847829"/>
              <a:gd name="T1" fmla="*/ 433036 h 929792"/>
              <a:gd name="T2" fmla="*/ 2147483647 w 847829"/>
              <a:gd name="T3" fmla="*/ 0 h 929792"/>
              <a:gd name="T4" fmla="*/ 0 60000 65536"/>
              <a:gd name="T5" fmla="*/ 0 60000 65536"/>
              <a:gd name="T6" fmla="*/ 0 w 847829"/>
              <a:gd name="T7" fmla="*/ 0 h 929792"/>
              <a:gd name="T8" fmla="*/ 847829 w 847829"/>
              <a:gd name="T9" fmla="*/ 929792 h 9297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7829" h="929792">
                <a:moveTo>
                  <a:pt x="0" y="427159"/>
                </a:moveTo>
                <a:cubicBezTo>
                  <a:pt x="311180" y="929792"/>
                  <a:pt x="789018" y="454146"/>
                  <a:pt x="847829" y="0"/>
                </a:cubicBezTo>
              </a:path>
            </a:pathLst>
          </a:custGeom>
          <a:noFill/>
          <a:ln w="28575" algn="ctr">
            <a:solidFill>
              <a:srgbClr val="33339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" name="Полилиния 15"/>
          <p:cNvSpPr>
            <a:spLocks noChangeArrowheads="1"/>
          </p:cNvSpPr>
          <p:nvPr/>
        </p:nvSpPr>
        <p:spPr bwMode="auto">
          <a:xfrm flipH="1">
            <a:off x="3992563" y="3703638"/>
            <a:ext cx="1914525" cy="930275"/>
          </a:xfrm>
          <a:custGeom>
            <a:avLst/>
            <a:gdLst>
              <a:gd name="T0" fmla="*/ 0 w 847829"/>
              <a:gd name="T1" fmla="*/ 433036 h 929792"/>
              <a:gd name="T2" fmla="*/ 2147483647 w 847829"/>
              <a:gd name="T3" fmla="*/ 0 h 929792"/>
              <a:gd name="T4" fmla="*/ 0 60000 65536"/>
              <a:gd name="T5" fmla="*/ 0 60000 65536"/>
              <a:gd name="T6" fmla="*/ 0 w 847829"/>
              <a:gd name="T7" fmla="*/ 0 h 929792"/>
              <a:gd name="T8" fmla="*/ 847829 w 847829"/>
              <a:gd name="T9" fmla="*/ 929792 h 9297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7829" h="929792">
                <a:moveTo>
                  <a:pt x="0" y="427159"/>
                </a:moveTo>
                <a:cubicBezTo>
                  <a:pt x="311180" y="929792"/>
                  <a:pt x="789018" y="454146"/>
                  <a:pt x="847829" y="0"/>
                </a:cubicBezTo>
              </a:path>
            </a:pathLst>
          </a:custGeom>
          <a:noFill/>
          <a:ln w="28575" algn="ctr">
            <a:solidFill>
              <a:srgbClr val="33339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1" name="Полилиния 15"/>
          <p:cNvSpPr>
            <a:spLocks noChangeArrowheads="1"/>
          </p:cNvSpPr>
          <p:nvPr/>
        </p:nvSpPr>
        <p:spPr bwMode="auto">
          <a:xfrm flipH="1">
            <a:off x="5229225" y="3714750"/>
            <a:ext cx="1916113" cy="930275"/>
          </a:xfrm>
          <a:custGeom>
            <a:avLst/>
            <a:gdLst>
              <a:gd name="T0" fmla="*/ 0 w 847829"/>
              <a:gd name="T1" fmla="*/ 433036 h 929792"/>
              <a:gd name="T2" fmla="*/ 2147483647 w 847829"/>
              <a:gd name="T3" fmla="*/ 0 h 929792"/>
              <a:gd name="T4" fmla="*/ 0 60000 65536"/>
              <a:gd name="T5" fmla="*/ 0 60000 65536"/>
              <a:gd name="T6" fmla="*/ 0 w 847829"/>
              <a:gd name="T7" fmla="*/ 0 h 929792"/>
              <a:gd name="T8" fmla="*/ 847829 w 847829"/>
              <a:gd name="T9" fmla="*/ 929792 h 9297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7829" h="929792">
                <a:moveTo>
                  <a:pt x="0" y="427159"/>
                </a:moveTo>
                <a:cubicBezTo>
                  <a:pt x="311180" y="929792"/>
                  <a:pt x="789018" y="454146"/>
                  <a:pt x="847829" y="0"/>
                </a:cubicBezTo>
              </a:path>
            </a:pathLst>
          </a:custGeom>
          <a:noFill/>
          <a:ln w="28575" algn="ctr">
            <a:solidFill>
              <a:srgbClr val="33339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1616075" y="4567238"/>
            <a:ext cx="1524000" cy="1126827"/>
            <a:chOff x="5919470" y="2871788"/>
            <a:chExt cx="1523729" cy="1126827"/>
          </a:xfrm>
        </p:grpSpPr>
        <p:sp>
          <p:nvSpPr>
            <p:cNvPr id="33825" name="Прямоугольник 13"/>
            <p:cNvSpPr>
              <a:spLocks noChangeArrowheads="1"/>
            </p:cNvSpPr>
            <p:nvPr/>
          </p:nvSpPr>
          <p:spPr bwMode="auto">
            <a:xfrm>
              <a:off x="5919470" y="3536950"/>
              <a:ext cx="1325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400" b="1" dirty="0">
                  <a:solidFill>
                    <a:schemeClr val="accent2">
                      <a:lumMod val="75000"/>
                    </a:schemeClr>
                  </a:solidFill>
                </a:rPr>
                <a:t>5 знаков</a:t>
              </a:r>
              <a:endParaRPr lang="ru-RU" alt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826" name="Полилиния 9"/>
            <p:cNvSpPr>
              <a:spLocks noChangeArrowheads="1"/>
            </p:cNvSpPr>
            <p:nvPr/>
          </p:nvSpPr>
          <p:spPr bwMode="auto">
            <a:xfrm>
              <a:off x="6517959" y="3219450"/>
              <a:ext cx="233362" cy="57150"/>
            </a:xfrm>
            <a:custGeom>
              <a:avLst/>
              <a:gdLst>
                <a:gd name="T0" fmla="*/ 0 w 233363"/>
                <a:gd name="T1" fmla="*/ 0 h 57150"/>
                <a:gd name="T2" fmla="*/ 0 w 233363"/>
                <a:gd name="T3" fmla="*/ 57150 h 57150"/>
                <a:gd name="T4" fmla="*/ 233329 w 233363"/>
                <a:gd name="T5" fmla="*/ 57150 h 57150"/>
                <a:gd name="T6" fmla="*/ 233329 w 233363"/>
                <a:gd name="T7" fmla="*/ 4762 h 57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363"/>
                <a:gd name="T13" fmla="*/ 0 h 57150"/>
                <a:gd name="T14" fmla="*/ 233363 w 233363"/>
                <a:gd name="T15" fmla="*/ 57150 h 57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63" h="57150">
                  <a:moveTo>
                    <a:pt x="0" y="0"/>
                  </a:moveTo>
                  <a:lnTo>
                    <a:pt x="0" y="57150"/>
                  </a:lnTo>
                  <a:lnTo>
                    <a:pt x="233363" y="57150"/>
                  </a:lnTo>
                  <a:lnTo>
                    <a:pt x="233363" y="476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7" name="Полилиния 10"/>
            <p:cNvSpPr>
              <a:spLocks noChangeArrowheads="1"/>
            </p:cNvSpPr>
            <p:nvPr/>
          </p:nvSpPr>
          <p:spPr bwMode="auto">
            <a:xfrm>
              <a:off x="6808471" y="3219450"/>
              <a:ext cx="233363" cy="57150"/>
            </a:xfrm>
            <a:custGeom>
              <a:avLst/>
              <a:gdLst>
                <a:gd name="T0" fmla="*/ 0 w 233363"/>
                <a:gd name="T1" fmla="*/ 0 h 57150"/>
                <a:gd name="T2" fmla="*/ 0 w 233363"/>
                <a:gd name="T3" fmla="*/ 57150 h 57150"/>
                <a:gd name="T4" fmla="*/ 233363 w 233363"/>
                <a:gd name="T5" fmla="*/ 57150 h 57150"/>
                <a:gd name="T6" fmla="*/ 233363 w 233363"/>
                <a:gd name="T7" fmla="*/ 4762 h 57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363"/>
                <a:gd name="T13" fmla="*/ 0 h 57150"/>
                <a:gd name="T14" fmla="*/ 233363 w 233363"/>
                <a:gd name="T15" fmla="*/ 57150 h 57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63" h="57150">
                  <a:moveTo>
                    <a:pt x="0" y="0"/>
                  </a:moveTo>
                  <a:lnTo>
                    <a:pt x="0" y="57150"/>
                  </a:lnTo>
                  <a:lnTo>
                    <a:pt x="233363" y="57150"/>
                  </a:lnTo>
                  <a:lnTo>
                    <a:pt x="233363" y="476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8" name="Прямоугольник 11"/>
            <p:cNvSpPr>
              <a:spLocks noChangeArrowheads="1"/>
            </p:cNvSpPr>
            <p:nvPr/>
          </p:nvSpPr>
          <p:spPr bwMode="auto">
            <a:xfrm>
              <a:off x="7011671" y="2871788"/>
              <a:ext cx="4315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3200" b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5</a:t>
              </a:r>
              <a:endParaRPr lang="ru-RU" altLang="ru-RU" sz="2000"/>
            </a:p>
          </p:txBody>
        </p:sp>
        <p:sp>
          <p:nvSpPr>
            <p:cNvPr id="33829" name="Левая фигурная скобка 12"/>
            <p:cNvSpPr>
              <a:spLocks/>
            </p:cNvSpPr>
            <p:nvPr/>
          </p:nvSpPr>
          <p:spPr bwMode="auto">
            <a:xfrm rot="-5400000">
              <a:off x="6568870" y="2778238"/>
              <a:ext cx="185738" cy="1411062"/>
            </a:xfrm>
            <a:prstGeom prst="leftBrace">
              <a:avLst>
                <a:gd name="adj1" fmla="val 4635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3830" name="Полилиния 9"/>
            <p:cNvSpPr>
              <a:spLocks noChangeArrowheads="1"/>
            </p:cNvSpPr>
            <p:nvPr/>
          </p:nvSpPr>
          <p:spPr bwMode="auto">
            <a:xfrm>
              <a:off x="5951221" y="3219450"/>
              <a:ext cx="233362" cy="57150"/>
            </a:xfrm>
            <a:custGeom>
              <a:avLst/>
              <a:gdLst>
                <a:gd name="T0" fmla="*/ 0 w 233363"/>
                <a:gd name="T1" fmla="*/ 0 h 57150"/>
                <a:gd name="T2" fmla="*/ 0 w 233363"/>
                <a:gd name="T3" fmla="*/ 57150 h 57150"/>
                <a:gd name="T4" fmla="*/ 233329 w 233363"/>
                <a:gd name="T5" fmla="*/ 57150 h 57150"/>
                <a:gd name="T6" fmla="*/ 233329 w 233363"/>
                <a:gd name="T7" fmla="*/ 4762 h 57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363"/>
                <a:gd name="T13" fmla="*/ 0 h 57150"/>
                <a:gd name="T14" fmla="*/ 233363 w 233363"/>
                <a:gd name="T15" fmla="*/ 57150 h 57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63" h="57150">
                  <a:moveTo>
                    <a:pt x="0" y="0"/>
                  </a:moveTo>
                  <a:lnTo>
                    <a:pt x="0" y="57150"/>
                  </a:lnTo>
                  <a:lnTo>
                    <a:pt x="233363" y="57150"/>
                  </a:lnTo>
                  <a:lnTo>
                    <a:pt x="233363" y="476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1" name="Полилиния 10"/>
            <p:cNvSpPr>
              <a:spLocks noChangeArrowheads="1"/>
            </p:cNvSpPr>
            <p:nvPr/>
          </p:nvSpPr>
          <p:spPr bwMode="auto">
            <a:xfrm>
              <a:off x="6241733" y="3219450"/>
              <a:ext cx="233363" cy="57150"/>
            </a:xfrm>
            <a:custGeom>
              <a:avLst/>
              <a:gdLst>
                <a:gd name="T0" fmla="*/ 0 w 233363"/>
                <a:gd name="T1" fmla="*/ 0 h 57150"/>
                <a:gd name="T2" fmla="*/ 0 w 233363"/>
                <a:gd name="T3" fmla="*/ 57150 h 57150"/>
                <a:gd name="T4" fmla="*/ 233363 w 233363"/>
                <a:gd name="T5" fmla="*/ 57150 h 57150"/>
                <a:gd name="T6" fmla="*/ 233363 w 233363"/>
                <a:gd name="T7" fmla="*/ 4762 h 57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363"/>
                <a:gd name="T13" fmla="*/ 0 h 57150"/>
                <a:gd name="T14" fmla="*/ 233363 w 233363"/>
                <a:gd name="T15" fmla="*/ 57150 h 57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63" h="57150">
                  <a:moveTo>
                    <a:pt x="0" y="0"/>
                  </a:moveTo>
                  <a:lnTo>
                    <a:pt x="0" y="57150"/>
                  </a:lnTo>
                  <a:lnTo>
                    <a:pt x="233363" y="57150"/>
                  </a:lnTo>
                  <a:lnTo>
                    <a:pt x="233363" y="476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3040063" y="4567238"/>
            <a:ext cx="1509712" cy="1126827"/>
            <a:chOff x="5967095" y="2871788"/>
            <a:chExt cx="1508658" cy="1126827"/>
          </a:xfrm>
        </p:grpSpPr>
        <p:sp>
          <p:nvSpPr>
            <p:cNvPr id="33819" name="Прямоугольник 13"/>
            <p:cNvSpPr>
              <a:spLocks noChangeArrowheads="1"/>
            </p:cNvSpPr>
            <p:nvPr/>
          </p:nvSpPr>
          <p:spPr bwMode="auto">
            <a:xfrm>
              <a:off x="5967095" y="3536950"/>
              <a:ext cx="13246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400" b="1" dirty="0">
                  <a:solidFill>
                    <a:schemeClr val="accent2">
                      <a:lumMod val="75000"/>
                    </a:schemeClr>
                  </a:solidFill>
                </a:rPr>
                <a:t>5 знаков</a:t>
              </a:r>
              <a:endParaRPr lang="ru-RU" alt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820" name="Полилиния 9"/>
            <p:cNvSpPr>
              <a:spLocks noChangeArrowheads="1"/>
            </p:cNvSpPr>
            <p:nvPr/>
          </p:nvSpPr>
          <p:spPr bwMode="auto">
            <a:xfrm>
              <a:off x="6303650" y="3219450"/>
              <a:ext cx="233362" cy="57150"/>
            </a:xfrm>
            <a:custGeom>
              <a:avLst/>
              <a:gdLst>
                <a:gd name="T0" fmla="*/ 0 w 233363"/>
                <a:gd name="T1" fmla="*/ 0 h 57150"/>
                <a:gd name="T2" fmla="*/ 0 w 233363"/>
                <a:gd name="T3" fmla="*/ 57150 h 57150"/>
                <a:gd name="T4" fmla="*/ 233329 w 233363"/>
                <a:gd name="T5" fmla="*/ 57150 h 57150"/>
                <a:gd name="T6" fmla="*/ 233329 w 233363"/>
                <a:gd name="T7" fmla="*/ 4762 h 57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363"/>
                <a:gd name="T13" fmla="*/ 0 h 57150"/>
                <a:gd name="T14" fmla="*/ 233363 w 233363"/>
                <a:gd name="T15" fmla="*/ 57150 h 57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63" h="57150">
                  <a:moveTo>
                    <a:pt x="0" y="0"/>
                  </a:moveTo>
                  <a:lnTo>
                    <a:pt x="0" y="57150"/>
                  </a:lnTo>
                  <a:lnTo>
                    <a:pt x="233363" y="57150"/>
                  </a:lnTo>
                  <a:lnTo>
                    <a:pt x="233363" y="476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Полилиния 10"/>
            <p:cNvSpPr>
              <a:spLocks noChangeArrowheads="1"/>
            </p:cNvSpPr>
            <p:nvPr/>
          </p:nvSpPr>
          <p:spPr bwMode="auto">
            <a:xfrm>
              <a:off x="6594162" y="3219450"/>
              <a:ext cx="233363" cy="57150"/>
            </a:xfrm>
            <a:custGeom>
              <a:avLst/>
              <a:gdLst>
                <a:gd name="T0" fmla="*/ 0 w 233363"/>
                <a:gd name="T1" fmla="*/ 0 h 57150"/>
                <a:gd name="T2" fmla="*/ 0 w 233363"/>
                <a:gd name="T3" fmla="*/ 57150 h 57150"/>
                <a:gd name="T4" fmla="*/ 233363 w 233363"/>
                <a:gd name="T5" fmla="*/ 57150 h 57150"/>
                <a:gd name="T6" fmla="*/ 233363 w 233363"/>
                <a:gd name="T7" fmla="*/ 4762 h 57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363"/>
                <a:gd name="T13" fmla="*/ 0 h 57150"/>
                <a:gd name="T14" fmla="*/ 233363 w 233363"/>
                <a:gd name="T15" fmla="*/ 57150 h 57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63" h="57150">
                  <a:moveTo>
                    <a:pt x="0" y="0"/>
                  </a:moveTo>
                  <a:lnTo>
                    <a:pt x="0" y="57150"/>
                  </a:lnTo>
                  <a:lnTo>
                    <a:pt x="233363" y="57150"/>
                  </a:lnTo>
                  <a:lnTo>
                    <a:pt x="233363" y="476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Прямоугольник 11"/>
            <p:cNvSpPr>
              <a:spLocks noChangeArrowheads="1"/>
            </p:cNvSpPr>
            <p:nvPr/>
          </p:nvSpPr>
          <p:spPr bwMode="auto">
            <a:xfrm>
              <a:off x="6797362" y="2871788"/>
              <a:ext cx="6783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3200" b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r>
                <a:rPr lang="ru-RU" altLang="ru-RU" sz="3200" b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5</a:t>
              </a:r>
              <a:endParaRPr lang="ru-RU" altLang="ru-RU" sz="2000"/>
            </a:p>
          </p:txBody>
        </p:sp>
        <p:sp>
          <p:nvSpPr>
            <p:cNvPr id="33823" name="Левая фигурная скобка 12"/>
            <p:cNvSpPr>
              <a:spLocks/>
            </p:cNvSpPr>
            <p:nvPr/>
          </p:nvSpPr>
          <p:spPr bwMode="auto">
            <a:xfrm rot="-5400000">
              <a:off x="6598126" y="2807494"/>
              <a:ext cx="185738" cy="1352550"/>
            </a:xfrm>
            <a:prstGeom prst="leftBrace">
              <a:avLst>
                <a:gd name="adj1" fmla="val 4635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3824" name="Полилиния 9"/>
            <p:cNvSpPr>
              <a:spLocks noChangeArrowheads="1"/>
            </p:cNvSpPr>
            <p:nvPr/>
          </p:nvSpPr>
          <p:spPr bwMode="auto">
            <a:xfrm>
              <a:off x="6022663" y="3219450"/>
              <a:ext cx="233362" cy="57150"/>
            </a:xfrm>
            <a:custGeom>
              <a:avLst/>
              <a:gdLst>
                <a:gd name="T0" fmla="*/ 0 w 233363"/>
                <a:gd name="T1" fmla="*/ 0 h 57150"/>
                <a:gd name="T2" fmla="*/ 0 w 233363"/>
                <a:gd name="T3" fmla="*/ 57150 h 57150"/>
                <a:gd name="T4" fmla="*/ 233329 w 233363"/>
                <a:gd name="T5" fmla="*/ 57150 h 57150"/>
                <a:gd name="T6" fmla="*/ 233329 w 233363"/>
                <a:gd name="T7" fmla="*/ 4762 h 57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363"/>
                <a:gd name="T13" fmla="*/ 0 h 57150"/>
                <a:gd name="T14" fmla="*/ 233363 w 233363"/>
                <a:gd name="T15" fmla="*/ 57150 h 57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63" h="57150">
                  <a:moveTo>
                    <a:pt x="0" y="0"/>
                  </a:moveTo>
                  <a:lnTo>
                    <a:pt x="0" y="57150"/>
                  </a:lnTo>
                  <a:lnTo>
                    <a:pt x="233363" y="57150"/>
                  </a:lnTo>
                  <a:lnTo>
                    <a:pt x="233363" y="476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4418013" y="4567238"/>
            <a:ext cx="1492250" cy="1126827"/>
            <a:chOff x="5967095" y="2871788"/>
            <a:chExt cx="1493578" cy="1126827"/>
          </a:xfrm>
        </p:grpSpPr>
        <p:sp>
          <p:nvSpPr>
            <p:cNvPr id="33814" name="Прямоугольник 13"/>
            <p:cNvSpPr>
              <a:spLocks noChangeArrowheads="1"/>
            </p:cNvSpPr>
            <p:nvPr/>
          </p:nvSpPr>
          <p:spPr bwMode="auto">
            <a:xfrm>
              <a:off x="5967095" y="3536950"/>
              <a:ext cx="13267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400" b="1" dirty="0">
                  <a:solidFill>
                    <a:schemeClr val="accent2">
                      <a:lumMod val="75000"/>
                    </a:schemeClr>
                  </a:solidFill>
                </a:rPr>
                <a:t>5 знаков</a:t>
              </a:r>
              <a:endParaRPr lang="ru-RU" alt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815" name="Полилиния 9"/>
            <p:cNvSpPr>
              <a:spLocks noChangeArrowheads="1"/>
            </p:cNvSpPr>
            <p:nvPr/>
          </p:nvSpPr>
          <p:spPr bwMode="auto">
            <a:xfrm>
              <a:off x="6041708" y="3219450"/>
              <a:ext cx="233362" cy="57150"/>
            </a:xfrm>
            <a:custGeom>
              <a:avLst/>
              <a:gdLst>
                <a:gd name="T0" fmla="*/ 0 w 233363"/>
                <a:gd name="T1" fmla="*/ 0 h 57150"/>
                <a:gd name="T2" fmla="*/ 0 w 233363"/>
                <a:gd name="T3" fmla="*/ 57150 h 57150"/>
                <a:gd name="T4" fmla="*/ 233329 w 233363"/>
                <a:gd name="T5" fmla="*/ 57150 h 57150"/>
                <a:gd name="T6" fmla="*/ 233329 w 233363"/>
                <a:gd name="T7" fmla="*/ 4762 h 57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363"/>
                <a:gd name="T13" fmla="*/ 0 h 57150"/>
                <a:gd name="T14" fmla="*/ 233363 w 233363"/>
                <a:gd name="T15" fmla="*/ 57150 h 57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63" h="57150">
                  <a:moveTo>
                    <a:pt x="0" y="0"/>
                  </a:moveTo>
                  <a:lnTo>
                    <a:pt x="0" y="57150"/>
                  </a:lnTo>
                  <a:lnTo>
                    <a:pt x="233363" y="57150"/>
                  </a:lnTo>
                  <a:lnTo>
                    <a:pt x="233363" y="476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Полилиния 10"/>
            <p:cNvSpPr>
              <a:spLocks noChangeArrowheads="1"/>
            </p:cNvSpPr>
            <p:nvPr/>
          </p:nvSpPr>
          <p:spPr bwMode="auto">
            <a:xfrm>
              <a:off x="6332220" y="3219450"/>
              <a:ext cx="233363" cy="57150"/>
            </a:xfrm>
            <a:custGeom>
              <a:avLst/>
              <a:gdLst>
                <a:gd name="T0" fmla="*/ 0 w 233363"/>
                <a:gd name="T1" fmla="*/ 0 h 57150"/>
                <a:gd name="T2" fmla="*/ 0 w 233363"/>
                <a:gd name="T3" fmla="*/ 57150 h 57150"/>
                <a:gd name="T4" fmla="*/ 233363 w 233363"/>
                <a:gd name="T5" fmla="*/ 57150 h 57150"/>
                <a:gd name="T6" fmla="*/ 233363 w 233363"/>
                <a:gd name="T7" fmla="*/ 4762 h 57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363"/>
                <a:gd name="T13" fmla="*/ 0 h 57150"/>
                <a:gd name="T14" fmla="*/ 233363 w 233363"/>
                <a:gd name="T15" fmla="*/ 57150 h 57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63" h="57150">
                  <a:moveTo>
                    <a:pt x="0" y="0"/>
                  </a:moveTo>
                  <a:lnTo>
                    <a:pt x="0" y="57150"/>
                  </a:lnTo>
                  <a:lnTo>
                    <a:pt x="233363" y="57150"/>
                  </a:lnTo>
                  <a:lnTo>
                    <a:pt x="233363" y="476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Прямоугольник 11"/>
            <p:cNvSpPr>
              <a:spLocks noChangeArrowheads="1"/>
            </p:cNvSpPr>
            <p:nvPr/>
          </p:nvSpPr>
          <p:spPr bwMode="auto">
            <a:xfrm>
              <a:off x="6535420" y="2871788"/>
              <a:ext cx="9252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3200" b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12</a:t>
              </a:r>
              <a:r>
                <a:rPr lang="ru-RU" altLang="ru-RU" sz="3200" b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5</a:t>
              </a:r>
              <a:endParaRPr lang="ru-RU" altLang="ru-RU" sz="2000"/>
            </a:p>
          </p:txBody>
        </p:sp>
        <p:sp>
          <p:nvSpPr>
            <p:cNvPr id="33818" name="Левая фигурная скобка 12"/>
            <p:cNvSpPr>
              <a:spLocks/>
            </p:cNvSpPr>
            <p:nvPr/>
          </p:nvSpPr>
          <p:spPr bwMode="auto">
            <a:xfrm rot="-5400000">
              <a:off x="6598126" y="2807494"/>
              <a:ext cx="185738" cy="1352550"/>
            </a:xfrm>
            <a:prstGeom prst="leftBrace">
              <a:avLst>
                <a:gd name="adj1" fmla="val 4635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grpSp>
        <p:nvGrpSpPr>
          <p:cNvPr id="6" name="Группа 41"/>
          <p:cNvGrpSpPr>
            <a:grpSpLocks/>
          </p:cNvGrpSpPr>
          <p:nvPr/>
        </p:nvGrpSpPr>
        <p:grpSpPr bwMode="auto">
          <a:xfrm>
            <a:off x="2533650" y="900113"/>
            <a:ext cx="2159000" cy="884237"/>
            <a:chOff x="2533880" y="899863"/>
            <a:chExt cx="2159308" cy="88487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2789504" y="899863"/>
              <a:ext cx="1606779" cy="484534"/>
            </a:xfrm>
            <a:prstGeom prst="wedgeRoundRectCallout">
              <a:avLst>
                <a:gd name="adj1" fmla="val 12916"/>
                <a:gd name="adj2" fmla="val 49412"/>
                <a:gd name="adj3" fmla="val 16667"/>
              </a:avLst>
            </a:prstGeom>
            <a:grpFill/>
            <a:ln w="12700">
              <a:noFill/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ru-RU" sz="2400" dirty="0"/>
                <a:t>целое</a:t>
              </a:r>
            </a:p>
          </p:txBody>
        </p:sp>
        <p:sp>
          <p:nvSpPr>
            <p:cNvPr id="39" name="Полилиния 38"/>
            <p:cNvSpPr/>
            <p:nvPr/>
          </p:nvSpPr>
          <p:spPr bwMode="auto">
            <a:xfrm>
              <a:off x="2533880" y="1355802"/>
              <a:ext cx="649381" cy="395571"/>
            </a:xfrm>
            <a:custGeom>
              <a:avLst/>
              <a:gdLst>
                <a:gd name="connsiteX0" fmla="*/ 319489 w 649995"/>
                <a:gd name="connsiteY0" fmla="*/ 0 h 396607"/>
                <a:gd name="connsiteX1" fmla="*/ 0 w 649995"/>
                <a:gd name="connsiteY1" fmla="*/ 396607 h 396607"/>
                <a:gd name="connsiteX2" fmla="*/ 649995 w 649995"/>
                <a:gd name="connsiteY2" fmla="*/ 33050 h 396607"/>
                <a:gd name="connsiteX3" fmla="*/ 319489 w 649995"/>
                <a:gd name="connsiteY3" fmla="*/ 0 h 39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995" h="396607">
                  <a:moveTo>
                    <a:pt x="319489" y="0"/>
                  </a:moveTo>
                  <a:lnTo>
                    <a:pt x="0" y="396607"/>
                  </a:lnTo>
                  <a:lnTo>
                    <a:pt x="649995" y="33050"/>
                  </a:lnTo>
                  <a:lnTo>
                    <a:pt x="319489" y="0"/>
                  </a:ln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40" name="Полилиния 39"/>
            <p:cNvSpPr/>
            <p:nvPr/>
          </p:nvSpPr>
          <p:spPr bwMode="auto">
            <a:xfrm>
              <a:off x="3966009" y="1355802"/>
              <a:ext cx="727179" cy="428932"/>
            </a:xfrm>
            <a:custGeom>
              <a:avLst/>
              <a:gdLst>
                <a:gd name="connsiteX0" fmla="*/ 319489 w 649995"/>
                <a:gd name="connsiteY0" fmla="*/ 0 h 396607"/>
                <a:gd name="connsiteX1" fmla="*/ 0 w 649995"/>
                <a:gd name="connsiteY1" fmla="*/ 396607 h 396607"/>
                <a:gd name="connsiteX2" fmla="*/ 649995 w 649995"/>
                <a:gd name="connsiteY2" fmla="*/ 33050 h 396607"/>
                <a:gd name="connsiteX3" fmla="*/ 319489 w 649995"/>
                <a:gd name="connsiteY3" fmla="*/ 0 h 396607"/>
                <a:gd name="connsiteX0" fmla="*/ 0 w 727114"/>
                <a:gd name="connsiteY0" fmla="*/ 0 h 429658"/>
                <a:gd name="connsiteX1" fmla="*/ 727114 w 727114"/>
                <a:gd name="connsiteY1" fmla="*/ 429658 h 429658"/>
                <a:gd name="connsiteX2" fmla="*/ 330506 w 727114"/>
                <a:gd name="connsiteY2" fmla="*/ 33050 h 429658"/>
                <a:gd name="connsiteX3" fmla="*/ 0 w 727114"/>
                <a:gd name="connsiteY3" fmla="*/ 0 h 42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114" h="429658">
                  <a:moveTo>
                    <a:pt x="0" y="0"/>
                  </a:moveTo>
                  <a:lnTo>
                    <a:pt x="727114" y="429658"/>
                  </a:lnTo>
                  <a:lnTo>
                    <a:pt x="330506" y="330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  <p:sp>
          <p:nvSpPr>
            <p:cNvPr id="41" name="Полилиния 40"/>
            <p:cNvSpPr/>
            <p:nvPr/>
          </p:nvSpPr>
          <p:spPr bwMode="auto">
            <a:xfrm>
              <a:off x="3437297" y="1355802"/>
              <a:ext cx="408045" cy="362210"/>
            </a:xfrm>
            <a:custGeom>
              <a:avLst/>
              <a:gdLst>
                <a:gd name="connsiteX0" fmla="*/ 319489 w 649995"/>
                <a:gd name="connsiteY0" fmla="*/ 0 h 396607"/>
                <a:gd name="connsiteX1" fmla="*/ 0 w 649995"/>
                <a:gd name="connsiteY1" fmla="*/ 396607 h 396607"/>
                <a:gd name="connsiteX2" fmla="*/ 649995 w 649995"/>
                <a:gd name="connsiteY2" fmla="*/ 33050 h 396607"/>
                <a:gd name="connsiteX3" fmla="*/ 319489 w 649995"/>
                <a:gd name="connsiteY3" fmla="*/ 0 h 396607"/>
                <a:gd name="connsiteX0" fmla="*/ 0 w 727114"/>
                <a:gd name="connsiteY0" fmla="*/ 0 h 429658"/>
                <a:gd name="connsiteX1" fmla="*/ 727114 w 727114"/>
                <a:gd name="connsiteY1" fmla="*/ 429658 h 429658"/>
                <a:gd name="connsiteX2" fmla="*/ 330506 w 727114"/>
                <a:gd name="connsiteY2" fmla="*/ 33050 h 429658"/>
                <a:gd name="connsiteX3" fmla="*/ 0 w 727114"/>
                <a:gd name="connsiteY3" fmla="*/ 0 h 429658"/>
                <a:gd name="connsiteX0" fmla="*/ 0 w 727114"/>
                <a:gd name="connsiteY0" fmla="*/ 0 h 429658"/>
                <a:gd name="connsiteX1" fmla="*/ 727114 w 727114"/>
                <a:gd name="connsiteY1" fmla="*/ 429658 h 429658"/>
                <a:gd name="connsiteX2" fmla="*/ 407624 w 727114"/>
                <a:gd name="connsiteY2" fmla="*/ 33050 h 429658"/>
                <a:gd name="connsiteX3" fmla="*/ 0 w 727114"/>
                <a:gd name="connsiteY3" fmla="*/ 0 h 429658"/>
                <a:gd name="connsiteX0" fmla="*/ 0 w 727114"/>
                <a:gd name="connsiteY0" fmla="*/ 0 h 429658"/>
                <a:gd name="connsiteX1" fmla="*/ 727114 w 727114"/>
                <a:gd name="connsiteY1" fmla="*/ 429658 h 429658"/>
                <a:gd name="connsiteX2" fmla="*/ 407624 w 727114"/>
                <a:gd name="connsiteY2" fmla="*/ 33050 h 429658"/>
                <a:gd name="connsiteX3" fmla="*/ 0 w 727114"/>
                <a:gd name="connsiteY3" fmla="*/ 0 h 429658"/>
                <a:gd name="connsiteX0" fmla="*/ 0 w 407624"/>
                <a:gd name="connsiteY0" fmla="*/ 0 h 363556"/>
                <a:gd name="connsiteX1" fmla="*/ 198304 w 407624"/>
                <a:gd name="connsiteY1" fmla="*/ 363556 h 363556"/>
                <a:gd name="connsiteX2" fmla="*/ 407624 w 407624"/>
                <a:gd name="connsiteY2" fmla="*/ 33050 h 363556"/>
                <a:gd name="connsiteX3" fmla="*/ 0 w 407624"/>
                <a:gd name="connsiteY3" fmla="*/ 0 h 36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624" h="363556">
                  <a:moveTo>
                    <a:pt x="0" y="0"/>
                  </a:moveTo>
                  <a:lnTo>
                    <a:pt x="198304" y="363556"/>
                  </a:lnTo>
                  <a:lnTo>
                    <a:pt x="407624" y="330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endParaRPr lang="ru-RU" sz="2400"/>
            </a:p>
          </p:txBody>
        </p:sp>
      </p:grpSp>
      <p:grpSp>
        <p:nvGrpSpPr>
          <p:cNvPr id="7" name="Группа 46"/>
          <p:cNvGrpSpPr>
            <a:grpSpLocks/>
          </p:cNvGrpSpPr>
          <p:nvPr/>
        </p:nvGrpSpPr>
        <p:grpSpPr bwMode="auto">
          <a:xfrm>
            <a:off x="2571750" y="2046288"/>
            <a:ext cx="5835650" cy="430212"/>
            <a:chOff x="2571597" y="2045542"/>
            <a:chExt cx="5836147" cy="430958"/>
          </a:xfrm>
        </p:grpSpPr>
        <p:sp>
          <p:nvSpPr>
            <p:cNvPr id="33806" name="Полилиния 42"/>
            <p:cNvSpPr>
              <a:spLocks/>
            </p:cNvSpPr>
            <p:nvPr/>
          </p:nvSpPr>
          <p:spPr bwMode="auto">
            <a:xfrm>
              <a:off x="2571597" y="2045542"/>
              <a:ext cx="4468181" cy="234950"/>
            </a:xfrm>
            <a:custGeom>
              <a:avLst/>
              <a:gdLst>
                <a:gd name="T0" fmla="*/ 4468181 w 4468181"/>
                <a:gd name="T1" fmla="*/ 14612 h 234950"/>
                <a:gd name="T2" fmla="*/ 4468181 w 4468181"/>
                <a:gd name="T3" fmla="*/ 234950 h 234950"/>
                <a:gd name="T4" fmla="*/ 153 w 4468181"/>
                <a:gd name="T5" fmla="*/ 234108 h 234950"/>
                <a:gd name="T6" fmla="*/ 0 w 4468181"/>
                <a:gd name="T7" fmla="*/ 0 h 234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8181"/>
                <a:gd name="T13" fmla="*/ 0 h 234950"/>
                <a:gd name="T14" fmla="*/ 4468181 w 4468181"/>
                <a:gd name="T15" fmla="*/ 234950 h 234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8181" h="234950">
                  <a:moveTo>
                    <a:pt x="4468181" y="14612"/>
                  </a:moveTo>
                  <a:lnTo>
                    <a:pt x="4468181" y="234950"/>
                  </a:lnTo>
                  <a:lnTo>
                    <a:pt x="153" y="23410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Полилиния 43"/>
            <p:cNvSpPr>
              <a:spLocks/>
            </p:cNvSpPr>
            <p:nvPr/>
          </p:nvSpPr>
          <p:spPr bwMode="auto">
            <a:xfrm>
              <a:off x="3590925" y="2045542"/>
              <a:ext cx="3829853" cy="335708"/>
            </a:xfrm>
            <a:custGeom>
              <a:avLst/>
              <a:gdLst>
                <a:gd name="T0" fmla="*/ 956410 w 4468181"/>
                <a:gd name="T1" fmla="*/ 518286 h 234950"/>
                <a:gd name="T2" fmla="*/ 956410 w 4468181"/>
                <a:gd name="T3" fmla="*/ 8333692 h 234950"/>
                <a:gd name="T4" fmla="*/ 33 w 4468181"/>
                <a:gd name="T5" fmla="*/ 8303835 h 234950"/>
                <a:gd name="T6" fmla="*/ 0 w 4468181"/>
                <a:gd name="T7" fmla="*/ 0 h 234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8181"/>
                <a:gd name="T13" fmla="*/ 0 h 234950"/>
                <a:gd name="T14" fmla="*/ 4468181 w 4468181"/>
                <a:gd name="T15" fmla="*/ 234950 h 234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8181" h="234950">
                  <a:moveTo>
                    <a:pt x="4468181" y="14612"/>
                  </a:moveTo>
                  <a:lnTo>
                    <a:pt x="4468181" y="234950"/>
                  </a:lnTo>
                  <a:lnTo>
                    <a:pt x="153" y="23410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Левая фигурная скобка 12"/>
            <p:cNvSpPr>
              <a:spLocks/>
            </p:cNvSpPr>
            <p:nvPr/>
          </p:nvSpPr>
          <p:spPr bwMode="auto">
            <a:xfrm rot="-5400000">
              <a:off x="8004348" y="1768304"/>
              <a:ext cx="123826" cy="682966"/>
            </a:xfrm>
            <a:prstGeom prst="leftBrace">
              <a:avLst>
                <a:gd name="adj1" fmla="val 46346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3809" name="Полилиния 45"/>
            <p:cNvSpPr>
              <a:spLocks/>
            </p:cNvSpPr>
            <p:nvPr/>
          </p:nvSpPr>
          <p:spPr bwMode="auto">
            <a:xfrm>
              <a:off x="4648200" y="2045542"/>
              <a:ext cx="3420278" cy="430958"/>
            </a:xfrm>
            <a:custGeom>
              <a:avLst/>
              <a:gdLst>
                <a:gd name="T0" fmla="*/ 308629 w 4468181"/>
                <a:gd name="T1" fmla="*/ 35402753 h 234950"/>
                <a:gd name="T2" fmla="*/ 308629 w 4468181"/>
                <a:gd name="T3" fmla="*/ 101290742 h 234950"/>
                <a:gd name="T4" fmla="*/ 11 w 4468181"/>
                <a:gd name="T5" fmla="*/ 100927824 h 234950"/>
                <a:gd name="T6" fmla="*/ 0 w 4468181"/>
                <a:gd name="T7" fmla="*/ 0 h 234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8181"/>
                <a:gd name="T13" fmla="*/ 0 h 234950"/>
                <a:gd name="T14" fmla="*/ 4468181 w 4468181"/>
                <a:gd name="T15" fmla="*/ 234950 h 234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8181" h="234950">
                  <a:moveTo>
                    <a:pt x="4468181" y="82119"/>
                  </a:moveTo>
                  <a:lnTo>
                    <a:pt x="4468181" y="234950"/>
                  </a:lnTo>
                  <a:lnTo>
                    <a:pt x="153" y="23410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Типы переменных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6875" y="817563"/>
            <a:ext cx="8553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lvl="1" indent="-268288" eaLnBrk="1" hangingPunct="1">
              <a:spcBef>
                <a:spcPct val="15000"/>
              </a:spcBef>
              <a:buClr>
                <a:schemeClr val="tx1"/>
              </a:buClr>
              <a:buFontTx/>
              <a:buChar char="•"/>
            </a:pPr>
            <a:r>
              <a:rPr lang="en-US" altLang="ru-RU" sz="28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ru-RU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целое </a:t>
            </a:r>
          </a:p>
          <a:p>
            <a:pPr marL="274638" lvl="1" indent="-268288" eaLnBrk="1" hangingPunct="1">
              <a:spcBef>
                <a:spcPct val="15000"/>
              </a:spcBef>
              <a:buClr>
                <a:schemeClr val="tx1"/>
              </a:buClr>
              <a:buFontTx/>
              <a:buChar char="•"/>
            </a:pPr>
            <a:r>
              <a:rPr lang="en-US" altLang="ru-RU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вещественное</a:t>
            </a:r>
            <a:endParaRPr lang="en-US" altLang="ru-RU" sz="28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274638" lvl="1" indent="-268288" eaLnBrk="1" hangingPunct="1">
              <a:spcBef>
                <a:spcPct val="15000"/>
              </a:spcBef>
              <a:buClr>
                <a:schemeClr val="tx1"/>
              </a:buClr>
              <a:buFontTx/>
              <a:buChar char="•"/>
            </a:pPr>
            <a:r>
              <a:rPr lang="en-US" altLang="ru-RU" sz="28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логические значения</a:t>
            </a:r>
          </a:p>
          <a:p>
            <a:pPr marL="274638" lvl="1" indent="-268288" eaLnBrk="1" hangingPunct="1">
              <a:spcBef>
                <a:spcPct val="15000"/>
              </a:spcBef>
              <a:buClr>
                <a:schemeClr val="tx1"/>
              </a:buClr>
              <a:buFontTx/>
              <a:buChar char="•"/>
            </a:pPr>
            <a:r>
              <a:rPr lang="en-US" altLang="ru-RU" sz="28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символьная строка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425" y="2854325"/>
            <a:ext cx="4208463" cy="35385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93663" algn="just" eaLnBrk="1" hangingPunct="1">
              <a:defRPr/>
            </a:pPr>
            <a:r>
              <a:rPr lang="en-US" sz="2800" b="1">
                <a:latin typeface="Courier New" pitchFamily="49" charset="0"/>
                <a:cs typeface="Times New Roman" pitchFamily="18" charset="0"/>
              </a:rPr>
              <a:t>a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B0F0"/>
                </a:solidFill>
                <a:latin typeface="Courier New" pitchFamily="49" charset="0"/>
                <a:cs typeface="Times New Roman" pitchFamily="18" charset="0"/>
              </a:rPr>
              <a:t>5</a:t>
            </a:r>
            <a:endParaRPr lang="ru-RU" sz="2800" b="1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>
              <a:defRPr/>
            </a:pPr>
            <a:r>
              <a:rPr lang="en-US" sz="2800" b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print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( </a:t>
            </a:r>
            <a:r>
              <a:rPr lang="en-US" sz="2800" b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type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(a) )</a:t>
            </a:r>
            <a:endParaRPr lang="ru-RU" sz="2800" b="1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>
              <a:defRPr/>
            </a:pPr>
            <a:r>
              <a:rPr lang="en-US" sz="2800" b="1">
                <a:latin typeface="Courier New" pitchFamily="49" charset="0"/>
                <a:cs typeface="Times New Roman" pitchFamily="18" charset="0"/>
              </a:rPr>
              <a:t>a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B0F0"/>
                </a:solidFill>
                <a:latin typeface="Courier New" pitchFamily="49" charset="0"/>
                <a:cs typeface="Times New Roman" pitchFamily="18" charset="0"/>
              </a:rPr>
              <a:t>4.5</a:t>
            </a:r>
            <a:endParaRPr lang="ru-RU" sz="2800" b="1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>
              <a:defRPr/>
            </a:pPr>
            <a:r>
              <a:rPr lang="en-US" sz="2800" b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print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( </a:t>
            </a:r>
            <a:r>
              <a:rPr lang="en-US" sz="2800" b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type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(a) )</a:t>
            </a:r>
            <a:endParaRPr lang="ru-RU" sz="2800" b="1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>
              <a:defRPr/>
            </a:pPr>
            <a:r>
              <a:rPr lang="en-US" sz="2800" b="1">
                <a:latin typeface="Courier New" pitchFamily="49" charset="0"/>
                <a:cs typeface="Times New Roman" pitchFamily="18" charset="0"/>
              </a:rPr>
              <a:t>a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B0F0"/>
                </a:solidFill>
                <a:latin typeface="Courier New" pitchFamily="49" charset="0"/>
                <a:cs typeface="Times New Roman" pitchFamily="18" charset="0"/>
              </a:rPr>
              <a:t>True</a:t>
            </a:r>
            <a:endParaRPr lang="ru-RU" sz="2800" b="1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>
              <a:defRPr/>
            </a:pPr>
            <a:r>
              <a:rPr lang="en-US" sz="2800" b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print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( </a:t>
            </a:r>
            <a:r>
              <a:rPr lang="en-US" sz="2800" b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type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(a) )</a:t>
            </a:r>
            <a:endParaRPr lang="ru-RU" sz="2800" b="1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>
              <a:defRPr/>
            </a:pPr>
            <a:r>
              <a:rPr lang="en-US" sz="2800" b="1">
                <a:latin typeface="Courier New" pitchFamily="49" charset="0"/>
                <a:cs typeface="Times New Roman" pitchFamily="18" charset="0"/>
              </a:rPr>
              <a:t>a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  <a:cs typeface="Times New Roman" pitchFamily="18" charset="0"/>
              </a:rPr>
              <a:t>"</a:t>
            </a:r>
            <a:r>
              <a:rPr lang="ru-RU" sz="2800" b="1">
                <a:solidFill>
                  <a:srgbClr val="C00000"/>
                </a:solidFill>
                <a:latin typeface="Courier New" pitchFamily="49" charset="0"/>
                <a:cs typeface="Times New Roman" pitchFamily="18" charset="0"/>
              </a:rPr>
              <a:t>Вася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  <a:cs typeface="Times New Roman" pitchFamily="18" charset="0"/>
              </a:rPr>
              <a:t>"</a:t>
            </a:r>
            <a:endParaRPr lang="ru-RU" sz="2800" b="1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>
              <a:defRPr/>
            </a:pPr>
            <a:r>
              <a:rPr lang="ru-RU" sz="2800" b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print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>
                <a:latin typeface="Courier New" pitchFamily="49" charset="0"/>
                <a:cs typeface="Times New Roman" pitchFamily="18" charset="0"/>
              </a:rPr>
              <a:t>( </a:t>
            </a:r>
            <a:r>
              <a:rPr lang="ru-RU" sz="2800" b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type</a:t>
            </a:r>
            <a:r>
              <a:rPr lang="ru-RU" sz="2800" b="1">
                <a:latin typeface="Courier New" pitchFamily="49" charset="0"/>
                <a:cs typeface="Times New Roman" pitchFamily="18" charset="0"/>
              </a:rPr>
              <a:t>(a) 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19638" y="2854325"/>
            <a:ext cx="4208462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93663" algn="just" eaLnBrk="1" hangingPunct="1"/>
            <a:endParaRPr lang="en-US" alt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/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&lt;</a:t>
            </a:r>
            <a:r>
              <a:rPr lang="ru-RU" altLang="ru-RU" sz="2800" b="1" dirty="0" err="1">
                <a:latin typeface="Courier New" pitchFamily="49" charset="0"/>
                <a:cs typeface="Times New Roman" pitchFamily="18" charset="0"/>
              </a:rPr>
              <a:t>class</a:t>
            </a:r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 '</a:t>
            </a:r>
            <a:r>
              <a:rPr lang="ru-RU" altLang="ru-RU" sz="2800" b="1" dirty="0" err="1">
                <a:latin typeface="Courier New" pitchFamily="49" charset="0"/>
                <a:cs typeface="Times New Roman" pitchFamily="18" charset="0"/>
              </a:rPr>
              <a:t>int</a:t>
            </a:r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'&gt;</a:t>
            </a:r>
          </a:p>
          <a:p>
            <a:pPr marL="179388" indent="-93663" algn="just" eaLnBrk="1" hangingPunct="1"/>
            <a:endParaRPr lang="en-US" alt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/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&lt;</a:t>
            </a:r>
            <a:r>
              <a:rPr lang="ru-RU" altLang="ru-RU" sz="2800" b="1" dirty="0" err="1">
                <a:latin typeface="Courier New" pitchFamily="49" charset="0"/>
                <a:cs typeface="Times New Roman" pitchFamily="18" charset="0"/>
              </a:rPr>
              <a:t>class</a:t>
            </a:r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 '</a:t>
            </a:r>
            <a:r>
              <a:rPr lang="ru-RU" altLang="ru-RU" sz="2800" b="1" dirty="0" err="1">
                <a:latin typeface="Courier New" pitchFamily="49" charset="0"/>
                <a:cs typeface="Times New Roman" pitchFamily="18" charset="0"/>
              </a:rPr>
              <a:t>float</a:t>
            </a:r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'&gt;</a:t>
            </a:r>
          </a:p>
          <a:p>
            <a:pPr marL="179388" indent="-93663" algn="just" eaLnBrk="1" hangingPunct="1"/>
            <a:endParaRPr lang="en-US" alt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/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&lt;</a:t>
            </a:r>
            <a:r>
              <a:rPr lang="ru-RU" altLang="ru-RU" sz="2800" b="1" dirty="0" err="1">
                <a:latin typeface="Courier New" pitchFamily="49" charset="0"/>
                <a:cs typeface="Times New Roman" pitchFamily="18" charset="0"/>
              </a:rPr>
              <a:t>class</a:t>
            </a:r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 '</a:t>
            </a:r>
            <a:r>
              <a:rPr lang="ru-RU" altLang="ru-RU" sz="2800" b="1" dirty="0" err="1">
                <a:latin typeface="Courier New" pitchFamily="49" charset="0"/>
                <a:cs typeface="Times New Roman" pitchFamily="18" charset="0"/>
              </a:rPr>
              <a:t>bool</a:t>
            </a:r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'&gt;</a:t>
            </a:r>
          </a:p>
          <a:p>
            <a:pPr marL="179388" indent="-93663" algn="just" eaLnBrk="1" hangingPunct="1"/>
            <a:endParaRPr lang="en-US" alt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 eaLnBrk="1" hangingPunct="1"/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&lt;</a:t>
            </a:r>
            <a:r>
              <a:rPr lang="ru-RU" altLang="ru-RU" sz="2800" b="1" dirty="0" err="1">
                <a:latin typeface="Courier New" pitchFamily="49" charset="0"/>
                <a:cs typeface="Times New Roman" pitchFamily="18" charset="0"/>
              </a:rPr>
              <a:t>class</a:t>
            </a:r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 '</a:t>
            </a:r>
            <a:r>
              <a:rPr lang="ru-RU" altLang="ru-RU" sz="2800" b="1" dirty="0" err="1">
                <a:latin typeface="Courier New" pitchFamily="49" charset="0"/>
                <a:cs typeface="Times New Roman" pitchFamily="18" charset="0"/>
              </a:rPr>
              <a:t>str</a:t>
            </a:r>
            <a:r>
              <a:rPr lang="ru-RU" altLang="ru-RU" sz="2800" b="1" dirty="0">
                <a:latin typeface="Courier New" pitchFamily="49" charset="0"/>
                <a:cs typeface="Times New Roman" pitchFamily="18" charset="0"/>
              </a:rPr>
              <a:t>'&gt;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5" grpId="0" build="p" animBg="1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001156" cy="63026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Зачем нужен тип переменной?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8418512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eaLnBrk="1" hangingPunct="1">
              <a:defRPr/>
            </a:pPr>
            <a:r>
              <a:rPr lang="ru-RU" sz="2800" b="1" kern="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Тип определяет:</a:t>
            </a:r>
          </a:p>
          <a:p>
            <a:pPr marL="354013" indent="-180975" eaLnBrk="1" hangingPunct="1">
              <a:buFont typeface="Arial" pitchFamily="34" charset="0"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область допустимых значений</a:t>
            </a:r>
          </a:p>
          <a:p>
            <a:pPr marL="354013" indent="-180975" eaLnBrk="1" hangingPunct="1">
              <a:buFont typeface="Arial" pitchFamily="34" charset="0"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допустимые операции</a:t>
            </a:r>
          </a:p>
          <a:p>
            <a:pPr marL="354013" indent="-180975" eaLnBrk="1" hangingPunct="1">
              <a:buFont typeface="Arial" pitchFamily="34" charset="0"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объём памяти</a:t>
            </a:r>
          </a:p>
          <a:p>
            <a:pPr marL="354013" indent="-180975" eaLnBrk="1" hangingPunct="1">
              <a:buFont typeface="Arial" pitchFamily="34" charset="0"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формат хранения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63026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Размещение переменных в памяти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750" y="2208213"/>
            <a:ext cx="207645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= </a:t>
            </a:r>
            <a:r>
              <a:rPr lang="en-US" sz="2800" b="1" dirty="0">
                <a:solidFill>
                  <a:srgbClr val="0095FF"/>
                </a:solidFill>
                <a:latin typeface="Courier New" pitchFamily="49" charset="0"/>
              </a:rPr>
              <a:t>5</a:t>
            </a:r>
            <a:endParaRPr lang="ru-RU" sz="2800" b="1" dirty="0">
              <a:solidFill>
                <a:srgbClr val="0095FF"/>
              </a:solidFill>
              <a:latin typeface="Courier New" pitchFamily="49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46138" y="1014413"/>
            <a:ext cx="2332037" cy="946150"/>
          </a:xfrm>
          <a:prstGeom prst="wedgeRoundRectCallout">
            <a:avLst>
              <a:gd name="adj1" fmla="val -33982"/>
              <a:gd name="adj2" fmla="val 79813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/>
              <a:t>оператор присваивания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582988" y="909638"/>
            <a:ext cx="5195887" cy="936625"/>
            <a:chOff x="433" y="3902"/>
            <a:chExt cx="3273" cy="590"/>
          </a:xfrm>
        </p:grpSpPr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979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При записи нового значения </a:t>
              </a:r>
              <a:br>
                <a:rPr lang="ru-RU" sz="2400" dirty="0"/>
              </a:br>
              <a:r>
                <a:rPr lang="ru-RU" sz="2400" dirty="0"/>
                <a:t>  старое удаляется из памяти!</a:t>
              </a:r>
            </a:p>
          </p:txBody>
        </p:sp>
        <p:sp>
          <p:nvSpPr>
            <p:cNvPr id="3689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9" name="Прямоугольник 8"/>
          <p:cNvSpPr/>
          <p:nvPr/>
        </p:nvSpPr>
        <p:spPr bwMode="auto">
          <a:xfrm>
            <a:off x="4333875" y="2235200"/>
            <a:ext cx="657225" cy="468313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2400" dirty="0"/>
              <a:t>5</a:t>
            </a:r>
            <a:endParaRPr lang="ru-RU" sz="2400" dirty="0"/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893763" y="2233613"/>
            <a:ext cx="533400" cy="4794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055938" y="2155825"/>
            <a:ext cx="528637" cy="550863"/>
          </a:xfrm>
          <a:prstGeom prst="rect">
            <a:avLst/>
          </a:prstGeom>
          <a:noFill/>
          <a:ln w="12700" algn="ctr">
            <a:noFill/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3600"/>
              <a:t>a</a:t>
            </a:r>
            <a:endParaRPr lang="ru-RU" sz="3600"/>
          </a:p>
        </p:txBody>
      </p:sp>
      <p:sp>
        <p:nvSpPr>
          <p:cNvPr id="12" name="Полилиния 11"/>
          <p:cNvSpPr>
            <a:spLocks noChangeArrowheads="1"/>
          </p:cNvSpPr>
          <p:nvPr/>
        </p:nvSpPr>
        <p:spPr bwMode="auto">
          <a:xfrm>
            <a:off x="3571875" y="2513013"/>
            <a:ext cx="752475" cy="0"/>
          </a:xfrm>
          <a:custGeom>
            <a:avLst/>
            <a:gdLst>
              <a:gd name="T0" fmla="*/ 0 w 753035"/>
              <a:gd name="T1" fmla="*/ 0 h 10757"/>
              <a:gd name="T2" fmla="*/ 730957 w 753035"/>
              <a:gd name="T3" fmla="*/ 0 h 10757"/>
              <a:gd name="T4" fmla="*/ 0 60000 65536"/>
              <a:gd name="T5" fmla="*/ 0 60000 65536"/>
              <a:gd name="T6" fmla="*/ 0 w 753035"/>
              <a:gd name="T7" fmla="*/ 0 h 10757"/>
              <a:gd name="T8" fmla="*/ 753035 w 753035"/>
              <a:gd name="T9" fmla="*/ 0 h 107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3035" h="10757">
                <a:moveTo>
                  <a:pt x="0" y="10757"/>
                </a:moveTo>
                <a:lnTo>
                  <a:pt x="753035" y="0"/>
                </a:lnTo>
              </a:path>
            </a:pathLst>
          </a:custGeom>
          <a:noFill/>
          <a:ln w="38100" algn="ctr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9750" y="2886075"/>
            <a:ext cx="207645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= </a:t>
            </a:r>
            <a:r>
              <a:rPr lang="ru-RU" sz="2800" b="1" dirty="0">
                <a:solidFill>
                  <a:srgbClr val="0095FF"/>
                </a:solidFill>
                <a:latin typeface="Courier New" pitchFamily="49" charset="0"/>
              </a:rPr>
              <a:t>4.5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333875" y="2881313"/>
            <a:ext cx="1393825" cy="468312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dirty="0"/>
              <a:t>4.5</a:t>
            </a:r>
          </a:p>
        </p:txBody>
      </p:sp>
      <p:sp>
        <p:nvSpPr>
          <p:cNvPr id="15" name="Полилиния 14"/>
          <p:cNvSpPr>
            <a:spLocks noChangeArrowheads="1"/>
          </p:cNvSpPr>
          <p:nvPr/>
        </p:nvSpPr>
        <p:spPr bwMode="auto">
          <a:xfrm flipV="1">
            <a:off x="3560763" y="2632075"/>
            <a:ext cx="795337" cy="473075"/>
          </a:xfrm>
          <a:custGeom>
            <a:avLst/>
            <a:gdLst>
              <a:gd name="T0" fmla="*/ 0 w 753035"/>
              <a:gd name="T1" fmla="*/ 2147483647 h 10757"/>
              <a:gd name="T2" fmla="*/ 7085762 w 753035"/>
              <a:gd name="T3" fmla="*/ 0 h 10757"/>
              <a:gd name="T4" fmla="*/ 0 60000 65536"/>
              <a:gd name="T5" fmla="*/ 0 60000 65536"/>
              <a:gd name="T6" fmla="*/ 0 w 753035"/>
              <a:gd name="T7" fmla="*/ 0 h 10757"/>
              <a:gd name="T8" fmla="*/ 753035 w 753035"/>
              <a:gd name="T9" fmla="*/ 10757 h 107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3035" h="10757">
                <a:moveTo>
                  <a:pt x="0" y="10757"/>
                </a:moveTo>
                <a:lnTo>
                  <a:pt x="753035" y="0"/>
                </a:lnTo>
              </a:path>
            </a:pathLst>
          </a:custGeom>
          <a:noFill/>
          <a:ln w="38100" algn="ctr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6" name="Плюс 15"/>
          <p:cNvSpPr/>
          <p:nvPr/>
        </p:nvSpPr>
        <p:spPr bwMode="auto">
          <a:xfrm rot="18900000">
            <a:off x="4110038" y="1931988"/>
            <a:ext cx="1076325" cy="1076325"/>
          </a:xfrm>
          <a:prstGeom prst="mathPlus">
            <a:avLst>
              <a:gd name="adj1" fmla="val 752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383338" y="2259013"/>
            <a:ext cx="1935162" cy="946150"/>
          </a:xfrm>
          <a:prstGeom prst="wedgeRoundRectCallout">
            <a:avLst>
              <a:gd name="adj1" fmla="val -19913"/>
              <a:gd name="adj2" fmla="val -100053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/>
              <a:t>«сборщик мусора»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39750" y="3660775"/>
            <a:ext cx="207645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b = a</a:t>
            </a:r>
            <a:endParaRPr lang="ru-RU" sz="2800" b="1" dirty="0">
              <a:solidFill>
                <a:srgbClr val="0095FF"/>
              </a:solidFill>
              <a:latin typeface="Courier New" pitchFamily="49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055938" y="3387725"/>
            <a:ext cx="528637" cy="550863"/>
          </a:xfrm>
          <a:prstGeom prst="rect">
            <a:avLst/>
          </a:prstGeom>
          <a:noFill/>
          <a:ln w="12700" algn="ctr">
            <a:noFill/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3600"/>
              <a:t>b</a:t>
            </a:r>
            <a:endParaRPr lang="ru-RU" sz="3600"/>
          </a:p>
        </p:txBody>
      </p:sp>
      <p:sp>
        <p:nvSpPr>
          <p:cNvPr id="20" name="Полилиния 19"/>
          <p:cNvSpPr>
            <a:spLocks noChangeArrowheads="1"/>
          </p:cNvSpPr>
          <p:nvPr/>
        </p:nvSpPr>
        <p:spPr bwMode="auto">
          <a:xfrm>
            <a:off x="3560763" y="3178175"/>
            <a:ext cx="795337" cy="473075"/>
          </a:xfrm>
          <a:custGeom>
            <a:avLst/>
            <a:gdLst>
              <a:gd name="T0" fmla="*/ 0 w 753035"/>
              <a:gd name="T1" fmla="*/ 2147483647 h 10757"/>
              <a:gd name="T2" fmla="*/ 7085762 w 753035"/>
              <a:gd name="T3" fmla="*/ 0 h 10757"/>
              <a:gd name="T4" fmla="*/ 0 60000 65536"/>
              <a:gd name="T5" fmla="*/ 0 60000 65536"/>
              <a:gd name="T6" fmla="*/ 0 w 753035"/>
              <a:gd name="T7" fmla="*/ 0 h 10757"/>
              <a:gd name="T8" fmla="*/ 753035 w 753035"/>
              <a:gd name="T9" fmla="*/ 10757 h 107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3035" h="10757">
                <a:moveTo>
                  <a:pt x="0" y="10757"/>
                </a:moveTo>
                <a:lnTo>
                  <a:pt x="753035" y="0"/>
                </a:lnTo>
              </a:path>
            </a:pathLst>
          </a:custGeom>
          <a:noFill/>
          <a:ln w="38100" algn="ctr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39750" y="4625975"/>
            <a:ext cx="207645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=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</a:rPr>
              <a:t>10</a:t>
            </a:r>
            <a:endParaRPr lang="ru-RU" sz="2800" b="1" dirty="0">
              <a:solidFill>
                <a:srgbClr val="00B0F0"/>
              </a:solidFill>
              <a:latin typeface="Courier New" pitchFamily="49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333875" y="4811713"/>
            <a:ext cx="1393825" cy="468312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dirty="0"/>
              <a:t>4.5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055938" y="5318125"/>
            <a:ext cx="528637" cy="550863"/>
          </a:xfrm>
          <a:prstGeom prst="rect">
            <a:avLst/>
          </a:prstGeom>
          <a:noFill/>
          <a:ln w="12700" algn="ctr">
            <a:noFill/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3600"/>
              <a:t>b</a:t>
            </a:r>
            <a:endParaRPr lang="ru-RU" sz="3600"/>
          </a:p>
        </p:txBody>
      </p:sp>
      <p:sp>
        <p:nvSpPr>
          <p:cNvPr id="24" name="Полилиния 23"/>
          <p:cNvSpPr>
            <a:spLocks noChangeArrowheads="1"/>
          </p:cNvSpPr>
          <p:nvPr/>
        </p:nvSpPr>
        <p:spPr bwMode="auto">
          <a:xfrm>
            <a:off x="3560763" y="5108575"/>
            <a:ext cx="795337" cy="473075"/>
          </a:xfrm>
          <a:custGeom>
            <a:avLst/>
            <a:gdLst>
              <a:gd name="T0" fmla="*/ 0 w 753035"/>
              <a:gd name="T1" fmla="*/ 2147483647 h 10757"/>
              <a:gd name="T2" fmla="*/ 7085762 w 753035"/>
              <a:gd name="T3" fmla="*/ 0 h 10757"/>
              <a:gd name="T4" fmla="*/ 0 60000 65536"/>
              <a:gd name="T5" fmla="*/ 0 60000 65536"/>
              <a:gd name="T6" fmla="*/ 0 w 753035"/>
              <a:gd name="T7" fmla="*/ 0 h 10757"/>
              <a:gd name="T8" fmla="*/ 753035 w 753035"/>
              <a:gd name="T9" fmla="*/ 10757 h 107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3035" h="10757">
                <a:moveTo>
                  <a:pt x="0" y="10757"/>
                </a:moveTo>
                <a:lnTo>
                  <a:pt x="753035" y="0"/>
                </a:lnTo>
              </a:path>
            </a:pathLst>
          </a:custGeom>
          <a:noFill/>
          <a:ln w="38100" algn="ctr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333875" y="3859213"/>
            <a:ext cx="1393825" cy="468312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2400" dirty="0"/>
              <a:t>10</a:t>
            </a:r>
            <a:endParaRPr lang="ru-RU" sz="2400" dirty="0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055938" y="4365625"/>
            <a:ext cx="528637" cy="550863"/>
          </a:xfrm>
          <a:prstGeom prst="rect">
            <a:avLst/>
          </a:prstGeom>
          <a:noFill/>
          <a:ln w="12700" algn="ctr">
            <a:noFill/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3600"/>
              <a:t>a</a:t>
            </a:r>
            <a:endParaRPr lang="ru-RU" sz="3600"/>
          </a:p>
        </p:txBody>
      </p:sp>
      <p:sp>
        <p:nvSpPr>
          <p:cNvPr id="27" name="Полилиния 26"/>
          <p:cNvSpPr>
            <a:spLocks noChangeArrowheads="1"/>
          </p:cNvSpPr>
          <p:nvPr/>
        </p:nvSpPr>
        <p:spPr bwMode="auto">
          <a:xfrm>
            <a:off x="3560763" y="4156075"/>
            <a:ext cx="795337" cy="473075"/>
          </a:xfrm>
          <a:custGeom>
            <a:avLst/>
            <a:gdLst>
              <a:gd name="T0" fmla="*/ 0 w 753035"/>
              <a:gd name="T1" fmla="*/ 2147483647 h 10757"/>
              <a:gd name="T2" fmla="*/ 7085762 w 753035"/>
              <a:gd name="T3" fmla="*/ 0 h 10757"/>
              <a:gd name="T4" fmla="*/ 0 60000 65536"/>
              <a:gd name="T5" fmla="*/ 0 60000 65536"/>
              <a:gd name="T6" fmla="*/ 0 w 753035"/>
              <a:gd name="T7" fmla="*/ 0 h 10757"/>
              <a:gd name="T8" fmla="*/ 753035 w 753035"/>
              <a:gd name="T9" fmla="*/ 10757 h 107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3035" h="10757">
                <a:moveTo>
                  <a:pt x="0" y="10757"/>
                </a:moveTo>
                <a:lnTo>
                  <a:pt x="753035" y="0"/>
                </a:lnTo>
              </a:path>
            </a:pathLst>
          </a:custGeom>
          <a:noFill/>
          <a:ln w="38100" algn="ctr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9" grpId="1" animBg="1"/>
      <p:bldP spid="10" grpId="0" animBg="1"/>
      <p:bldP spid="11" grpId="0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9" grpId="0"/>
      <p:bldP spid="20" grpId="0" animBg="1"/>
      <p:bldP spid="20" grpId="1" animBg="1"/>
      <p:bldP spid="21" grpId="0" animBg="1"/>
      <p:bldP spid="22" grpId="0" animBg="1"/>
      <p:bldP spid="24" grpId="0" animBg="1"/>
      <p:bldP spid="25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Арифметическое выражения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88" y="1216025"/>
            <a:ext cx="5621337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800" b="1" dirty="0">
                <a:latin typeface="+mn-lt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ru-RU" sz="2800" b="1" dirty="0">
                <a:latin typeface="+mn-lt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(c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**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ru-RU" sz="2800" b="1" dirty="0">
                <a:latin typeface="+mn-lt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ru-RU" sz="2800" b="1" dirty="0">
                <a:latin typeface="+mn-lt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ru-RU" sz="2800" b="1" dirty="0">
                <a:solidFill>
                  <a:srgbClr val="00B0F0"/>
                </a:solidFill>
                <a:latin typeface="+mn-lt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ru-RU" sz="2800" b="1" dirty="0">
                <a:latin typeface="+mn-lt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d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413" y="1743075"/>
            <a:ext cx="4979987" cy="22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kern="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Приоритет</a:t>
            </a: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(</a:t>
            </a:r>
            <a:r>
              <a:rPr lang="ru-RU" sz="2800" i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старшинство</a:t>
            </a: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):</a:t>
            </a:r>
          </a:p>
          <a:p>
            <a:pPr marL="625475" indent="-436563" eaLnBrk="1" hangingPunct="1">
              <a:buFont typeface="+mj-lt"/>
              <a:buAutoNum type="arabicParenR"/>
              <a:defRPr/>
            </a:pP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скобки</a:t>
            </a:r>
          </a:p>
          <a:p>
            <a:pPr marL="625475" indent="-436563" eaLnBrk="1" hangingPunct="1">
              <a:buFont typeface="+mj-lt"/>
              <a:buAutoNum type="arabicParenR"/>
              <a:defRPr/>
            </a:pP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возведение в степень </a:t>
            </a:r>
            <a:r>
              <a:rPr lang="ru-RU" sz="2800" b="1" kern="0" dirty="0">
                <a:solidFill>
                  <a:srgbClr val="000000"/>
                </a:solidFill>
                <a:latin typeface="Courier New" pitchFamily="49" charset="0"/>
                <a:ea typeface="+mj-ea"/>
                <a:cs typeface="Courier New" pitchFamily="49" charset="0"/>
              </a:rPr>
              <a:t>**</a:t>
            </a:r>
          </a:p>
          <a:p>
            <a:pPr marL="625475" indent="-436563" eaLnBrk="1" hangingPunct="1">
              <a:buFont typeface="+mj-lt"/>
              <a:buAutoNum type="arabicParenR"/>
              <a:defRPr/>
            </a:pP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умножение и деление</a:t>
            </a:r>
          </a:p>
          <a:p>
            <a:pPr marL="625475" indent="-436563" eaLnBrk="1" hangingPunct="1">
              <a:buFont typeface="+mj-lt"/>
              <a:buAutoNum type="arabicParenR"/>
              <a:defRPr/>
            </a:pP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сложение и вычитание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7450" y="852488"/>
            <a:ext cx="3698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3075" y="852488"/>
            <a:ext cx="368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3225" y="852488"/>
            <a:ext cx="3698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9338" y="852488"/>
            <a:ext cx="3698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2163" y="852488"/>
            <a:ext cx="368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7000" y="852488"/>
            <a:ext cx="3698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5602288" y="1892300"/>
            <a:ext cx="3300412" cy="1189038"/>
            <a:chOff x="5433848" y="1891862"/>
            <a:chExt cx="3300249" cy="1189868"/>
          </a:xfrm>
        </p:grpSpPr>
        <p:sp>
          <p:nvSpPr>
            <p:cNvPr id="14" name="Блок-схема: процесс 13"/>
            <p:cNvSpPr/>
            <p:nvPr/>
          </p:nvSpPr>
          <p:spPr bwMode="auto">
            <a:xfrm>
              <a:off x="5433848" y="1891862"/>
              <a:ext cx="3300249" cy="1177159"/>
            </a:xfrm>
            <a:prstGeom prst="flowChartProcess">
              <a:avLst/>
            </a:prstGeom>
            <a:ln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5621164" y="1990356"/>
            <a:ext cx="2943080" cy="1091374"/>
          </p:xfrm>
          <a:graphic>
            <a:graphicData uri="http://schemas.openxmlformats.org/presentationml/2006/ole">
              <p:oleObj spid="_x0000_s1026" name="Формула" r:id="rId3" imgW="1130300" imgH="419100" progId="Equation.3">
                <p:embed/>
              </p:oleObj>
            </a:graphicData>
          </a:graphic>
        </p:graphicFrame>
      </p:grp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8269288" y="2271713"/>
            <a:ext cx="568325" cy="56673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446088" y="4087813"/>
            <a:ext cx="4464050" cy="976312"/>
            <a:chOff x="446088" y="4087913"/>
            <a:chExt cx="4464390" cy="9760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46088" y="4110132"/>
              <a:ext cx="4464390" cy="9538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ru-RU" sz="2800" b="1" dirty="0">
                  <a:latin typeface="Arial" pitchFamily="34" charset="0"/>
                  <a:cs typeface="Courier New" pitchFamily="49" charset="0"/>
                </a:rPr>
                <a:t> 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ru-RU" sz="2800" b="1" dirty="0">
                  <a:latin typeface="Arial" pitchFamily="34" charset="0"/>
                  <a:cs typeface="Courier New" pitchFamily="49" charset="0"/>
                </a:rPr>
                <a:t> 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(c</a:t>
              </a:r>
              <a:r>
                <a:rPr lang="ru-RU" sz="2800" b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+</a:t>
              </a:r>
              <a:r>
                <a:rPr lang="ru-RU" sz="2800" b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b</a:t>
              </a:r>
              <a:r>
                <a:rPr lang="ru-RU" sz="2800" b="1" dirty="0">
                  <a:latin typeface="Courier New" pitchFamily="49" charset="0"/>
                  <a:cs typeface="Courier New" pitchFamily="49" charset="0"/>
                </a:rPr>
                <a:t>*</a:t>
              </a:r>
              <a:r>
                <a:rPr lang="en-US" sz="2800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5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*</a:t>
              </a:r>
              <a:r>
                <a:rPr lang="en-US" sz="2800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  <a:r>
                <a:rPr lang="ru-RU" sz="2800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ru-RU" sz="2800" b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800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)</a:t>
              </a:r>
              <a:r>
                <a:rPr lang="ru-RU" sz="2800" b="1" dirty="0">
                  <a:latin typeface="Courier New" pitchFamily="49" charset="0"/>
                  <a:cs typeface="Courier New" pitchFamily="49" charset="0"/>
                </a:rPr>
                <a:t> \</a:t>
              </a:r>
            </a:p>
            <a:p>
              <a:pPr eaLnBrk="1" hangingPunct="1">
                <a:defRPr/>
              </a:pPr>
              <a:r>
                <a:rPr lang="ru-RU" sz="2800" b="1" dirty="0">
                  <a:latin typeface="Courier New" pitchFamily="49" charset="0"/>
                  <a:cs typeface="Courier New" pitchFamily="49" charset="0"/>
                </a:rPr>
                <a:t>           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/</a:t>
              </a:r>
              <a:r>
                <a:rPr lang="ru-RU" sz="2800" b="1" dirty="0">
                  <a:latin typeface="Arial" pitchFamily="34" charset="0"/>
                  <a:cs typeface="Courier New" pitchFamily="49" charset="0"/>
                </a:rPr>
                <a:t> </a:t>
              </a:r>
              <a:r>
                <a:rPr lang="en-US" sz="2800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r>
                <a:rPr lang="ru-RU" sz="2800" b="1" dirty="0">
                  <a:latin typeface="Arial" pitchFamily="34" charset="0"/>
                  <a:cs typeface="Courier New" pitchFamily="49" charset="0"/>
                </a:rPr>
                <a:t> 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*</a:t>
              </a:r>
              <a:r>
                <a:rPr lang="ru-RU" sz="2800" b="1" dirty="0">
                  <a:latin typeface="Arial" pitchFamily="34" charset="0"/>
                  <a:cs typeface="Courier New" pitchFamily="49" charset="0"/>
                </a:rPr>
                <a:t> </a:t>
              </a:r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ru-RU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2" name="Группа 20"/>
            <p:cNvGrpSpPr>
              <a:grpSpLocks/>
            </p:cNvGrpSpPr>
            <p:nvPr/>
          </p:nvGrpSpPr>
          <p:grpSpPr bwMode="auto">
            <a:xfrm>
              <a:off x="4392583" y="4087913"/>
              <a:ext cx="513169" cy="544519"/>
              <a:chOff x="6307444" y="4163208"/>
              <a:chExt cx="513169" cy="544519"/>
            </a:xfrm>
          </p:grpSpPr>
          <p:sp>
            <p:nvSpPr>
              <p:cNvPr id="1045" name="Овал 17"/>
              <p:cNvSpPr>
                <a:spLocks noChangeArrowheads="1"/>
              </p:cNvSpPr>
              <p:nvPr/>
            </p:nvSpPr>
            <p:spPr bwMode="auto">
              <a:xfrm>
                <a:off x="6307444" y="4163208"/>
                <a:ext cx="513169" cy="5131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ru-RU" altLang="ru-RU"/>
              </a:p>
            </p:txBody>
          </p:sp>
          <p:sp>
            <p:nvSpPr>
              <p:cNvPr id="1046" name="Прямоугольник 19"/>
              <p:cNvSpPr>
                <a:spLocks noChangeArrowheads="1"/>
              </p:cNvSpPr>
              <p:nvPr/>
            </p:nvSpPr>
            <p:spPr bwMode="auto">
              <a:xfrm>
                <a:off x="6372605" y="4184507"/>
                <a:ext cx="39946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2800" b="1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\</a:t>
                </a: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453063" y="3582988"/>
            <a:ext cx="3067050" cy="806450"/>
          </a:xfrm>
          <a:prstGeom prst="wedgeRoundRectCallout">
            <a:avLst>
              <a:gd name="adj1" fmla="val -65509"/>
              <a:gd name="adj2" fmla="val 41208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перенос на следующую строку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6088" y="5346700"/>
            <a:ext cx="4557712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800" b="1" dirty="0">
                <a:latin typeface="Arial" pitchFamily="34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ru-RU" sz="2800" b="1" dirty="0">
                <a:latin typeface="Arial" pitchFamily="34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(c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ru-RU" sz="2000" b="1" dirty="0">
                <a:latin typeface="Arial" pitchFamily="34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ru-RU" sz="2800" b="1" dirty="0">
                <a:latin typeface="Arial" pitchFamily="34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ru-RU" sz="2800" b="1" dirty="0">
                <a:latin typeface="Arial" pitchFamily="34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ru-RU" sz="2800" b="1" dirty="0">
                <a:latin typeface="Arial" pitchFamily="34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d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5453063" y="4937125"/>
            <a:ext cx="3067050" cy="808038"/>
          </a:xfrm>
          <a:prstGeom prst="wedgeRoundRectCallout">
            <a:avLst>
              <a:gd name="adj1" fmla="val -65509"/>
              <a:gd name="adj2" fmla="val 41208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перенос внутри скобок разрешён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6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chemeClr val="accent3"/>
                </a:solidFill>
              </a:rPr>
              <a:t>Преимущества </a:t>
            </a:r>
            <a:r>
              <a:rPr lang="ru-RU" sz="6000" b="1" dirty="0" err="1" smtClean="0">
                <a:ln/>
                <a:solidFill>
                  <a:schemeClr val="accent3"/>
                </a:solidFill>
              </a:rPr>
              <a:t>Python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dirty="0" smtClean="0"/>
              <a:t>интерпретируемый</a:t>
            </a:r>
            <a:r>
              <a:rPr lang="ru-RU" dirty="0"/>
              <a:t> язык программирования:</a:t>
            </a:r>
            <a:endParaRPr lang="ru-RU" sz="2400" dirty="0"/>
          </a:p>
          <a:p>
            <a:pPr marL="514350" lvl="0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dirty="0" smtClean="0"/>
              <a:t>высокоуровневый</a:t>
            </a:r>
            <a:r>
              <a:rPr lang="ru-RU" dirty="0"/>
              <a:t> язык программирования;</a:t>
            </a:r>
            <a:endParaRPr lang="ru-RU" sz="2400" dirty="0"/>
          </a:p>
          <a:p>
            <a:pPr marL="514350" lvl="0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dirty="0" err="1" smtClean="0"/>
              <a:t>платформонезависимый</a:t>
            </a:r>
            <a:r>
              <a:rPr lang="ru-RU" dirty="0" smtClean="0"/>
              <a:t> </a:t>
            </a:r>
            <a:r>
              <a:rPr lang="ru-RU" dirty="0"/>
              <a:t>язык</a:t>
            </a:r>
            <a:r>
              <a:rPr lang="ru-RU" dirty="0" smtClean="0"/>
              <a:t>:</a:t>
            </a:r>
            <a:endParaRPr lang="ru-RU" sz="2400" dirty="0"/>
          </a:p>
          <a:p>
            <a:pPr marL="514350" lvl="0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dirty="0"/>
              <a:t> </a:t>
            </a:r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source</a:t>
            </a:r>
            <a:r>
              <a:rPr lang="ru-RU" dirty="0"/>
              <a:t> проект;</a:t>
            </a:r>
            <a:endParaRPr lang="ru-RU" sz="2400" dirty="0"/>
          </a:p>
          <a:p>
            <a:pPr marL="514350" lvl="0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dirty="0" smtClean="0"/>
              <a:t>простой</a:t>
            </a:r>
            <a:r>
              <a:rPr lang="ru-RU" dirty="0"/>
              <a:t> язык;</a:t>
            </a:r>
            <a:endParaRPr lang="ru-RU" sz="2400" dirty="0"/>
          </a:p>
          <a:p>
            <a:pPr marL="514350" lvl="0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dirty="0" smtClean="0"/>
              <a:t>встраиваемый</a:t>
            </a:r>
            <a:r>
              <a:rPr lang="ru-RU" dirty="0"/>
              <a:t> </a:t>
            </a:r>
            <a:r>
              <a:rPr lang="ru-RU" dirty="0" err="1"/>
              <a:t>скриптовый</a:t>
            </a:r>
            <a:r>
              <a:rPr lang="ru-RU" dirty="0"/>
              <a:t> язык;</a:t>
            </a:r>
            <a:endParaRPr lang="ru-RU" sz="2400" dirty="0"/>
          </a:p>
          <a:p>
            <a:pPr marL="514350" lvl="0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dirty="0" smtClean="0"/>
              <a:t>динамический</a:t>
            </a:r>
            <a:r>
              <a:rPr lang="ru-RU" dirty="0"/>
              <a:t> язык, что упрощает написание несложных программ;</a:t>
            </a:r>
            <a:endParaRPr lang="ru-RU" sz="2400" dirty="0"/>
          </a:p>
          <a:p>
            <a:pPr marL="514350" lvl="0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ru-RU" dirty="0" smtClean="0"/>
              <a:t>Для </a:t>
            </a:r>
            <a:r>
              <a:rPr lang="ru-RU" dirty="0" err="1" smtClean="0"/>
              <a:t>Python</a:t>
            </a:r>
            <a:r>
              <a:rPr lang="ru-RU" dirty="0" smtClean="0"/>
              <a:t> </a:t>
            </a:r>
            <a:r>
              <a:rPr lang="ru-RU" dirty="0"/>
              <a:t>существует </a:t>
            </a:r>
            <a:r>
              <a:rPr lang="ru-RU" dirty="0" smtClean="0"/>
              <a:t>огромная</a:t>
            </a:r>
            <a:r>
              <a:rPr lang="ru-RU" dirty="0"/>
              <a:t> </a:t>
            </a:r>
            <a:r>
              <a:rPr lang="ru-RU" dirty="0" smtClean="0"/>
              <a:t>библиотека</a:t>
            </a:r>
          </a:p>
          <a:p>
            <a:pPr marL="514350" lvl="0" indent="-514350">
              <a:buClr>
                <a:schemeClr val="accent1">
                  <a:lumMod val="75000"/>
                </a:schemeClr>
              </a:buClr>
              <a:buSzPct val="120000"/>
              <a:buNone/>
            </a:pPr>
            <a:r>
              <a:rPr lang="ru-RU" dirty="0" smtClean="0"/>
              <a:t>классов </a:t>
            </a:r>
            <a:r>
              <a:rPr lang="ru-RU" dirty="0"/>
              <a:t>на любой </a:t>
            </a:r>
            <a:r>
              <a:rPr lang="ru-RU" dirty="0" smtClean="0"/>
              <a:t>вкус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2468" name="Picture 4" descr="https://static.tildacdn.com/tild3438-3439-4464-a630-653663633864/py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3229" t="6641" r="14010" b="10344"/>
          <a:stretch>
            <a:fillRect/>
          </a:stretch>
        </p:blipFill>
        <p:spPr bwMode="auto">
          <a:xfrm>
            <a:off x="7000892" y="2428868"/>
            <a:ext cx="157163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</a:bodyPr>
          <a:lstStyle/>
          <a:p>
            <a:r>
              <a:rPr lang="ru-RU" alt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113" y="809625"/>
            <a:ext cx="51800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Классическое деление: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9438" y="1265238"/>
            <a:ext cx="5186362" cy="2246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a =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9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; b =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6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x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= 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3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/ 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4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#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= 0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.75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x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= 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a / b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#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= 1.5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x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= 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-3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/ 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4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#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=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-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0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.75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x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= -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a / b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#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=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-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1.5</a:t>
            </a:r>
            <a:endParaRPr lang="ru-RU" sz="2800" b="1" dirty="0">
              <a:latin typeface="Courier New" pitchFamily="49" charset="0"/>
              <a:ea typeface="Times New Roman"/>
              <a:cs typeface="Courier New" pitchFamily="49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113" y="3584575"/>
            <a:ext cx="8353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Целочисленное деление</a:t>
            </a: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 (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округление «вниз»!</a:t>
            </a: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)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: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79438" y="4040188"/>
            <a:ext cx="5222875" cy="2246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a =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9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; b =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6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x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= 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3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/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/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4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#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= 0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x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= 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a // b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#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= 1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x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= 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-3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/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/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4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#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= -1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x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= -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a // b</a:t>
            </a:r>
            <a:r>
              <a:rPr lang="ru-RU" sz="2800" b="1" dirty="0"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#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= -2</a:t>
            </a:r>
            <a:endParaRPr lang="ru-RU" sz="2800" b="1" dirty="0">
              <a:latin typeface="Courier New" pitchFamily="49" charset="0"/>
              <a:ea typeface="Times New Roman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 animBg="1"/>
      <p:bldP spid="17" grpId="0"/>
      <p:bldP spid="2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63026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Сокращенная запись операций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58788" y="950913"/>
            <a:ext cx="5411787" cy="3000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lvl="1" indent="1588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+= b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# a = a + b </a:t>
            </a:r>
          </a:p>
          <a:p>
            <a:pPr marL="174625" lvl="1" indent="1588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-= b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# a = a - b </a:t>
            </a:r>
          </a:p>
          <a:p>
            <a:pPr marL="174625" lvl="1" indent="1588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*= b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# a = a * b </a:t>
            </a:r>
          </a:p>
          <a:p>
            <a:pPr marL="174625" lvl="1" indent="1588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/= b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# a = a / b</a:t>
            </a:r>
          </a:p>
          <a:p>
            <a:pPr marL="174625" lvl="1" indent="1588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//= b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# a = a // b</a:t>
            </a:r>
          </a:p>
          <a:p>
            <a:pPr marL="174625" lvl="1" indent="1588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%= b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# a = a % b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4125" y="973138"/>
            <a:ext cx="177641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700" b="1" dirty="0">
                <a:solidFill>
                  <a:srgbClr val="000000"/>
                </a:solidFill>
                <a:latin typeface="Courier New" pitchFamily="49" charset="0"/>
              </a:rPr>
              <a:t>a += 1 </a:t>
            </a:r>
            <a:endParaRPr lang="ru-RU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099175" y="1754188"/>
            <a:ext cx="2828925" cy="720725"/>
          </a:xfrm>
          <a:prstGeom prst="wedgeRoundRectCallout">
            <a:avLst>
              <a:gd name="adj1" fmla="val -18374"/>
              <a:gd name="adj2" fmla="val -8715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увеличение на 1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8788" y="4672013"/>
            <a:ext cx="6462712" cy="1019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lvl="1" indent="1588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 = b</a:t>
            </a:r>
            <a:r>
              <a:rPr lang="ru-RU" sz="2800" b="1" dirty="0">
                <a:latin typeface="Courier New" pitchFamily="49" charset="0"/>
              </a:rPr>
              <a:t> = </a:t>
            </a:r>
            <a:r>
              <a:rPr lang="ru-RU" sz="2800" b="1" dirty="0">
                <a:solidFill>
                  <a:srgbClr val="00B0F0"/>
                </a:solidFill>
                <a:latin typeface="Courier New" pitchFamily="49" charset="0"/>
              </a:rPr>
              <a:t>0</a:t>
            </a:r>
            <a:r>
              <a:rPr lang="ru-RU" sz="2800" b="1" dirty="0">
                <a:latin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ru-RU" sz="2800" b="1" dirty="0">
                <a:latin typeface="Courier New" pitchFamily="49" charset="0"/>
              </a:rPr>
              <a:t>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# b = 0, a = b </a:t>
            </a:r>
          </a:p>
          <a:p>
            <a:pPr marL="174625" lvl="1" indent="1588" eaLnBrk="1" hangingPunct="1">
              <a:spcBef>
                <a:spcPct val="15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a, b =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</a:rPr>
              <a:t>1</a:t>
            </a:r>
            <a:r>
              <a:rPr lang="en-US" sz="2800" b="1" dirty="0">
                <a:latin typeface="Courier New" pitchFamily="49" charset="0"/>
              </a:rPr>
              <a:t>, </a:t>
            </a:r>
            <a:r>
              <a:rPr lang="en-US" sz="28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r>
              <a:rPr lang="en-US" sz="2800" b="1" dirty="0">
                <a:latin typeface="Courier New" pitchFamily="49" charset="0"/>
              </a:rPr>
              <a:t>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# a = 1; b = 2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7825" y="4076700"/>
            <a:ext cx="51387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Множественное присваивание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build="p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</a:rPr>
              <a:t>Вопросы: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6143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выведет на экран данная программа?</a:t>
            </a:r>
            <a:endParaRPr lang="ru-RU" dirty="0"/>
          </a:p>
        </p:txBody>
      </p:sp>
      <p:pic>
        <p:nvPicPr>
          <p:cNvPr id="4" name="Рисунок 3" descr="https://edu.sirius.online/noo-back/content/_image/83aa334c913607046c8b534eb714cf411735890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du.sirius.online/noo-back/content/_image/01969775a5f150117e760e092dd4843548850f8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39290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178592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А)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171448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Б)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 l="9524" t="8166" r="32875" b="73393"/>
          <a:stretch>
            <a:fillRect/>
          </a:stretch>
        </p:blipFill>
        <p:spPr bwMode="auto">
          <a:xfrm>
            <a:off x="1071538" y="3772919"/>
            <a:ext cx="392909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3772919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В)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 l="6433" t="57895" r="9413" b="28158"/>
          <a:stretch>
            <a:fillRect/>
          </a:stretch>
        </p:blipFill>
        <p:spPr bwMode="auto">
          <a:xfrm>
            <a:off x="1000100" y="4701613"/>
            <a:ext cx="592935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463017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Г)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5702874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(11 * 2 ** 2 -13 / 4 + 7))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550070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Д)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</a:rPr>
              <a:t>Вопросы: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614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Что выведет на экран данная программа?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28586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Е)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50043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Ж)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rcRect l="3783" t="21924" r="41994" b="8807"/>
          <a:stretch>
            <a:fillRect/>
          </a:stretch>
        </p:blipFill>
        <p:spPr bwMode="auto">
          <a:xfrm>
            <a:off x="1000100" y="1142984"/>
            <a:ext cx="52864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928662" y="3500438"/>
            <a:ext cx="8215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Сколько строк будет распечатано после выполнения кода?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00166" y="3898992"/>
            <a:ext cx="6572296" cy="28161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print('a', 'b', 'c', sep='*')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print('d', 'e', 'f', sep='**', end='')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print('g', 'h', '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', sep='+', end='%')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print('j', 'k', 'l', sep='-', end='\n')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print('m', 'n', 'o', sep='/', end='!')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print('p', 'q', 'r', sep='1', end='%')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print('s', 't', 'u', sep='&amp;', end='\n')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print('v', 'w', 'x', sep='%')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print('y', 'z', sep='/', end='!')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1928802"/>
            <a:ext cx="8375650" cy="2235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Недостатки </a:t>
            </a: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Python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Низкая скорость выполнения</a:t>
            </a:r>
            <a:r>
              <a:rPr lang="ru-RU" dirty="0"/>
              <a:t> по сравнению с такими языками, как C и C++;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Динамическая типизация языка — минус при написании сложных программ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5538" name="Picture 2" descr="https://xakep.ru/wp-content/uploads/2021/03/342553/codeby-python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714884"/>
            <a:ext cx="4357718" cy="196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41763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Задачи, решаемые с помощью </a:t>
            </a:r>
            <a:r>
              <a:rPr lang="ru-RU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Python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401080" cy="3929090"/>
          </a:xfrm>
        </p:spPr>
        <p:txBody>
          <a:bodyPr>
            <a:normAutofit/>
          </a:bodyPr>
          <a:lstStyle/>
          <a:p>
            <a:pPr marL="542925" lvl="0" indent="-542925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tabLst>
                <a:tab pos="712788" algn="l"/>
                <a:tab pos="893763" algn="l"/>
              </a:tabLst>
            </a:pPr>
            <a:r>
              <a:rPr lang="ru-RU" sz="2800" b="1" dirty="0"/>
              <a:t>Системное </a:t>
            </a:r>
            <a:r>
              <a:rPr lang="ru-RU" sz="2800" b="1" dirty="0" smtClean="0"/>
              <a:t>программирование</a:t>
            </a:r>
            <a:r>
              <a:rPr lang="ru-RU" sz="2800" dirty="0"/>
              <a:t> </a:t>
            </a:r>
          </a:p>
          <a:p>
            <a:pPr marL="542925" lvl="0" indent="-542925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tabLst>
                <a:tab pos="712788" algn="l"/>
                <a:tab pos="893763" algn="l"/>
              </a:tabLst>
            </a:pPr>
            <a:r>
              <a:rPr lang="ru-RU" sz="2800" b="1" dirty="0"/>
              <a:t>Графические </a:t>
            </a:r>
            <a:r>
              <a:rPr lang="ru-RU" sz="2800" b="1" dirty="0" smtClean="0"/>
              <a:t>приложения</a:t>
            </a:r>
            <a:r>
              <a:rPr lang="ru-RU" sz="2800" dirty="0"/>
              <a:t> </a:t>
            </a:r>
          </a:p>
          <a:p>
            <a:pPr marL="542925" lvl="0" indent="-542925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tabLst>
                <a:tab pos="712788" algn="l"/>
                <a:tab pos="893763" algn="l"/>
              </a:tabLst>
            </a:pPr>
            <a:r>
              <a:rPr lang="ru-RU" sz="2800" b="1" dirty="0" err="1" smtClean="0"/>
              <a:t>Веб-приложения</a:t>
            </a:r>
            <a:r>
              <a:rPr lang="ru-RU" sz="2800" dirty="0"/>
              <a:t> </a:t>
            </a:r>
          </a:p>
          <a:p>
            <a:pPr marL="542925" lvl="0" indent="-542925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tabLst>
                <a:tab pos="712788" algn="l"/>
                <a:tab pos="893763" algn="l"/>
              </a:tabLst>
            </a:pPr>
            <a:r>
              <a:rPr lang="ru-RU" sz="2800" b="1" dirty="0" err="1" smtClean="0"/>
              <a:t>Веб-сценарии</a:t>
            </a:r>
            <a:r>
              <a:rPr lang="ru-RU" sz="2800" dirty="0"/>
              <a:t> </a:t>
            </a:r>
          </a:p>
          <a:p>
            <a:pPr marL="542925" lvl="0" indent="-542925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tabLst>
                <a:tab pos="712788" algn="l"/>
                <a:tab pos="893763" algn="l"/>
              </a:tabLst>
            </a:pPr>
            <a:r>
              <a:rPr lang="ru-RU" sz="2800" b="1" dirty="0"/>
              <a:t>Интеграция </a:t>
            </a:r>
            <a:r>
              <a:rPr lang="ru-RU" sz="2800" b="1" dirty="0" smtClean="0"/>
              <a:t>компонентов</a:t>
            </a:r>
            <a:r>
              <a:rPr lang="ru-RU" sz="2800" dirty="0"/>
              <a:t> </a:t>
            </a:r>
          </a:p>
          <a:p>
            <a:pPr marL="542925" lvl="0" indent="-542925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tabLst>
                <a:tab pos="712788" algn="l"/>
                <a:tab pos="893763" algn="l"/>
              </a:tabLst>
            </a:pPr>
            <a:r>
              <a:rPr lang="ru-RU" sz="2800" b="1" dirty="0"/>
              <a:t>Приложения баз </a:t>
            </a:r>
            <a:r>
              <a:rPr lang="ru-RU" sz="2800" b="1" dirty="0" smtClean="0"/>
              <a:t>данных</a:t>
            </a:r>
            <a:endParaRPr lang="ru-RU" sz="2800" dirty="0"/>
          </a:p>
        </p:txBody>
      </p:sp>
      <p:pic>
        <p:nvPicPr>
          <p:cNvPr id="64514" name="Picture 2" descr="https://qph.fs.quoracdn.net/main-qimg-093b5c5e06af37c9060fc1694de8ea4d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104" t="2362"/>
          <a:stretch>
            <a:fillRect/>
          </a:stretch>
        </p:blipFill>
        <p:spPr bwMode="auto">
          <a:xfrm>
            <a:off x="5000627" y="2428868"/>
            <a:ext cx="400159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3974"/>
            <a:ext cx="6929486" cy="14176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Проекты, в которых используется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Python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572560" cy="4500594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/>
              <a:t>Компания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Google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/>
              <a:t>использует </a:t>
            </a:r>
            <a:r>
              <a:rPr lang="ru-RU" sz="2200" dirty="0" err="1"/>
              <a:t>Python</a:t>
            </a:r>
            <a:r>
              <a:rPr lang="ru-RU" sz="2200" dirty="0"/>
              <a:t> в своей поисковой системе;</a:t>
            </a:r>
          </a:p>
          <a:p>
            <a:pPr lvl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/>
              <a:t>Компании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Intel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Cisco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Hewlett-Packard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Seagate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IBM</a:t>
            </a:r>
            <a:r>
              <a:rPr lang="ru-RU" sz="2200" dirty="0"/>
              <a:t>, используют </a:t>
            </a:r>
            <a:r>
              <a:rPr lang="ru-RU" sz="2200" dirty="0" err="1"/>
              <a:t>Python</a:t>
            </a:r>
            <a:r>
              <a:rPr lang="ru-RU" sz="2200" dirty="0"/>
              <a:t> для тестирования аппаратного обеспечения;</a:t>
            </a:r>
          </a:p>
          <a:p>
            <a:pPr lvl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/>
              <a:t>Сервис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YouTube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/>
              <a:t>в значительной степени реализован на </a:t>
            </a:r>
            <a:r>
              <a:rPr lang="ru-RU" sz="2200" dirty="0" err="1"/>
              <a:t>Python</a:t>
            </a:r>
            <a:r>
              <a:rPr lang="ru-RU" sz="2200" dirty="0"/>
              <a:t>;</a:t>
            </a:r>
          </a:p>
          <a:p>
            <a:pPr lvl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/>
              <a:t>Агентство национальной безопасности (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NSA</a:t>
            </a:r>
            <a:r>
              <a:rPr lang="ru-RU" sz="2200" dirty="0"/>
              <a:t>) использует </a:t>
            </a:r>
            <a:r>
              <a:rPr lang="ru-RU" sz="2200" dirty="0" err="1"/>
              <a:t>Python</a:t>
            </a:r>
            <a:r>
              <a:rPr lang="ru-RU" sz="2200" dirty="0"/>
              <a:t> для шифрования и анализа данных;</a:t>
            </a:r>
          </a:p>
          <a:p>
            <a:pPr lvl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/>
              <a:t>Компании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UBS,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Getco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Citadel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/>
              <a:t>применяют </a:t>
            </a:r>
            <a:r>
              <a:rPr lang="ru-RU" sz="2200" dirty="0" err="1"/>
              <a:t>Python</a:t>
            </a:r>
            <a:r>
              <a:rPr lang="ru-RU" sz="2200" dirty="0"/>
              <a:t> для прогнозирования финансового рынка;</a:t>
            </a:r>
          </a:p>
          <a:p>
            <a:pPr lvl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/>
              <a:t>Программа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BitTorrent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/>
              <a:t> написана на языке </a:t>
            </a:r>
            <a:r>
              <a:rPr lang="ru-RU" sz="2200" dirty="0" err="1"/>
              <a:t>Python</a:t>
            </a:r>
            <a:r>
              <a:rPr lang="ru-RU" sz="2200" dirty="0"/>
              <a:t>;</a:t>
            </a:r>
          </a:p>
          <a:p>
            <a:pPr lvl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NASA</a:t>
            </a:r>
            <a:r>
              <a:rPr lang="ru-RU" sz="2200" dirty="0" smtClean="0"/>
              <a:t> используют </a:t>
            </a:r>
            <a:r>
              <a:rPr lang="ru-RU" sz="2200" dirty="0" err="1"/>
              <a:t>Python</a:t>
            </a:r>
            <a:r>
              <a:rPr lang="ru-RU" sz="2200" dirty="0"/>
              <a:t> для научных вычислений.</a:t>
            </a:r>
          </a:p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ru-RU" sz="2200" dirty="0"/>
          </a:p>
        </p:txBody>
      </p:sp>
      <p:pic>
        <p:nvPicPr>
          <p:cNvPr id="63490" name="Picture 2" descr="https://www.bleepstatic.com/content/posts/2017/03/03/original_sale_6790_image_wide%5b1%5d%5b1%5d.png"/>
          <p:cNvPicPr>
            <a:picLocks noChangeAspect="1" noChangeArrowheads="1"/>
          </p:cNvPicPr>
          <p:nvPr/>
        </p:nvPicPr>
        <p:blipFill>
          <a:blip r:embed="rId2" cstate="print"/>
          <a:srcRect l="20250" r="20500"/>
          <a:stretch>
            <a:fillRect/>
          </a:stretch>
        </p:blipFill>
        <p:spPr bwMode="auto">
          <a:xfrm>
            <a:off x="6929454" y="0"/>
            <a:ext cx="2003453" cy="169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Философия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Python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00174"/>
            <a:ext cx="8186766" cy="3114684"/>
          </a:xfrm>
        </p:spPr>
        <p:txBody>
          <a:bodyPr>
            <a:normAutofit fontScale="92500"/>
          </a:bodyPr>
          <a:lstStyle/>
          <a:p>
            <a:r>
              <a:rPr lang="ru-RU" dirty="0"/>
              <a:t>Разработчики языка </a:t>
            </a:r>
            <a:r>
              <a:rPr lang="ru-RU" dirty="0" err="1"/>
              <a:t>Python</a:t>
            </a:r>
            <a:r>
              <a:rPr lang="ru-RU" dirty="0"/>
              <a:t> придерживаются определённой философии </a:t>
            </a:r>
            <a:r>
              <a:rPr lang="ru-RU" dirty="0" smtClean="0"/>
              <a:t>программирования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Zen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Python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».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Её </a:t>
            </a:r>
            <a:r>
              <a:rPr lang="ru-RU" dirty="0"/>
              <a:t>текст выдаётся интерпретатором </a:t>
            </a:r>
            <a:r>
              <a:rPr lang="ru-RU" dirty="0" err="1"/>
              <a:t>Python</a:t>
            </a:r>
            <a:r>
              <a:rPr lang="ru-RU" dirty="0"/>
              <a:t> по команде </a:t>
            </a:r>
            <a:r>
              <a:rPr lang="ru-RU" b="1" dirty="0" err="1"/>
              <a:t>import</a:t>
            </a:r>
            <a:r>
              <a:rPr lang="ru-RU" b="1" dirty="0"/>
              <a:t> </a:t>
            </a:r>
            <a:r>
              <a:rPr lang="ru-RU" b="1" dirty="0" err="1" smtClean="0"/>
              <a:t>this</a:t>
            </a:r>
            <a:r>
              <a:rPr lang="ru-RU" dirty="0" smtClean="0"/>
              <a:t>. </a:t>
            </a:r>
            <a:r>
              <a:rPr lang="ru-RU" dirty="0"/>
              <a:t>Автором этой философии считается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Тим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Петерс</a:t>
            </a:r>
            <a:endParaRPr lang="ru-RU" dirty="0"/>
          </a:p>
        </p:txBody>
      </p:sp>
      <p:pic>
        <p:nvPicPr>
          <p:cNvPr id="66562" name="Picture 2" descr="https://camo.githubusercontent.com/ddf634d2863e0f119efabd4a4162815038e45fcd5c1f14d9b8a1cab4d86f0df1/687474703a2f2f696d672e626c6f672e6373646e2e6e65742f32303136303930383133333034393336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500570"/>
            <a:ext cx="3643338" cy="2227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31762"/>
            <a:ext cx="6572296" cy="7254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Zen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Python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b="1" dirty="0"/>
              <a:t>Красивое лучше, чем уродливое;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Явное лучше, чем неявное;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Простое лучше, чем сложное;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Сложное лучше, чем запутанное;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Плоское лучше, чем вложенное;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Разреженное лучше, чем плотное;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Читаемость имеет значение;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Особые случаи не настолько особые, чтобы нарушать правила;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При этом практичность важнее безупречности;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Ошибки никогда не должны замалчиваться;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Если не замалчиваются явно;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Встретив двусмысленность, отбрось искушение угадать;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Должен существовать один — и, желательно, только один — очевидный способ сделать это;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Хотя он поначалу может быть и не очевиден, если вы не голландец;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Сейчас лучше, чем никогда;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Хотя никогда зачастую лучше, чем прямо сейчас;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Если реализацию сложно объяснить — идея плоха;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Если реализацию легко объяснить — идея, возможно, хороша;</a:t>
            </a:r>
          </a:p>
          <a:p>
            <a:pPr lvl="0">
              <a:spcBef>
                <a:spcPts val="0"/>
              </a:spcBef>
            </a:pPr>
            <a:r>
              <a:rPr lang="ru-RU" sz="1800" b="1" dirty="0"/>
              <a:t>Пространства имён — отличная вещь! Давайте будем делать их больше!</a:t>
            </a:r>
          </a:p>
          <a:p>
            <a:pPr>
              <a:spcBef>
                <a:spcPts val="0"/>
              </a:spcBef>
            </a:pPr>
            <a:endParaRPr lang="ru-RU" sz="1800" b="1" dirty="0"/>
          </a:p>
        </p:txBody>
      </p:sp>
      <p:pic>
        <p:nvPicPr>
          <p:cNvPr id="67586" name="Picture 2" descr="https://i0.wp.com/daoratonline.com/wp-content/uploads/2019/01/2016-02-12.png"/>
          <p:cNvPicPr>
            <a:picLocks noChangeAspect="1" noChangeArrowheads="1"/>
          </p:cNvPicPr>
          <p:nvPr/>
        </p:nvPicPr>
        <p:blipFill>
          <a:blip r:embed="rId2"/>
          <a:srcRect l="33735" t="4210" r="30546"/>
          <a:stretch>
            <a:fillRect/>
          </a:stretch>
        </p:blipFill>
        <p:spPr bwMode="auto">
          <a:xfrm>
            <a:off x="6786578" y="214290"/>
            <a:ext cx="2000232" cy="252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в 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Python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Можно скачать </a:t>
            </a:r>
            <a:r>
              <a:rPr lang="ru-RU" dirty="0"/>
              <a:t>интерпретатор </a:t>
            </a:r>
            <a:r>
              <a:rPr lang="ru-RU" dirty="0" err="1"/>
              <a:t>Python</a:t>
            </a:r>
            <a:r>
              <a:rPr lang="ru-RU" dirty="0"/>
              <a:t> версии 3 с официального сайта </a:t>
            </a:r>
            <a:r>
              <a:rPr lang="ru-RU" dirty="0" err="1">
                <a:hlinkClick r:id="rId2"/>
              </a:rPr>
              <a:t>www.python.org</a:t>
            </a:r>
            <a:r>
              <a:rPr lang="ru-RU" dirty="0" smtClean="0"/>
              <a:t>.</a:t>
            </a:r>
          </a:p>
          <a:p>
            <a:r>
              <a:rPr lang="ru-RU" dirty="0"/>
              <a:t>Для разработки программ </a:t>
            </a:r>
            <a:r>
              <a:rPr lang="ru-RU" dirty="0" smtClean="0"/>
              <a:t>можно </a:t>
            </a:r>
            <a:r>
              <a:rPr lang="ru-RU" dirty="0"/>
              <a:t>использовать среду разработки </a:t>
            </a:r>
            <a:r>
              <a:rPr lang="ru-RU" b="1" dirty="0" err="1"/>
              <a:t>Wing</a:t>
            </a:r>
            <a:r>
              <a:rPr lang="ru-RU" b="1" dirty="0"/>
              <a:t> </a:t>
            </a:r>
            <a:r>
              <a:rPr lang="ru-RU" b="1" dirty="0" smtClean="0"/>
              <a:t>IDE</a:t>
            </a:r>
            <a:r>
              <a:rPr lang="ru-RU" dirty="0" smtClean="0"/>
              <a:t>. Его </a:t>
            </a:r>
            <a:r>
              <a:rPr lang="ru-RU" dirty="0"/>
              <a:t>можно скачать по ссылке </a:t>
            </a:r>
            <a:r>
              <a:rPr lang="ru-RU" dirty="0" err="1">
                <a:hlinkClick r:id="rId3"/>
              </a:rPr>
              <a:t>wingware.com</a:t>
            </a:r>
            <a:r>
              <a:rPr lang="ru-RU" dirty="0">
                <a:hlinkClick r:id="rId3"/>
              </a:rPr>
              <a:t>/</a:t>
            </a:r>
            <a:r>
              <a:rPr lang="ru-RU" dirty="0" err="1">
                <a:hlinkClick r:id="rId3"/>
              </a:rPr>
              <a:t>downloads</a:t>
            </a:r>
            <a:r>
              <a:rPr lang="ru-RU" dirty="0">
                <a:hlinkClick r:id="rId3"/>
              </a:rPr>
              <a:t>/wingide-101</a:t>
            </a:r>
            <a:r>
              <a:rPr lang="ru-RU" dirty="0"/>
              <a:t>.</a:t>
            </a:r>
          </a:p>
        </p:txBody>
      </p:sp>
      <p:pic>
        <p:nvPicPr>
          <p:cNvPr id="68610" name="Picture 2" descr="https://pbs.twimg.com/media/EJ0uNQLX0Akknx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928802"/>
            <a:ext cx="346866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1546</Words>
  <Application>Microsoft Office PowerPoint</Application>
  <PresentationFormat>Экран (4:3)</PresentationFormat>
  <Paragraphs>354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Формула</vt:lpstr>
      <vt:lpstr>Введение в язык Python</vt:lpstr>
      <vt:lpstr>Python</vt:lpstr>
      <vt:lpstr>Преимущества Python</vt:lpstr>
      <vt:lpstr>Недостатки Python</vt:lpstr>
      <vt:lpstr>Задачи, решаемые с помощью Python</vt:lpstr>
      <vt:lpstr>Проекты, в которых используется Python</vt:lpstr>
      <vt:lpstr>Философия Python</vt:lpstr>
      <vt:lpstr>The Zen of Python</vt:lpstr>
      <vt:lpstr>Работа в Python</vt:lpstr>
      <vt:lpstr>Простейшая программа</vt:lpstr>
      <vt:lpstr>Вывод на экран</vt:lpstr>
      <vt:lpstr>Сложение чисел</vt:lpstr>
      <vt:lpstr>Сумма: псевдокод</vt:lpstr>
      <vt:lpstr>Переменные</vt:lpstr>
      <vt:lpstr>Имена переменных</vt:lpstr>
      <vt:lpstr>Как записать значение в переменную?</vt:lpstr>
      <vt:lpstr>Ввод значения с клавиатуры</vt:lpstr>
      <vt:lpstr>Ввод значения с клавиатуры</vt:lpstr>
      <vt:lpstr>Ввод двух значений в одной строке</vt:lpstr>
      <vt:lpstr>Ввод с подсказкой</vt:lpstr>
      <vt:lpstr>Изменение значений переменной</vt:lpstr>
      <vt:lpstr>Вывод данных</vt:lpstr>
      <vt:lpstr>Сложение чисел: простое решение</vt:lpstr>
      <vt:lpstr>Сложение чисел: полное решение</vt:lpstr>
      <vt:lpstr>Форматный вывод</vt:lpstr>
      <vt:lpstr>Типы переменных</vt:lpstr>
      <vt:lpstr>Зачем нужен тип переменной?</vt:lpstr>
      <vt:lpstr>Размещение переменных в памяти</vt:lpstr>
      <vt:lpstr>Арифметическое выражения</vt:lpstr>
      <vt:lpstr>Деление</vt:lpstr>
      <vt:lpstr>Сокращенная запись операций</vt:lpstr>
      <vt:lpstr>Вопросы:</vt:lpstr>
      <vt:lpstr>Вопросы: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язык Python</dc:title>
  <dc:creator>. я</dc:creator>
  <cp:lastModifiedBy>. я</cp:lastModifiedBy>
  <cp:revision>92</cp:revision>
  <dcterms:created xsi:type="dcterms:W3CDTF">2022-01-19T09:38:15Z</dcterms:created>
  <dcterms:modified xsi:type="dcterms:W3CDTF">2022-01-19T16:03:20Z</dcterms:modified>
</cp:coreProperties>
</file>