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4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D49AC-9856-4E39-B802-2CA964D51D9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7CD78-8DB3-45C6-8CD1-2397010DBC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7CD78-8DB3-45C6-8CD1-2397010DBC18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2B314-14A8-4C21-9BE6-1057308C456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tband.ru/2009/11/ipv6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nic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al-khorezmi.ucoz.ru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2ip.ru/lookup/" TargetMode="External"/><Relationship Id="rId2" Type="http://schemas.openxmlformats.org/officeDocument/2006/relationships/hyperlink" Target="http://2ip.ru/domain-list-by-ip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Адреса в Интернете</a:t>
            </a:r>
          </a:p>
        </p:txBody>
      </p:sp>
      <p:pic>
        <p:nvPicPr>
          <p:cNvPr id="89090" name="Picture 2" descr="http://www.isoconsulting.ru/images/stories/news/i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496"/>
            <a:ext cx="6463651" cy="3635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Адрес сети и номер компьютера</a:t>
            </a:r>
          </a:p>
        </p:txBody>
      </p:sp>
      <p:sp>
        <p:nvSpPr>
          <p:cNvPr id="4" name="Прямоугольник 10"/>
          <p:cNvSpPr>
            <a:spLocks noChangeArrowheads="1"/>
          </p:cNvSpPr>
          <p:nvPr/>
        </p:nvSpPr>
        <p:spPr bwMode="auto">
          <a:xfrm>
            <a:off x="711200" y="1160477"/>
            <a:ext cx="36464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192.168.104.151</a:t>
            </a: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4724400" y="1160477"/>
            <a:ext cx="3646488" cy="730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latin typeface="+mn-lt"/>
                <a:ea typeface="Calibri" pitchFamily="34" charset="0"/>
                <a:cs typeface="Times New Roman" pitchFamily="18" charset="0"/>
              </a:rPr>
              <a:t>255.255.255.2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24</a:t>
            </a: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2557463" y="1900252"/>
            <a:ext cx="42878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192.168.104.151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/27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42950" y="1279539"/>
            <a:ext cx="2543166" cy="492125"/>
          </a:xfrm>
          <a:prstGeom prst="rect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8" name="Левая фигурная скобка 7"/>
          <p:cNvSpPr>
            <a:spLocks/>
          </p:cNvSpPr>
          <p:nvPr/>
        </p:nvSpPr>
        <p:spPr bwMode="auto">
          <a:xfrm rot="16200000">
            <a:off x="3319462" y="331802"/>
            <a:ext cx="365125" cy="5727700"/>
          </a:xfrm>
          <a:prstGeom prst="leftBrace">
            <a:avLst>
              <a:gd name="adj1" fmla="val 77491"/>
              <a:gd name="adj2" fmla="val 49801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413000" y="3273439"/>
            <a:ext cx="219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</a:rPr>
              <a:t>адрес сети</a:t>
            </a:r>
            <a:endParaRPr lang="ru-RU" dirty="0">
              <a:latin typeface="+mn-lt"/>
            </a:endParaRPr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938213" y="4192602"/>
            <a:ext cx="31607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192.168.104.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?</a:t>
            </a:r>
            <a:endParaRPr lang="ru-RU" sz="3600" b="1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92125" y="3754452"/>
            <a:ext cx="21939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</a:rPr>
              <a:t>адрес сети</a:t>
            </a:r>
            <a:endParaRPr lang="ru-RU" dirty="0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92125" y="4851414"/>
            <a:ext cx="34051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000000"/>
                </a:solidFill>
                <a:latin typeface="+mn-lt"/>
              </a:rPr>
              <a:t>номер компьютера</a:t>
            </a:r>
            <a:endParaRPr lang="ru-RU">
              <a:latin typeface="+mn-lt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5124450" y="2930539"/>
            <a:ext cx="34050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151</a:t>
            </a:r>
            <a:r>
              <a:rPr lang="en-US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= 10010111</a:t>
            </a: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Левая фигурная скобка 13"/>
          <p:cNvSpPr>
            <a:spLocks/>
          </p:cNvSpPr>
          <p:nvPr/>
        </p:nvSpPr>
        <p:spPr bwMode="auto">
          <a:xfrm rot="16200000">
            <a:off x="6771481" y="3212321"/>
            <a:ext cx="204787" cy="698500"/>
          </a:xfrm>
          <a:prstGeom prst="leftBrace">
            <a:avLst>
              <a:gd name="adj1" fmla="val 77865"/>
              <a:gd name="adj2" fmla="val 49801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6440488" y="3548077"/>
            <a:ext cx="2236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100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endParaRPr lang="ru-RU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654425" y="4222764"/>
            <a:ext cx="1150938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00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28</a:t>
            </a:r>
            <a:endParaRPr lang="ru-RU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3475038" y="3459177"/>
            <a:ext cx="2560637" cy="615950"/>
          </a:xfrm>
          <a:prstGeom prst="wedgeRoundRectCallout">
            <a:avLst>
              <a:gd name="adj1" fmla="val 67457"/>
              <a:gd name="adj2" fmla="val -3769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+mn-lt"/>
              </a:rPr>
              <a:t>к адресу сети</a:t>
            </a:r>
          </a:p>
        </p:txBody>
      </p:sp>
      <p:sp>
        <p:nvSpPr>
          <p:cNvPr id="18" name="Полилиния 17"/>
          <p:cNvSpPr>
            <a:spLocks noChangeArrowheads="1"/>
          </p:cNvSpPr>
          <p:nvPr/>
        </p:nvSpPr>
        <p:spPr bwMode="auto">
          <a:xfrm>
            <a:off x="4435475" y="4087827"/>
            <a:ext cx="2354263" cy="525462"/>
          </a:xfrm>
          <a:custGeom>
            <a:avLst/>
            <a:gdLst>
              <a:gd name="T0" fmla="*/ 2354580 w 2651760"/>
              <a:gd name="T1" fmla="*/ 0 h 388620"/>
              <a:gd name="T2" fmla="*/ 1481761 w 2651760"/>
              <a:gd name="T3" fmla="*/ 417531 h 388620"/>
              <a:gd name="T4" fmla="*/ 0 w 2651760"/>
              <a:gd name="T5" fmla="*/ 525780 h 388620"/>
              <a:gd name="T6" fmla="*/ 0 60000 65536"/>
              <a:gd name="T7" fmla="*/ 0 60000 65536"/>
              <a:gd name="T8" fmla="*/ 0 60000 65536"/>
              <a:gd name="T9" fmla="*/ 0 w 2651760"/>
              <a:gd name="T10" fmla="*/ 0 h 388620"/>
              <a:gd name="T11" fmla="*/ 2651760 w 2651760"/>
              <a:gd name="T12" fmla="*/ 388620 h 3886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51760" h="388620">
                <a:moveTo>
                  <a:pt x="2651760" y="0"/>
                </a:moveTo>
                <a:cubicBezTo>
                  <a:pt x="2381250" y="121920"/>
                  <a:pt x="2110740" y="243840"/>
                  <a:pt x="1668780" y="308610"/>
                </a:cubicBezTo>
                <a:cubicBezTo>
                  <a:pt x="1226820" y="373380"/>
                  <a:pt x="613410" y="381000"/>
                  <a:pt x="0" y="388620"/>
                </a:cubicBezTo>
              </a:path>
            </a:pathLst>
          </a:custGeom>
          <a:noFill/>
          <a:ln w="28575" algn="ctr">
            <a:solidFill>
              <a:srgbClr val="000099"/>
            </a:solidFill>
            <a:round/>
            <a:headEnd/>
            <a:tailEnd type="triangle" w="med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13188" y="4783152"/>
            <a:ext cx="696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23</a:t>
            </a:r>
            <a:endParaRPr lang="ru-RU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7273925" y="3013089"/>
            <a:ext cx="1165225" cy="490538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21" name="Полилиния 20"/>
          <p:cNvSpPr>
            <a:spLocks noChangeArrowheads="1"/>
          </p:cNvSpPr>
          <p:nvPr/>
        </p:nvSpPr>
        <p:spPr bwMode="auto">
          <a:xfrm>
            <a:off x="4514850" y="3516327"/>
            <a:ext cx="3279775" cy="1543050"/>
          </a:xfrm>
          <a:custGeom>
            <a:avLst/>
            <a:gdLst>
              <a:gd name="T0" fmla="*/ 3280410 w 2651760"/>
              <a:gd name="T1" fmla="*/ 0 h 388620"/>
              <a:gd name="T2" fmla="*/ 2064396 w 2651760"/>
              <a:gd name="T3" fmla="*/ 1225363 h 388620"/>
              <a:gd name="T4" fmla="*/ 0 w 2651760"/>
              <a:gd name="T5" fmla="*/ 1543050 h 388620"/>
              <a:gd name="T6" fmla="*/ 0 60000 65536"/>
              <a:gd name="T7" fmla="*/ 0 60000 65536"/>
              <a:gd name="T8" fmla="*/ 0 60000 65536"/>
              <a:gd name="T9" fmla="*/ 0 w 2651760"/>
              <a:gd name="T10" fmla="*/ 0 h 388620"/>
              <a:gd name="T11" fmla="*/ 2651760 w 2651760"/>
              <a:gd name="T12" fmla="*/ 388620 h 3886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51760" h="388620">
                <a:moveTo>
                  <a:pt x="2651760" y="0"/>
                </a:moveTo>
                <a:cubicBezTo>
                  <a:pt x="2381250" y="121920"/>
                  <a:pt x="2110740" y="243840"/>
                  <a:pt x="1668780" y="308610"/>
                </a:cubicBezTo>
                <a:cubicBezTo>
                  <a:pt x="1226820" y="373380"/>
                  <a:pt x="613410" y="381000"/>
                  <a:pt x="0" y="388620"/>
                </a:cubicBezTo>
              </a:path>
            </a:pathLst>
          </a:custGeom>
          <a:noFill/>
          <a:ln w="28575" algn="ctr">
            <a:solidFill>
              <a:srgbClr val="000099"/>
            </a:solidFill>
            <a:round/>
            <a:headEnd/>
            <a:tailEnd type="triangle" w="med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22" name="Прямоугольник 10"/>
          <p:cNvSpPr>
            <a:spLocks noChangeArrowheads="1"/>
          </p:cNvSpPr>
          <p:nvPr/>
        </p:nvSpPr>
        <p:spPr bwMode="auto">
          <a:xfrm>
            <a:off x="455613" y="2433652"/>
            <a:ext cx="81915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</a:t>
            </a: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1" grpId="0"/>
      <p:bldP spid="12" grpId="0"/>
      <p:bldP spid="13" grpId="0"/>
      <p:bldP spid="14" grpId="0" animBg="1"/>
      <p:bldP spid="14" grpId="1" animBg="1"/>
      <p:bldP spid="15" grpId="0"/>
      <p:bldP spid="15" grpId="1"/>
      <p:bldP spid="16" grpId="0" animBg="1"/>
      <p:bldP spid="17" grpId="0" animBg="1"/>
      <p:bldP spid="17" grpId="1" animBg="1"/>
      <p:bldP spid="19" grpId="0"/>
      <p:bldP spid="20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</a:t>
            </a:r>
          </a:p>
        </p:txBody>
      </p:sp>
      <p:sp>
        <p:nvSpPr>
          <p:cNvPr id="46084" name="Прямоугольник 7"/>
          <p:cNvSpPr>
            <a:spLocks noChangeArrowheads="1"/>
          </p:cNvSpPr>
          <p:nvPr/>
        </p:nvSpPr>
        <p:spPr bwMode="auto">
          <a:xfrm>
            <a:off x="411163" y="1001727"/>
            <a:ext cx="8732837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/>
              <a:t>Определите адрес сети и номер компьютера:</a:t>
            </a:r>
          </a:p>
        </p:txBody>
      </p:sp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711200" y="1587514"/>
            <a:ext cx="36464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192.168.104.109</a:t>
            </a:r>
          </a:p>
        </p:txBody>
      </p:sp>
      <p:sp>
        <p:nvSpPr>
          <p:cNvPr id="6" name="Прямоугольник 11"/>
          <p:cNvSpPr>
            <a:spLocks noChangeArrowheads="1"/>
          </p:cNvSpPr>
          <p:nvPr/>
        </p:nvSpPr>
        <p:spPr bwMode="auto">
          <a:xfrm>
            <a:off x="4724400" y="1587514"/>
            <a:ext cx="36464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>
                <a:latin typeface="+mn-lt"/>
                <a:ea typeface="Calibri" pitchFamily="34" charset="0"/>
                <a:cs typeface="Times New Roman" pitchFamily="18" charset="0"/>
              </a:rPr>
              <a:t>255.255.255.252</a:t>
            </a:r>
            <a:endParaRPr lang="ru-RU" sz="360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34"/>
          <p:cNvSpPr>
            <a:spLocks noChangeArrowheads="1"/>
          </p:cNvSpPr>
          <p:nvPr/>
        </p:nvSpPr>
        <p:spPr bwMode="auto">
          <a:xfrm>
            <a:off x="746125" y="3143264"/>
            <a:ext cx="287813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172.16.12.12</a:t>
            </a:r>
          </a:p>
        </p:txBody>
      </p:sp>
      <p:sp>
        <p:nvSpPr>
          <p:cNvPr id="8" name="Прямоугольник 13"/>
          <p:cNvSpPr>
            <a:spLocks noChangeArrowheads="1"/>
          </p:cNvSpPr>
          <p:nvPr/>
        </p:nvSpPr>
        <p:spPr bwMode="auto">
          <a:xfrm>
            <a:off x="4724400" y="3143264"/>
            <a:ext cx="36464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>
                <a:latin typeface="+mn-lt"/>
                <a:ea typeface="Calibri" pitchFamily="34" charset="0"/>
                <a:cs typeface="Times New Roman" pitchFamily="18" charset="0"/>
              </a:rPr>
              <a:t>255.255.255.248</a:t>
            </a:r>
            <a:endParaRPr lang="ru-RU" sz="360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36"/>
          <p:cNvSpPr>
            <a:spLocks noChangeArrowheads="1"/>
          </p:cNvSpPr>
          <p:nvPr/>
        </p:nvSpPr>
        <p:spPr bwMode="auto">
          <a:xfrm>
            <a:off x="711200" y="4699014"/>
            <a:ext cx="2620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10.10.40.15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4724400" y="4699014"/>
            <a:ext cx="36464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>
                <a:latin typeface="+mn-lt"/>
                <a:ea typeface="Calibri" pitchFamily="34" charset="0"/>
                <a:cs typeface="Times New Roman" pitchFamily="18" charset="0"/>
              </a:rPr>
              <a:t>255.255.255.224</a:t>
            </a:r>
            <a:endParaRPr lang="ru-RU" sz="3600">
              <a:latin typeface="+mn-lt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Проблема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IP-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адресами</a:t>
            </a:r>
          </a:p>
        </p:txBody>
      </p:sp>
      <p:sp>
        <p:nvSpPr>
          <p:cNvPr id="47108" name="Прямоугольник 7"/>
          <p:cNvSpPr>
            <a:spLocks noChangeArrowheads="1"/>
          </p:cNvSpPr>
          <p:nvPr/>
        </p:nvSpPr>
        <p:spPr bwMode="auto">
          <a:xfrm>
            <a:off x="369888" y="1433516"/>
            <a:ext cx="776922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/>
              <a:t>IP</a:t>
            </a:r>
            <a:r>
              <a:rPr lang="ru-RU" sz="2800"/>
              <a:t>-адрес</a:t>
            </a:r>
            <a:r>
              <a:rPr lang="en-US" sz="2800"/>
              <a:t>: </a:t>
            </a:r>
            <a:r>
              <a:rPr lang="ru-RU" sz="2800"/>
              <a:t>32 бита (4-байта)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50850" y="2039941"/>
            <a:ext cx="4273550" cy="663575"/>
            <a:chOff x="433" y="3902"/>
            <a:chExt cx="2692" cy="418"/>
          </a:xfrm>
        </p:grpSpPr>
        <p:sp>
          <p:nvSpPr>
            <p:cNvPr id="6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398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Сколько всего адресов?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47119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rgbClr val="FFFFFF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  <p:sp>
        <p:nvSpPr>
          <p:cNvPr id="8" name="Скругленная прямоугольная выноска 7"/>
          <p:cNvSpPr/>
          <p:nvPr/>
        </p:nvSpPr>
        <p:spPr bwMode="auto">
          <a:xfrm>
            <a:off x="4873625" y="1889129"/>
            <a:ext cx="4124325" cy="615950"/>
          </a:xfrm>
          <a:prstGeom prst="wedgeRoundRectCallout">
            <a:avLst>
              <a:gd name="adj1" fmla="val -57138"/>
              <a:gd name="adj2" fmla="val 2453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333399"/>
                </a:solidFill>
                <a:latin typeface="+mn-lt"/>
              </a:rPr>
              <a:t>2</a:t>
            </a:r>
            <a:r>
              <a:rPr lang="ru-RU" sz="3200" b="1" baseline="30000" dirty="0">
                <a:solidFill>
                  <a:srgbClr val="333399"/>
                </a:solidFill>
                <a:latin typeface="+mn-lt"/>
              </a:rPr>
              <a:t>32 </a:t>
            </a:r>
            <a:r>
              <a:rPr lang="ru-RU" sz="3200" b="1" dirty="0">
                <a:solidFill>
                  <a:srgbClr val="333399"/>
                </a:solidFill>
                <a:latin typeface="Arial" pitchFamily="34" charset="0"/>
              </a:rPr>
              <a:t>= 4 294 967 296</a:t>
            </a:r>
            <a:r>
              <a:rPr lang="ru-RU" sz="3200" b="1" baseline="30000" dirty="0">
                <a:solidFill>
                  <a:srgbClr val="333399"/>
                </a:solidFill>
                <a:latin typeface="+mn-lt"/>
              </a:rPr>
              <a:t> </a:t>
            </a:r>
            <a:endParaRPr lang="ru-RU" sz="3200" b="1" dirty="0">
              <a:solidFill>
                <a:srgbClr val="333399"/>
              </a:solidFill>
              <a:latin typeface="+mn-lt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369888" y="3043241"/>
            <a:ext cx="776922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>
                <a:solidFill>
                  <a:srgbClr val="333399"/>
                </a:solidFill>
              </a:rPr>
              <a:t>Варианты</a:t>
            </a:r>
            <a:r>
              <a:rPr lang="en-US" sz="2800" dirty="0"/>
              <a:t>:</a:t>
            </a:r>
            <a:endParaRPr lang="ru-RU" sz="2800" dirty="0"/>
          </a:p>
        </p:txBody>
      </p:sp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701675" y="3459166"/>
            <a:ext cx="776922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800"/>
              <a:t> </a:t>
            </a:r>
            <a:r>
              <a:rPr lang="ru-RU" sz="2800"/>
              <a:t>увеличить размер адреса</a:t>
            </a:r>
          </a:p>
          <a:p>
            <a:pPr>
              <a:buFont typeface="Arial" charset="0"/>
              <a:buChar char="•"/>
            </a:pPr>
            <a:r>
              <a:rPr lang="ru-RU" sz="2800"/>
              <a:t> что ещё?</a:t>
            </a:r>
          </a:p>
        </p:txBody>
      </p:sp>
      <p:grpSp>
        <p:nvGrpSpPr>
          <p:cNvPr id="3" name="Группа 14"/>
          <p:cNvGrpSpPr>
            <a:grpSpLocks/>
          </p:cNvGrpSpPr>
          <p:nvPr/>
        </p:nvGrpSpPr>
        <p:grpSpPr bwMode="auto">
          <a:xfrm>
            <a:off x="3132138" y="2878141"/>
            <a:ext cx="5678487" cy="736600"/>
            <a:chOff x="3132282" y="2728118"/>
            <a:chExt cx="5678488" cy="735625"/>
          </a:xfrm>
        </p:grpSpPr>
        <p:grpSp>
          <p:nvGrpSpPr>
            <p:cNvPr id="4" name="Group 55"/>
            <p:cNvGrpSpPr>
              <a:grpSpLocks/>
            </p:cNvGrpSpPr>
            <p:nvPr/>
          </p:nvGrpSpPr>
          <p:grpSpPr bwMode="auto">
            <a:xfrm>
              <a:off x="3132282" y="2728118"/>
              <a:ext cx="5678488" cy="663575"/>
              <a:chOff x="433" y="3902"/>
              <a:chExt cx="3577" cy="418"/>
            </a:xfrm>
          </p:grpSpPr>
          <p:sp>
            <p:nvSpPr>
              <p:cNvPr id="12" name="Text Box 56"/>
              <p:cNvSpPr txBox="1">
                <a:spLocks noChangeArrowheads="1"/>
              </p:cNvSpPr>
              <p:nvPr/>
            </p:nvSpPr>
            <p:spPr bwMode="auto">
              <a:xfrm>
                <a:off x="727" y="3969"/>
                <a:ext cx="3283" cy="2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ru-RU" sz="2400" dirty="0">
                    <a:solidFill>
                      <a:srgbClr val="000000"/>
                    </a:solidFill>
                  </a:rPr>
                  <a:t>  = переделать всё оборудование!</a:t>
                </a:r>
                <a:endParaRPr lang="ru-RU" sz="2400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47117" name="Oval 57"/>
              <p:cNvSpPr>
                <a:spLocks noChangeArrowheads="1"/>
              </p:cNvSpPr>
              <p:nvPr/>
            </p:nvSpPr>
            <p:spPr bwMode="auto">
              <a:xfrm>
                <a:off x="433" y="3902"/>
                <a:ext cx="409" cy="418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0" hangingPunct="0"/>
                <a:r>
                  <a:rPr lang="ru-RU" sz="4400" dirty="0">
                    <a:solidFill>
                      <a:srgbClr val="FFFFFF"/>
                    </a:solidFill>
                    <a:latin typeface="Arial Black" pitchFamily="34" charset="0"/>
                  </a:rPr>
                  <a:t>!</a:t>
                </a:r>
              </a:p>
            </p:txBody>
          </p:sp>
        </p:grpSp>
        <p:sp>
          <p:nvSpPr>
            <p:cNvPr id="14" name="Равнобедренный треугольник 13"/>
            <p:cNvSpPr/>
            <p:nvPr/>
          </p:nvSpPr>
          <p:spPr bwMode="auto">
            <a:xfrm flipV="1">
              <a:off x="4291157" y="3283008"/>
              <a:ext cx="166687" cy="180735"/>
            </a:xfrm>
            <a:prstGeom prst="triangle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>
                <a:solidFill>
                  <a:srgbClr val="000000"/>
                </a:solidFill>
              </a:endParaRPr>
            </a:p>
          </p:txBody>
        </p:sp>
      </p:grpSp>
      <p:pic>
        <p:nvPicPr>
          <p:cNvPr id="27650" name="Picture 2" descr="https://avatars.mds.yandex.net/get-zen_doc/112297/pub_5b8ea7deb4775b00a9765cb4_5b8ea7ed68517200a9a93d6f/scale_1200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6827" b="11057"/>
          <a:stretch>
            <a:fillRect/>
          </a:stretch>
        </p:blipFill>
        <p:spPr bwMode="auto">
          <a:xfrm>
            <a:off x="3929058" y="4357694"/>
            <a:ext cx="467987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олилиния 81"/>
          <p:cNvSpPr>
            <a:spLocks/>
          </p:cNvSpPr>
          <p:nvPr/>
        </p:nvSpPr>
        <p:spPr bwMode="auto">
          <a:xfrm>
            <a:off x="2813050" y="2546350"/>
            <a:ext cx="2374900" cy="527050"/>
          </a:xfrm>
          <a:custGeom>
            <a:avLst/>
            <a:gdLst>
              <a:gd name="T0" fmla="*/ 0 w 2374900"/>
              <a:gd name="T1" fmla="*/ 527050 h 527050"/>
              <a:gd name="T2" fmla="*/ 0 w 2374900"/>
              <a:gd name="T3" fmla="*/ 0 h 527050"/>
              <a:gd name="T4" fmla="*/ 2374900 w 2374900"/>
              <a:gd name="T5" fmla="*/ 0 h 527050"/>
              <a:gd name="T6" fmla="*/ 0 60000 65536"/>
              <a:gd name="T7" fmla="*/ 0 60000 65536"/>
              <a:gd name="T8" fmla="*/ 0 60000 65536"/>
              <a:gd name="T9" fmla="*/ 0 w 2374900"/>
              <a:gd name="T10" fmla="*/ 0 h 527050"/>
              <a:gd name="T11" fmla="*/ 2374900 w 2374900"/>
              <a:gd name="T12" fmla="*/ 527050 h 5270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74900" h="527050">
                <a:moveTo>
                  <a:pt x="0" y="527050"/>
                </a:moveTo>
                <a:lnTo>
                  <a:pt x="0" y="0"/>
                </a:lnTo>
                <a:lnTo>
                  <a:pt x="2374900" y="0"/>
                </a:lnTo>
              </a:path>
            </a:pathLst>
          </a:cu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3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NAT?</a:t>
            </a:r>
            <a:endParaRPr 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8133" name="Прямоугольник 7"/>
          <p:cNvSpPr>
            <a:spLocks noChangeArrowheads="1"/>
          </p:cNvSpPr>
          <p:nvPr/>
        </p:nvSpPr>
        <p:spPr bwMode="auto">
          <a:xfrm>
            <a:off x="411163" y="795338"/>
            <a:ext cx="85979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NAT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/>
              <a:t>= </a:t>
            </a:r>
            <a:r>
              <a:rPr lang="ru-RU" sz="2800" i="1" dirty="0" err="1"/>
              <a:t>Network</a:t>
            </a:r>
            <a:r>
              <a:rPr lang="ru-RU" sz="2800" i="1" dirty="0"/>
              <a:t> </a:t>
            </a:r>
            <a:r>
              <a:rPr lang="ru-RU" sz="2800" i="1" dirty="0" err="1"/>
              <a:t>Address</a:t>
            </a:r>
            <a:r>
              <a:rPr lang="ru-RU" sz="2800" i="1" dirty="0"/>
              <a:t> </a:t>
            </a:r>
            <a:r>
              <a:rPr lang="ru-RU" sz="2800" i="1" dirty="0" err="1"/>
              <a:t>Translation</a:t>
            </a:r>
            <a:r>
              <a:rPr lang="ru-RU" sz="2800" i="1" dirty="0"/>
              <a:t> </a:t>
            </a:r>
            <a:r>
              <a:rPr lang="ru-RU" sz="2800" dirty="0"/>
              <a:t>— «преобразование сетевых адресов»</a:t>
            </a:r>
          </a:p>
        </p:txBody>
      </p:sp>
      <p:grpSp>
        <p:nvGrpSpPr>
          <p:cNvPr id="2" name="Группа 80"/>
          <p:cNvGrpSpPr>
            <a:grpSpLocks/>
          </p:cNvGrpSpPr>
          <p:nvPr/>
        </p:nvGrpSpPr>
        <p:grpSpPr bwMode="auto">
          <a:xfrm>
            <a:off x="654050" y="2794000"/>
            <a:ext cx="4384675" cy="2962275"/>
            <a:chOff x="783216" y="2107592"/>
            <a:chExt cx="5686425" cy="3843369"/>
          </a:xfrm>
        </p:grpSpPr>
        <p:sp>
          <p:nvSpPr>
            <p:cNvPr id="48167" name="Line 4"/>
            <p:cNvSpPr>
              <a:spLocks noChangeShapeType="1"/>
            </p:cNvSpPr>
            <p:nvPr/>
          </p:nvSpPr>
          <p:spPr bwMode="auto">
            <a:xfrm flipV="1">
              <a:off x="3632778" y="3434773"/>
              <a:ext cx="1588" cy="7175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70591" y="4866698"/>
              <a:ext cx="1350962" cy="1084263"/>
              <a:chOff x="4367" y="11554"/>
              <a:chExt cx="611" cy="49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367" y="11655"/>
                <a:ext cx="369" cy="389"/>
                <a:chOff x="4367" y="11209"/>
                <a:chExt cx="853" cy="829"/>
              </a:xfrm>
            </p:grpSpPr>
            <p:sp>
              <p:nvSpPr>
                <p:cNvPr id="48220" name="AutoShape 7"/>
                <p:cNvSpPr>
                  <a:spLocks noChangeArrowheads="1"/>
                </p:cNvSpPr>
                <p:nvPr/>
              </p:nvSpPr>
              <p:spPr bwMode="auto">
                <a:xfrm flipV="1">
                  <a:off x="4718" y="11801"/>
                  <a:ext cx="150" cy="188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21" name="Rectangle 8"/>
                <p:cNvSpPr>
                  <a:spLocks noChangeArrowheads="1"/>
                </p:cNvSpPr>
                <p:nvPr/>
              </p:nvSpPr>
              <p:spPr bwMode="auto">
                <a:xfrm>
                  <a:off x="4367" y="11209"/>
                  <a:ext cx="853" cy="62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22" name="Rectangle 9"/>
                <p:cNvSpPr>
                  <a:spLocks noChangeArrowheads="1"/>
                </p:cNvSpPr>
                <p:nvPr/>
              </p:nvSpPr>
              <p:spPr bwMode="auto">
                <a:xfrm>
                  <a:off x="4427" y="11275"/>
                  <a:ext cx="734" cy="493"/>
                </a:xfrm>
                <a:prstGeom prst="rect">
                  <a:avLst/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5400000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23" name="Rectangle 10"/>
                <p:cNvSpPr>
                  <a:spLocks noChangeArrowheads="1"/>
                </p:cNvSpPr>
                <p:nvPr/>
              </p:nvSpPr>
              <p:spPr bwMode="auto">
                <a:xfrm>
                  <a:off x="4582" y="11983"/>
                  <a:ext cx="422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4766" y="11554"/>
                <a:ext cx="212" cy="490"/>
                <a:chOff x="4860" y="11511"/>
                <a:chExt cx="247" cy="548"/>
              </a:xfrm>
            </p:grpSpPr>
            <p:sp>
              <p:nvSpPr>
                <p:cNvPr id="482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860" y="11511"/>
                  <a:ext cx="247" cy="548"/>
                </a:xfrm>
                <a:prstGeom prst="rect">
                  <a:avLst/>
                </a:prstGeom>
                <a:solidFill>
                  <a:srgbClr val="D8D8D8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884" y="11544"/>
                  <a:ext cx="198" cy="54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884" y="11625"/>
                  <a:ext cx="198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4532891" y="4866698"/>
              <a:ext cx="1355725" cy="1084263"/>
              <a:chOff x="7022" y="4031"/>
              <a:chExt cx="984" cy="787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7415" y="4193"/>
                <a:ext cx="591" cy="625"/>
                <a:chOff x="4367" y="11209"/>
                <a:chExt cx="853" cy="829"/>
              </a:xfrm>
            </p:grpSpPr>
            <p:sp>
              <p:nvSpPr>
                <p:cNvPr id="48211" name="AutoShape 17"/>
                <p:cNvSpPr>
                  <a:spLocks noChangeArrowheads="1"/>
                </p:cNvSpPr>
                <p:nvPr/>
              </p:nvSpPr>
              <p:spPr bwMode="auto">
                <a:xfrm flipV="1">
                  <a:off x="4718" y="11801"/>
                  <a:ext cx="150" cy="188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2" name="Rectangle 18"/>
                <p:cNvSpPr>
                  <a:spLocks noChangeArrowheads="1"/>
                </p:cNvSpPr>
                <p:nvPr/>
              </p:nvSpPr>
              <p:spPr bwMode="auto">
                <a:xfrm>
                  <a:off x="4367" y="11209"/>
                  <a:ext cx="853" cy="62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3" name="Rectangle 19"/>
                <p:cNvSpPr>
                  <a:spLocks noChangeArrowheads="1"/>
                </p:cNvSpPr>
                <p:nvPr/>
              </p:nvSpPr>
              <p:spPr bwMode="auto">
                <a:xfrm>
                  <a:off x="4427" y="11275"/>
                  <a:ext cx="734" cy="493"/>
                </a:xfrm>
                <a:prstGeom prst="rect">
                  <a:avLst/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5400000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4" name="Rectangle 20"/>
                <p:cNvSpPr>
                  <a:spLocks noChangeArrowheads="1"/>
                </p:cNvSpPr>
                <p:nvPr/>
              </p:nvSpPr>
              <p:spPr bwMode="auto">
                <a:xfrm>
                  <a:off x="4582" y="11983"/>
                  <a:ext cx="422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7022" y="4031"/>
                <a:ext cx="340" cy="787"/>
                <a:chOff x="4860" y="11511"/>
                <a:chExt cx="247" cy="548"/>
              </a:xfrm>
            </p:grpSpPr>
            <p:sp>
              <p:nvSpPr>
                <p:cNvPr id="48208" name="Rectangle 22"/>
                <p:cNvSpPr>
                  <a:spLocks noChangeArrowheads="1"/>
                </p:cNvSpPr>
                <p:nvPr/>
              </p:nvSpPr>
              <p:spPr bwMode="auto">
                <a:xfrm>
                  <a:off x="4860" y="11511"/>
                  <a:ext cx="247" cy="548"/>
                </a:xfrm>
                <a:prstGeom prst="rect">
                  <a:avLst/>
                </a:prstGeom>
                <a:solidFill>
                  <a:srgbClr val="D8D8D8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9" name="Rectangle 23"/>
                <p:cNvSpPr>
                  <a:spLocks noChangeArrowheads="1"/>
                </p:cNvSpPr>
                <p:nvPr/>
              </p:nvSpPr>
              <p:spPr bwMode="auto">
                <a:xfrm>
                  <a:off x="4884" y="11544"/>
                  <a:ext cx="198" cy="54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10" name="Rectangle 24"/>
                <p:cNvSpPr>
                  <a:spLocks noChangeArrowheads="1"/>
                </p:cNvSpPr>
                <p:nvPr/>
              </p:nvSpPr>
              <p:spPr bwMode="auto">
                <a:xfrm>
                  <a:off x="4884" y="11625"/>
                  <a:ext cx="198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783216" y="3088698"/>
              <a:ext cx="1350962" cy="1082675"/>
              <a:chOff x="4367" y="11554"/>
              <a:chExt cx="611" cy="490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4367" y="11655"/>
                <a:ext cx="369" cy="389"/>
                <a:chOff x="4367" y="11209"/>
                <a:chExt cx="853" cy="829"/>
              </a:xfrm>
            </p:grpSpPr>
            <p:sp>
              <p:nvSpPr>
                <p:cNvPr id="48202" name="AutoShape 27"/>
                <p:cNvSpPr>
                  <a:spLocks noChangeArrowheads="1"/>
                </p:cNvSpPr>
                <p:nvPr/>
              </p:nvSpPr>
              <p:spPr bwMode="auto">
                <a:xfrm flipV="1">
                  <a:off x="4718" y="11801"/>
                  <a:ext cx="150" cy="188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3" name="Rectangle 28"/>
                <p:cNvSpPr>
                  <a:spLocks noChangeArrowheads="1"/>
                </p:cNvSpPr>
                <p:nvPr/>
              </p:nvSpPr>
              <p:spPr bwMode="auto">
                <a:xfrm>
                  <a:off x="4367" y="11209"/>
                  <a:ext cx="853" cy="62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4" name="Rectangle 29"/>
                <p:cNvSpPr>
                  <a:spLocks noChangeArrowheads="1"/>
                </p:cNvSpPr>
                <p:nvPr/>
              </p:nvSpPr>
              <p:spPr bwMode="auto">
                <a:xfrm>
                  <a:off x="4427" y="11275"/>
                  <a:ext cx="734" cy="493"/>
                </a:xfrm>
                <a:prstGeom prst="rect">
                  <a:avLst/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5400000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5" name="Rectangle 30"/>
                <p:cNvSpPr>
                  <a:spLocks noChangeArrowheads="1"/>
                </p:cNvSpPr>
                <p:nvPr/>
              </p:nvSpPr>
              <p:spPr bwMode="auto">
                <a:xfrm>
                  <a:off x="4582" y="11983"/>
                  <a:ext cx="422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4766" y="11554"/>
                <a:ext cx="212" cy="490"/>
                <a:chOff x="4860" y="11511"/>
                <a:chExt cx="247" cy="548"/>
              </a:xfrm>
            </p:grpSpPr>
            <p:sp>
              <p:nvSpPr>
                <p:cNvPr id="48199" name="Rectangle 32"/>
                <p:cNvSpPr>
                  <a:spLocks noChangeArrowheads="1"/>
                </p:cNvSpPr>
                <p:nvPr/>
              </p:nvSpPr>
              <p:spPr bwMode="auto">
                <a:xfrm>
                  <a:off x="4860" y="11511"/>
                  <a:ext cx="247" cy="548"/>
                </a:xfrm>
                <a:prstGeom prst="rect">
                  <a:avLst/>
                </a:prstGeom>
                <a:solidFill>
                  <a:srgbClr val="D8D8D8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0" name="Rectangle 33"/>
                <p:cNvSpPr>
                  <a:spLocks noChangeArrowheads="1"/>
                </p:cNvSpPr>
                <p:nvPr/>
              </p:nvSpPr>
              <p:spPr bwMode="auto">
                <a:xfrm>
                  <a:off x="4884" y="11544"/>
                  <a:ext cx="198" cy="54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201" name="Rectangle 34"/>
                <p:cNvSpPr>
                  <a:spLocks noChangeArrowheads="1"/>
                </p:cNvSpPr>
                <p:nvPr/>
              </p:nvSpPr>
              <p:spPr bwMode="auto">
                <a:xfrm>
                  <a:off x="4884" y="11625"/>
                  <a:ext cx="198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</p:grpSp>
        <p:sp>
          <p:nvSpPr>
            <p:cNvPr id="48171" name="Line 35"/>
            <p:cNvSpPr>
              <a:spLocks noChangeShapeType="1"/>
            </p:cNvSpPr>
            <p:nvPr/>
          </p:nvSpPr>
          <p:spPr bwMode="auto">
            <a:xfrm flipH="1">
              <a:off x="4032828" y="3641148"/>
              <a:ext cx="1090613" cy="498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36"/>
            <p:cNvGrpSpPr>
              <a:grpSpLocks/>
            </p:cNvGrpSpPr>
            <p:nvPr/>
          </p:nvGrpSpPr>
          <p:grpSpPr bwMode="auto">
            <a:xfrm>
              <a:off x="5113916" y="3088698"/>
              <a:ext cx="1355725" cy="1082675"/>
              <a:chOff x="7022" y="4031"/>
              <a:chExt cx="984" cy="787"/>
            </a:xfrm>
          </p:grpSpPr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7415" y="4193"/>
                <a:ext cx="591" cy="625"/>
                <a:chOff x="4367" y="11209"/>
                <a:chExt cx="853" cy="829"/>
              </a:xfrm>
            </p:grpSpPr>
            <p:sp>
              <p:nvSpPr>
                <p:cNvPr id="48193" name="AutoShape 38"/>
                <p:cNvSpPr>
                  <a:spLocks noChangeArrowheads="1"/>
                </p:cNvSpPr>
                <p:nvPr/>
              </p:nvSpPr>
              <p:spPr bwMode="auto">
                <a:xfrm flipV="1">
                  <a:off x="4718" y="11801"/>
                  <a:ext cx="150" cy="188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194" name="Rectangle 39"/>
                <p:cNvSpPr>
                  <a:spLocks noChangeArrowheads="1"/>
                </p:cNvSpPr>
                <p:nvPr/>
              </p:nvSpPr>
              <p:spPr bwMode="auto">
                <a:xfrm>
                  <a:off x="4367" y="11209"/>
                  <a:ext cx="853" cy="62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195" name="Rectangle 40"/>
                <p:cNvSpPr>
                  <a:spLocks noChangeArrowheads="1"/>
                </p:cNvSpPr>
                <p:nvPr/>
              </p:nvSpPr>
              <p:spPr bwMode="auto">
                <a:xfrm>
                  <a:off x="4427" y="11275"/>
                  <a:ext cx="734" cy="493"/>
                </a:xfrm>
                <a:prstGeom prst="rect">
                  <a:avLst/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5400000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196" name="Rectangle 41"/>
                <p:cNvSpPr>
                  <a:spLocks noChangeArrowheads="1"/>
                </p:cNvSpPr>
                <p:nvPr/>
              </p:nvSpPr>
              <p:spPr bwMode="auto">
                <a:xfrm>
                  <a:off x="4582" y="11983"/>
                  <a:ext cx="422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F7F7F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  <p:grpSp>
            <p:nvGrpSpPr>
              <p:cNvPr id="14" name="Group 42"/>
              <p:cNvGrpSpPr>
                <a:grpSpLocks/>
              </p:cNvGrpSpPr>
              <p:nvPr/>
            </p:nvGrpSpPr>
            <p:grpSpPr bwMode="auto">
              <a:xfrm>
                <a:off x="7022" y="4031"/>
                <a:ext cx="340" cy="787"/>
                <a:chOff x="4860" y="11511"/>
                <a:chExt cx="247" cy="548"/>
              </a:xfrm>
            </p:grpSpPr>
            <p:sp>
              <p:nvSpPr>
                <p:cNvPr id="48190" name="Rectangle 43"/>
                <p:cNvSpPr>
                  <a:spLocks noChangeArrowheads="1"/>
                </p:cNvSpPr>
                <p:nvPr/>
              </p:nvSpPr>
              <p:spPr bwMode="auto">
                <a:xfrm>
                  <a:off x="4860" y="11511"/>
                  <a:ext cx="247" cy="548"/>
                </a:xfrm>
                <a:prstGeom prst="rect">
                  <a:avLst/>
                </a:prstGeom>
                <a:solidFill>
                  <a:srgbClr val="D8D8D8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191" name="Rectangle 44"/>
                <p:cNvSpPr>
                  <a:spLocks noChangeArrowheads="1"/>
                </p:cNvSpPr>
                <p:nvPr/>
              </p:nvSpPr>
              <p:spPr bwMode="auto">
                <a:xfrm>
                  <a:off x="4884" y="11544"/>
                  <a:ext cx="198" cy="54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  <p:sp>
              <p:nvSpPr>
                <p:cNvPr id="48192" name="Rectangle 45"/>
                <p:cNvSpPr>
                  <a:spLocks noChangeArrowheads="1"/>
                </p:cNvSpPr>
                <p:nvPr/>
              </p:nvSpPr>
              <p:spPr bwMode="auto">
                <a:xfrm>
                  <a:off x="4884" y="11625"/>
                  <a:ext cx="198" cy="55"/>
                </a:xfrm>
                <a:prstGeom prst="rect">
                  <a:avLst/>
                </a:prstGeom>
                <a:gradFill rotWithShape="1">
                  <a:gsLst>
                    <a:gs pos="0">
                      <a:srgbClr val="5A5A5A"/>
                    </a:gs>
                    <a:gs pos="100000">
                      <a:srgbClr val="7F7F7F"/>
                    </a:gs>
                  </a:gsLst>
                  <a:lin ang="540000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sz="4000"/>
                </a:p>
              </p:txBody>
            </p:sp>
          </p:grpSp>
        </p:grpSp>
        <p:sp>
          <p:nvSpPr>
            <p:cNvPr id="48173" name="Line 46"/>
            <p:cNvSpPr>
              <a:spLocks noChangeShapeType="1"/>
            </p:cNvSpPr>
            <p:nvPr/>
          </p:nvSpPr>
          <p:spPr bwMode="auto">
            <a:xfrm>
              <a:off x="2134178" y="3630036"/>
              <a:ext cx="1090613" cy="4968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74" name="Line 47"/>
            <p:cNvSpPr>
              <a:spLocks noChangeShapeType="1"/>
            </p:cNvSpPr>
            <p:nvPr/>
          </p:nvSpPr>
          <p:spPr bwMode="auto">
            <a:xfrm>
              <a:off x="3697866" y="4387273"/>
              <a:ext cx="835025" cy="10715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75" name="Line 48"/>
            <p:cNvSpPr>
              <a:spLocks noChangeShapeType="1"/>
            </p:cNvSpPr>
            <p:nvPr/>
          </p:nvSpPr>
          <p:spPr bwMode="auto">
            <a:xfrm flipH="1">
              <a:off x="2721553" y="4353936"/>
              <a:ext cx="862013" cy="11049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2966028" y="4057073"/>
              <a:ext cx="1401841" cy="400669"/>
              <a:chOff x="4726" y="3538"/>
              <a:chExt cx="1018" cy="291"/>
            </a:xfrm>
          </p:grpSpPr>
          <p:sp>
            <p:nvSpPr>
              <p:cNvPr id="48180" name="AutoShape 58"/>
              <p:cNvSpPr>
                <a:spLocks noChangeArrowheads="1"/>
              </p:cNvSpPr>
              <p:nvPr/>
            </p:nvSpPr>
            <p:spPr bwMode="auto">
              <a:xfrm>
                <a:off x="4726" y="3538"/>
                <a:ext cx="1018" cy="143"/>
              </a:xfrm>
              <a:prstGeom prst="flowChartInputOutput">
                <a:avLst/>
              </a:prstGeom>
              <a:gradFill rotWithShape="1">
                <a:gsLst>
                  <a:gs pos="0">
                    <a:srgbClr val="7F7F7F"/>
                  </a:gs>
                  <a:gs pos="100000">
                    <a:srgbClr val="0000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1" name="Freeform 59"/>
              <p:cNvSpPr>
                <a:spLocks/>
              </p:cNvSpPr>
              <p:nvPr/>
            </p:nvSpPr>
            <p:spPr bwMode="auto">
              <a:xfrm>
                <a:off x="5534" y="3541"/>
                <a:ext cx="207" cy="286"/>
              </a:xfrm>
              <a:custGeom>
                <a:avLst/>
                <a:gdLst>
                  <a:gd name="T0" fmla="*/ 0 w 207"/>
                  <a:gd name="T1" fmla="*/ 145 h 286"/>
                  <a:gd name="T2" fmla="*/ 207 w 207"/>
                  <a:gd name="T3" fmla="*/ 0 h 286"/>
                  <a:gd name="T4" fmla="*/ 204 w 207"/>
                  <a:gd name="T5" fmla="*/ 124 h 286"/>
                  <a:gd name="T6" fmla="*/ 0 w 207"/>
                  <a:gd name="T7" fmla="*/ 286 h 286"/>
                  <a:gd name="T8" fmla="*/ 0 w 207"/>
                  <a:gd name="T9" fmla="*/ 145 h 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286"/>
                  <a:gd name="T17" fmla="*/ 207 w 207"/>
                  <a:gd name="T18" fmla="*/ 286 h 2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286">
                    <a:moveTo>
                      <a:pt x="0" y="145"/>
                    </a:moveTo>
                    <a:lnTo>
                      <a:pt x="207" y="0"/>
                    </a:lnTo>
                    <a:lnTo>
                      <a:pt x="204" y="124"/>
                    </a:lnTo>
                    <a:lnTo>
                      <a:pt x="0" y="286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82" name="Rectangle 60"/>
              <p:cNvSpPr>
                <a:spLocks noChangeArrowheads="1"/>
              </p:cNvSpPr>
              <p:nvPr/>
            </p:nvSpPr>
            <p:spPr bwMode="auto">
              <a:xfrm>
                <a:off x="4726" y="3682"/>
                <a:ext cx="808" cy="1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3" name="Rectangle 61"/>
              <p:cNvSpPr>
                <a:spLocks noChangeArrowheads="1"/>
              </p:cNvSpPr>
              <p:nvPr/>
            </p:nvSpPr>
            <p:spPr bwMode="auto">
              <a:xfrm>
                <a:off x="4760" y="3716"/>
                <a:ext cx="92" cy="80"/>
              </a:xfrm>
              <a:prstGeom prst="rect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000000"/>
                  </a:gs>
                </a:gsLst>
                <a:lin ang="27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4" name="Rectangle 62"/>
              <p:cNvSpPr>
                <a:spLocks noChangeArrowheads="1"/>
              </p:cNvSpPr>
              <p:nvPr/>
            </p:nvSpPr>
            <p:spPr bwMode="auto">
              <a:xfrm>
                <a:off x="4881" y="3716"/>
                <a:ext cx="92" cy="80"/>
              </a:xfrm>
              <a:prstGeom prst="rect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000000"/>
                  </a:gs>
                </a:gsLst>
                <a:lin ang="27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5" name="Rectangle 63"/>
              <p:cNvSpPr>
                <a:spLocks noChangeArrowheads="1"/>
              </p:cNvSpPr>
              <p:nvPr/>
            </p:nvSpPr>
            <p:spPr bwMode="auto">
              <a:xfrm>
                <a:off x="5003" y="3716"/>
                <a:ext cx="92" cy="80"/>
              </a:xfrm>
              <a:prstGeom prst="rect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000000"/>
                  </a:gs>
                </a:gsLst>
                <a:lin ang="27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6" name="Rectangle 64"/>
              <p:cNvSpPr>
                <a:spLocks noChangeArrowheads="1"/>
              </p:cNvSpPr>
              <p:nvPr/>
            </p:nvSpPr>
            <p:spPr bwMode="auto">
              <a:xfrm>
                <a:off x="5124" y="3716"/>
                <a:ext cx="92" cy="80"/>
              </a:xfrm>
              <a:prstGeom prst="rect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000000"/>
                  </a:gs>
                </a:gsLst>
                <a:lin ang="27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  <p:sp>
            <p:nvSpPr>
              <p:cNvPr id="48187" name="Rectangle 65"/>
              <p:cNvSpPr>
                <a:spLocks noChangeArrowheads="1"/>
              </p:cNvSpPr>
              <p:nvPr/>
            </p:nvSpPr>
            <p:spPr bwMode="auto">
              <a:xfrm>
                <a:off x="5246" y="3716"/>
                <a:ext cx="92" cy="80"/>
              </a:xfrm>
              <a:prstGeom prst="rect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000000"/>
                  </a:gs>
                </a:gsLst>
                <a:lin ang="270000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4000"/>
              </a:p>
            </p:txBody>
          </p:sp>
        </p:grpSp>
        <p:grpSp>
          <p:nvGrpSpPr>
            <p:cNvPr id="16" name="Группа 62"/>
            <p:cNvGrpSpPr>
              <a:grpSpLocks/>
            </p:cNvGrpSpPr>
            <p:nvPr/>
          </p:nvGrpSpPr>
          <p:grpSpPr bwMode="auto">
            <a:xfrm>
              <a:off x="1884562" y="2107592"/>
              <a:ext cx="2242767" cy="1447830"/>
              <a:chOff x="2830020" y="932993"/>
              <a:chExt cx="2242903" cy="1448437"/>
            </a:xfrm>
          </p:grpSpPr>
          <p:sp>
            <p:nvSpPr>
              <p:cNvPr id="48178" name="Rectangle 66"/>
              <p:cNvSpPr>
                <a:spLocks noChangeArrowheads="1"/>
              </p:cNvSpPr>
              <p:nvPr/>
            </p:nvSpPr>
            <p:spPr bwMode="auto">
              <a:xfrm>
                <a:off x="2830020" y="932993"/>
                <a:ext cx="1371683" cy="6357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spcAft>
                    <a:spcPts val="1000"/>
                  </a:spcAft>
                </a:pPr>
                <a:r>
                  <a:rPr lang="ru-RU" sz="2400">
                    <a:latin typeface="Calibri" pitchFamily="34" charset="0"/>
                  </a:rPr>
                  <a:t>шлюз</a:t>
                </a:r>
                <a:endParaRPr lang="ru-RU" sz="4000"/>
              </a:p>
            </p:txBody>
          </p:sp>
          <p:pic>
            <p:nvPicPr>
              <p:cNvPr id="48179" name="Picture 3" descr="http://www.web-3.ru/data/seotext/474/3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115510" y="1270106"/>
                <a:ext cx="957413" cy="1111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7" name="Группа 269"/>
          <p:cNvGrpSpPr>
            <a:grpSpLocks/>
          </p:cNvGrpSpPr>
          <p:nvPr/>
        </p:nvGrpSpPr>
        <p:grpSpPr bwMode="auto">
          <a:xfrm>
            <a:off x="5214942" y="1571612"/>
            <a:ext cx="3656013" cy="1766887"/>
            <a:chOff x="4552950" y="768200"/>
            <a:chExt cx="4429125" cy="2140100"/>
          </a:xfrm>
        </p:grpSpPr>
        <p:sp>
          <p:nvSpPr>
            <p:cNvPr id="48151" name="Полилиния 3"/>
            <p:cNvSpPr>
              <a:spLocks noChangeArrowheads="1"/>
            </p:cNvSpPr>
            <p:nvPr/>
          </p:nvSpPr>
          <p:spPr bwMode="auto">
            <a:xfrm rot="-5400000">
              <a:off x="7369175" y="1444625"/>
              <a:ext cx="0" cy="1047750"/>
            </a:xfrm>
            <a:custGeom>
              <a:avLst/>
              <a:gdLst>
                <a:gd name="T0" fmla="*/ 0 w 12700"/>
                <a:gd name="T1" fmla="*/ 3731612 h 812800"/>
                <a:gd name="T2" fmla="*/ 0 w 12700"/>
                <a:gd name="T3" fmla="*/ 0 h 812800"/>
                <a:gd name="T4" fmla="*/ 0 60000 65536"/>
                <a:gd name="T5" fmla="*/ 0 60000 65536"/>
                <a:gd name="T6" fmla="*/ 0 w 12700"/>
                <a:gd name="T7" fmla="*/ 0 h 812800"/>
                <a:gd name="T8" fmla="*/ 0 w 12700"/>
                <a:gd name="T9" fmla="*/ 812800 h 8128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700" h="812800">
                  <a:moveTo>
                    <a:pt x="12700" y="812800"/>
                  </a:moveTo>
                  <a:lnTo>
                    <a:pt x="0" y="0"/>
                  </a:lnTo>
                </a:path>
              </a:pathLst>
            </a:custGeom>
            <a:noFill/>
            <a:ln w="762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" name="Группа 4"/>
            <p:cNvGrpSpPr>
              <a:grpSpLocks/>
            </p:cNvGrpSpPr>
            <p:nvPr/>
          </p:nvGrpSpPr>
          <p:grpSpPr bwMode="auto">
            <a:xfrm>
              <a:off x="7038151" y="768200"/>
              <a:ext cx="1943924" cy="1819426"/>
              <a:chOff x="6067236" y="808482"/>
              <a:chExt cx="1943999" cy="1819469"/>
            </a:xfrm>
          </p:grpSpPr>
          <p:pic>
            <p:nvPicPr>
              <p:cNvPr id="48165" name="Picture 6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665841" y="1385152"/>
                <a:ext cx="1260016" cy="12427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166" name="Rectangle 5"/>
              <p:cNvSpPr>
                <a:spLocks noChangeArrowheads="1"/>
              </p:cNvSpPr>
              <p:nvPr/>
            </p:nvSpPr>
            <p:spPr bwMode="auto">
              <a:xfrm>
                <a:off x="6067236" y="808482"/>
                <a:ext cx="1943999" cy="490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eaLnBrk="0" hangingPunct="0"/>
                <a:r>
                  <a:rPr lang="ru-RU" sz="2400" b="1" dirty="0">
                    <a:cs typeface="Times New Roman" pitchFamily="18" charset="0"/>
                  </a:rPr>
                  <a:t>Интернет</a:t>
                </a:r>
                <a:endParaRPr lang="ru-RU" sz="2400" b="1" dirty="0"/>
              </a:p>
            </p:txBody>
          </p:sp>
        </p:grpSp>
        <p:grpSp>
          <p:nvGrpSpPr>
            <p:cNvPr id="19" name="Группа 7"/>
            <p:cNvGrpSpPr>
              <a:grpSpLocks/>
            </p:cNvGrpSpPr>
            <p:nvPr/>
          </p:nvGrpSpPr>
          <p:grpSpPr bwMode="auto">
            <a:xfrm>
              <a:off x="4552950" y="1016000"/>
              <a:ext cx="2317750" cy="1892300"/>
              <a:chOff x="4501450" y="3669518"/>
              <a:chExt cx="1092106" cy="891823"/>
            </a:xfrm>
          </p:grpSpPr>
          <p:sp>
            <p:nvSpPr>
              <p:cNvPr id="48154" name="Полилиния 8"/>
              <p:cNvSpPr>
                <a:spLocks noChangeArrowheads="1"/>
              </p:cNvSpPr>
              <p:nvPr/>
            </p:nvSpPr>
            <p:spPr bwMode="auto">
              <a:xfrm>
                <a:off x="4502944" y="3669518"/>
                <a:ext cx="1090612" cy="891823"/>
              </a:xfrm>
              <a:custGeom>
                <a:avLst/>
                <a:gdLst>
                  <a:gd name="T0" fmla="*/ 376237 w 1090612"/>
                  <a:gd name="T1" fmla="*/ 73819 h 891823"/>
                  <a:gd name="T2" fmla="*/ 295275 w 1090612"/>
                  <a:gd name="T3" fmla="*/ 47625 h 891823"/>
                  <a:gd name="T4" fmla="*/ 200025 w 1090612"/>
                  <a:gd name="T5" fmla="*/ 71438 h 891823"/>
                  <a:gd name="T6" fmla="*/ 121443 w 1090612"/>
                  <a:gd name="T7" fmla="*/ 142875 h 891823"/>
                  <a:gd name="T8" fmla="*/ 95250 w 1090612"/>
                  <a:gd name="T9" fmla="*/ 230982 h 891823"/>
                  <a:gd name="T10" fmla="*/ 95250 w 1090612"/>
                  <a:gd name="T11" fmla="*/ 254794 h 891823"/>
                  <a:gd name="T12" fmla="*/ 30956 w 1090612"/>
                  <a:gd name="T13" fmla="*/ 302419 h 891823"/>
                  <a:gd name="T14" fmla="*/ 0 w 1090612"/>
                  <a:gd name="T15" fmla="*/ 383382 h 891823"/>
                  <a:gd name="T16" fmla="*/ 4762 w 1090612"/>
                  <a:gd name="T17" fmla="*/ 471488 h 891823"/>
                  <a:gd name="T18" fmla="*/ 66675 w 1090612"/>
                  <a:gd name="T19" fmla="*/ 564357 h 891823"/>
                  <a:gd name="T20" fmla="*/ 107156 w 1090612"/>
                  <a:gd name="T21" fmla="*/ 585788 h 891823"/>
                  <a:gd name="T22" fmla="*/ 80962 w 1090612"/>
                  <a:gd name="T23" fmla="*/ 652463 h 891823"/>
                  <a:gd name="T24" fmla="*/ 107156 w 1090612"/>
                  <a:gd name="T25" fmla="*/ 754857 h 891823"/>
                  <a:gd name="T26" fmla="*/ 169068 w 1090612"/>
                  <a:gd name="T27" fmla="*/ 823913 h 891823"/>
                  <a:gd name="T28" fmla="*/ 264318 w 1090612"/>
                  <a:gd name="T29" fmla="*/ 854869 h 891823"/>
                  <a:gd name="T30" fmla="*/ 347662 w 1090612"/>
                  <a:gd name="T31" fmla="*/ 838200 h 891823"/>
                  <a:gd name="T32" fmla="*/ 354806 w 1090612"/>
                  <a:gd name="T33" fmla="*/ 831057 h 891823"/>
                  <a:gd name="T34" fmla="*/ 392906 w 1090612"/>
                  <a:gd name="T35" fmla="*/ 792957 h 891823"/>
                  <a:gd name="T36" fmla="*/ 428625 w 1090612"/>
                  <a:gd name="T37" fmla="*/ 842963 h 891823"/>
                  <a:gd name="T38" fmla="*/ 497681 w 1090612"/>
                  <a:gd name="T39" fmla="*/ 881063 h 891823"/>
                  <a:gd name="T40" fmla="*/ 590550 w 1090612"/>
                  <a:gd name="T41" fmla="*/ 876300 h 891823"/>
                  <a:gd name="T42" fmla="*/ 659606 w 1090612"/>
                  <a:gd name="T43" fmla="*/ 852488 h 891823"/>
                  <a:gd name="T44" fmla="*/ 692943 w 1090612"/>
                  <a:gd name="T45" fmla="*/ 816769 h 891823"/>
                  <a:gd name="T46" fmla="*/ 714375 w 1090612"/>
                  <a:gd name="T47" fmla="*/ 778669 h 891823"/>
                  <a:gd name="T48" fmla="*/ 771525 w 1090612"/>
                  <a:gd name="T49" fmla="*/ 802482 h 891823"/>
                  <a:gd name="T50" fmla="*/ 864393 w 1090612"/>
                  <a:gd name="T51" fmla="*/ 809625 h 891823"/>
                  <a:gd name="T52" fmla="*/ 938212 w 1090612"/>
                  <a:gd name="T53" fmla="*/ 773907 h 891823"/>
                  <a:gd name="T54" fmla="*/ 988218 w 1090612"/>
                  <a:gd name="T55" fmla="*/ 716757 h 891823"/>
                  <a:gd name="T56" fmla="*/ 1007268 w 1090612"/>
                  <a:gd name="T57" fmla="*/ 659607 h 891823"/>
                  <a:gd name="T58" fmla="*/ 1014412 w 1090612"/>
                  <a:gd name="T59" fmla="*/ 595313 h 891823"/>
                  <a:gd name="T60" fmla="*/ 1069181 w 1090612"/>
                  <a:gd name="T61" fmla="*/ 540544 h 891823"/>
                  <a:gd name="T62" fmla="*/ 1090612 w 1090612"/>
                  <a:gd name="T63" fmla="*/ 464344 h 891823"/>
                  <a:gd name="T64" fmla="*/ 1069181 w 1090612"/>
                  <a:gd name="T65" fmla="*/ 364332 h 891823"/>
                  <a:gd name="T66" fmla="*/ 1016793 w 1090612"/>
                  <a:gd name="T67" fmla="*/ 297657 h 891823"/>
                  <a:gd name="T68" fmla="*/ 1000125 w 1090612"/>
                  <a:gd name="T69" fmla="*/ 288132 h 891823"/>
                  <a:gd name="T70" fmla="*/ 1002506 w 1090612"/>
                  <a:gd name="T71" fmla="*/ 221457 h 891823"/>
                  <a:gd name="T72" fmla="*/ 950118 w 1090612"/>
                  <a:gd name="T73" fmla="*/ 133350 h 891823"/>
                  <a:gd name="T74" fmla="*/ 857250 w 1090612"/>
                  <a:gd name="T75" fmla="*/ 88107 h 891823"/>
                  <a:gd name="T76" fmla="*/ 769143 w 1090612"/>
                  <a:gd name="T77" fmla="*/ 90488 h 891823"/>
                  <a:gd name="T78" fmla="*/ 700087 w 1090612"/>
                  <a:gd name="T79" fmla="*/ 126207 h 891823"/>
                  <a:gd name="T80" fmla="*/ 657225 w 1090612"/>
                  <a:gd name="T81" fmla="*/ 54769 h 891823"/>
                  <a:gd name="T82" fmla="*/ 557212 w 1090612"/>
                  <a:gd name="T83" fmla="*/ 0 h 891823"/>
                  <a:gd name="T84" fmla="*/ 478631 w 1090612"/>
                  <a:gd name="T85" fmla="*/ 4763 h 891823"/>
                  <a:gd name="T86" fmla="*/ 376237 w 1090612"/>
                  <a:gd name="T87" fmla="*/ 73819 h 89182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090612"/>
                  <a:gd name="T133" fmla="*/ 0 h 891823"/>
                  <a:gd name="T134" fmla="*/ 1090612 w 1090612"/>
                  <a:gd name="T135" fmla="*/ 891823 h 89182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090612" h="891823">
                    <a:moveTo>
                      <a:pt x="376237" y="73819"/>
                    </a:moveTo>
                    <a:lnTo>
                      <a:pt x="295275" y="47625"/>
                    </a:lnTo>
                    <a:lnTo>
                      <a:pt x="200025" y="71438"/>
                    </a:lnTo>
                    <a:lnTo>
                      <a:pt x="121443" y="142875"/>
                    </a:lnTo>
                    <a:lnTo>
                      <a:pt x="95250" y="230982"/>
                    </a:lnTo>
                    <a:lnTo>
                      <a:pt x="95250" y="254794"/>
                    </a:lnTo>
                    <a:lnTo>
                      <a:pt x="30956" y="302419"/>
                    </a:lnTo>
                    <a:lnTo>
                      <a:pt x="0" y="383382"/>
                    </a:lnTo>
                    <a:lnTo>
                      <a:pt x="4762" y="471488"/>
                    </a:lnTo>
                    <a:lnTo>
                      <a:pt x="66675" y="564357"/>
                    </a:lnTo>
                    <a:lnTo>
                      <a:pt x="107156" y="585788"/>
                    </a:lnTo>
                    <a:lnTo>
                      <a:pt x="80962" y="652463"/>
                    </a:lnTo>
                    <a:lnTo>
                      <a:pt x="107156" y="754857"/>
                    </a:lnTo>
                    <a:lnTo>
                      <a:pt x="169068" y="823913"/>
                    </a:lnTo>
                    <a:lnTo>
                      <a:pt x="264318" y="854869"/>
                    </a:lnTo>
                    <a:cubicBezTo>
                      <a:pt x="292099" y="849313"/>
                      <a:pt x="320263" y="845410"/>
                      <a:pt x="347662" y="838200"/>
                    </a:cubicBezTo>
                    <a:cubicBezTo>
                      <a:pt x="350919" y="837343"/>
                      <a:pt x="354806" y="831057"/>
                      <a:pt x="354806" y="831057"/>
                    </a:cubicBezTo>
                    <a:lnTo>
                      <a:pt x="392906" y="792957"/>
                    </a:lnTo>
                    <a:lnTo>
                      <a:pt x="428625" y="842963"/>
                    </a:lnTo>
                    <a:lnTo>
                      <a:pt x="497681" y="881063"/>
                    </a:lnTo>
                    <a:cubicBezTo>
                      <a:pt x="587561" y="878634"/>
                      <a:pt x="559510" y="891823"/>
                      <a:pt x="590550" y="876300"/>
                    </a:cubicBezTo>
                    <a:lnTo>
                      <a:pt x="659606" y="852488"/>
                    </a:lnTo>
                    <a:lnTo>
                      <a:pt x="692943" y="816769"/>
                    </a:lnTo>
                    <a:cubicBezTo>
                      <a:pt x="717379" y="780116"/>
                      <a:pt x="726874" y="791168"/>
                      <a:pt x="714375" y="778669"/>
                    </a:cubicBezTo>
                    <a:lnTo>
                      <a:pt x="771525" y="802482"/>
                    </a:lnTo>
                    <a:lnTo>
                      <a:pt x="864393" y="809625"/>
                    </a:lnTo>
                    <a:lnTo>
                      <a:pt x="938212" y="773907"/>
                    </a:lnTo>
                    <a:lnTo>
                      <a:pt x="988218" y="716757"/>
                    </a:lnTo>
                    <a:lnTo>
                      <a:pt x="1007268" y="659607"/>
                    </a:lnTo>
                    <a:cubicBezTo>
                      <a:pt x="1012117" y="596575"/>
                      <a:pt x="997395" y="612330"/>
                      <a:pt x="1014412" y="595313"/>
                    </a:cubicBezTo>
                    <a:lnTo>
                      <a:pt x="1069181" y="540544"/>
                    </a:lnTo>
                    <a:lnTo>
                      <a:pt x="1090612" y="464344"/>
                    </a:lnTo>
                    <a:lnTo>
                      <a:pt x="1069181" y="364332"/>
                    </a:lnTo>
                    <a:lnTo>
                      <a:pt x="1016793" y="297657"/>
                    </a:lnTo>
                    <a:lnTo>
                      <a:pt x="1000125" y="288132"/>
                    </a:lnTo>
                    <a:cubicBezTo>
                      <a:pt x="1000919" y="265907"/>
                      <a:pt x="1001712" y="243682"/>
                      <a:pt x="1002506" y="221457"/>
                    </a:cubicBezTo>
                    <a:lnTo>
                      <a:pt x="950118" y="133350"/>
                    </a:lnTo>
                    <a:lnTo>
                      <a:pt x="857250" y="88107"/>
                    </a:lnTo>
                    <a:lnTo>
                      <a:pt x="769143" y="90488"/>
                    </a:lnTo>
                    <a:lnTo>
                      <a:pt x="700087" y="126207"/>
                    </a:lnTo>
                    <a:lnTo>
                      <a:pt x="657225" y="54769"/>
                    </a:lnTo>
                    <a:lnTo>
                      <a:pt x="557212" y="0"/>
                    </a:lnTo>
                    <a:lnTo>
                      <a:pt x="478631" y="4763"/>
                    </a:lnTo>
                    <a:lnTo>
                      <a:pt x="376237" y="73819"/>
                    </a:lnTo>
                    <a:close/>
                  </a:path>
                </a:pathLst>
              </a:custGeom>
              <a:ln>
                <a:headEnd/>
                <a:tailEnd type="triangle" w="lg" len="lg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" name="Group 715"/>
              <p:cNvGrpSpPr>
                <a:grpSpLocks/>
              </p:cNvGrpSpPr>
              <p:nvPr/>
            </p:nvGrpSpPr>
            <p:grpSpPr bwMode="auto">
              <a:xfrm>
                <a:off x="4501438" y="3675093"/>
                <a:ext cx="1087459" cy="878854"/>
                <a:chOff x="6957" y="9742"/>
                <a:chExt cx="1210" cy="978"/>
              </a:xfrm>
            </p:grpSpPr>
            <p:sp>
              <p:nvSpPr>
                <p:cNvPr id="48156" name="Arc 724"/>
                <p:cNvSpPr>
                  <a:spLocks/>
                </p:cNvSpPr>
                <p:nvPr/>
              </p:nvSpPr>
              <p:spPr bwMode="auto">
                <a:xfrm flipH="1" flipV="1">
                  <a:off x="7379" y="9742"/>
                  <a:ext cx="359" cy="176"/>
                </a:xfrm>
                <a:custGeom>
                  <a:avLst/>
                  <a:gdLst>
                    <a:gd name="T0" fmla="*/ 0 w 39242"/>
                    <a:gd name="T1" fmla="*/ 0 h 21600"/>
                    <a:gd name="T2" fmla="*/ 0 w 39242"/>
                    <a:gd name="T3" fmla="*/ 0 h 21600"/>
                    <a:gd name="T4" fmla="*/ 0 w 3924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9242"/>
                    <a:gd name="T10" fmla="*/ 0 h 21600"/>
                    <a:gd name="T11" fmla="*/ 39242 w 3924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242" h="21600" fill="none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</a:path>
                    <a:path w="39242" h="21600" stroke="0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  <a:lnTo>
                        <a:pt x="2126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57" name="Arc 723"/>
                <p:cNvSpPr>
                  <a:spLocks/>
                </p:cNvSpPr>
                <p:nvPr/>
              </p:nvSpPr>
              <p:spPr bwMode="auto">
                <a:xfrm rot="1424435" flipH="1" flipV="1">
                  <a:off x="7715" y="9842"/>
                  <a:ext cx="393" cy="198"/>
                </a:xfrm>
                <a:custGeom>
                  <a:avLst/>
                  <a:gdLst>
                    <a:gd name="T0" fmla="*/ 0 w 42860"/>
                    <a:gd name="T1" fmla="*/ 0 h 24307"/>
                    <a:gd name="T2" fmla="*/ 0 w 42860"/>
                    <a:gd name="T3" fmla="*/ 0 h 24307"/>
                    <a:gd name="T4" fmla="*/ 0 w 42860"/>
                    <a:gd name="T5" fmla="*/ 0 h 24307"/>
                    <a:gd name="T6" fmla="*/ 0 60000 65536"/>
                    <a:gd name="T7" fmla="*/ 0 60000 65536"/>
                    <a:gd name="T8" fmla="*/ 0 60000 65536"/>
                    <a:gd name="T9" fmla="*/ 0 w 42860"/>
                    <a:gd name="T10" fmla="*/ 0 h 24307"/>
                    <a:gd name="T11" fmla="*/ 42860 w 42860"/>
                    <a:gd name="T12" fmla="*/ 24307 h 243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860" h="24307" fill="none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</a:path>
                    <a:path w="42860" h="24307" stroke="0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  <a:lnTo>
                        <a:pt x="21260" y="270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58" name="Arc 722"/>
                <p:cNvSpPr>
                  <a:spLocks/>
                </p:cNvSpPr>
                <p:nvPr/>
              </p:nvSpPr>
              <p:spPr bwMode="auto">
                <a:xfrm rot="4196986" flipH="1" flipV="1">
                  <a:off x="7897" y="10122"/>
                  <a:ext cx="360" cy="177"/>
                </a:xfrm>
                <a:custGeom>
                  <a:avLst/>
                  <a:gdLst>
                    <a:gd name="T0" fmla="*/ 0 w 39242"/>
                    <a:gd name="T1" fmla="*/ 0 h 21600"/>
                    <a:gd name="T2" fmla="*/ 0 w 39242"/>
                    <a:gd name="T3" fmla="*/ 0 h 21600"/>
                    <a:gd name="T4" fmla="*/ 0 w 3924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9242"/>
                    <a:gd name="T10" fmla="*/ 0 h 21600"/>
                    <a:gd name="T11" fmla="*/ 39242 w 3924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242" h="21600" fill="none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</a:path>
                    <a:path w="39242" h="21600" stroke="0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  <a:lnTo>
                        <a:pt x="2126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59" name="Arc 721"/>
                <p:cNvSpPr>
                  <a:spLocks/>
                </p:cNvSpPr>
                <p:nvPr/>
              </p:nvSpPr>
              <p:spPr bwMode="auto">
                <a:xfrm rot="9296146" flipH="1" flipV="1">
                  <a:off x="7724" y="10429"/>
                  <a:ext cx="393" cy="198"/>
                </a:xfrm>
                <a:custGeom>
                  <a:avLst/>
                  <a:gdLst>
                    <a:gd name="T0" fmla="*/ 0 w 42860"/>
                    <a:gd name="T1" fmla="*/ 0 h 24307"/>
                    <a:gd name="T2" fmla="*/ 0 w 42860"/>
                    <a:gd name="T3" fmla="*/ 0 h 24307"/>
                    <a:gd name="T4" fmla="*/ 0 w 42860"/>
                    <a:gd name="T5" fmla="*/ 0 h 24307"/>
                    <a:gd name="T6" fmla="*/ 0 60000 65536"/>
                    <a:gd name="T7" fmla="*/ 0 60000 65536"/>
                    <a:gd name="T8" fmla="*/ 0 60000 65536"/>
                    <a:gd name="T9" fmla="*/ 0 w 42860"/>
                    <a:gd name="T10" fmla="*/ 0 h 24307"/>
                    <a:gd name="T11" fmla="*/ 42860 w 42860"/>
                    <a:gd name="T12" fmla="*/ 24307 h 243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860" h="24307" fill="none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</a:path>
                    <a:path w="42860" h="24307" stroke="0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  <a:lnTo>
                        <a:pt x="21260" y="270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60" name="Arc 720"/>
                <p:cNvSpPr>
                  <a:spLocks/>
                </p:cNvSpPr>
                <p:nvPr/>
              </p:nvSpPr>
              <p:spPr bwMode="auto">
                <a:xfrm rot="-1863304" flipH="1" flipV="1">
                  <a:off x="7019" y="9809"/>
                  <a:ext cx="393" cy="198"/>
                </a:xfrm>
                <a:custGeom>
                  <a:avLst/>
                  <a:gdLst>
                    <a:gd name="T0" fmla="*/ 0 w 42860"/>
                    <a:gd name="T1" fmla="*/ 0 h 24307"/>
                    <a:gd name="T2" fmla="*/ 0 w 42860"/>
                    <a:gd name="T3" fmla="*/ 0 h 24307"/>
                    <a:gd name="T4" fmla="*/ 0 w 42860"/>
                    <a:gd name="T5" fmla="*/ 0 h 24307"/>
                    <a:gd name="T6" fmla="*/ 0 60000 65536"/>
                    <a:gd name="T7" fmla="*/ 0 60000 65536"/>
                    <a:gd name="T8" fmla="*/ 0 60000 65536"/>
                    <a:gd name="T9" fmla="*/ 0 w 42860"/>
                    <a:gd name="T10" fmla="*/ 0 h 24307"/>
                    <a:gd name="T11" fmla="*/ 42860 w 42860"/>
                    <a:gd name="T12" fmla="*/ 24307 h 243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860" h="24307" fill="none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</a:path>
                    <a:path w="42860" h="24307" stroke="0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  <a:lnTo>
                        <a:pt x="21260" y="270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61" name="Arc 719"/>
                <p:cNvSpPr>
                  <a:spLocks/>
                </p:cNvSpPr>
                <p:nvPr/>
              </p:nvSpPr>
              <p:spPr bwMode="auto">
                <a:xfrm rot="-6070903" flipH="1" flipV="1">
                  <a:off x="6859" y="10120"/>
                  <a:ext cx="393" cy="198"/>
                </a:xfrm>
                <a:custGeom>
                  <a:avLst/>
                  <a:gdLst>
                    <a:gd name="T0" fmla="*/ 0 w 42860"/>
                    <a:gd name="T1" fmla="*/ 0 h 24307"/>
                    <a:gd name="T2" fmla="*/ 0 w 42860"/>
                    <a:gd name="T3" fmla="*/ 0 h 24307"/>
                    <a:gd name="T4" fmla="*/ 0 w 42860"/>
                    <a:gd name="T5" fmla="*/ 0 h 24307"/>
                    <a:gd name="T6" fmla="*/ 0 60000 65536"/>
                    <a:gd name="T7" fmla="*/ 0 60000 65536"/>
                    <a:gd name="T8" fmla="*/ 0 60000 65536"/>
                    <a:gd name="T9" fmla="*/ 0 w 42860"/>
                    <a:gd name="T10" fmla="*/ 0 h 24307"/>
                    <a:gd name="T11" fmla="*/ 42860 w 42860"/>
                    <a:gd name="T12" fmla="*/ 24307 h 243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860" h="24307" fill="none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</a:path>
                    <a:path w="42860" h="24307" stroke="0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  <a:lnTo>
                        <a:pt x="21260" y="270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62" name="Arc 718"/>
                <p:cNvSpPr>
                  <a:spLocks/>
                </p:cNvSpPr>
                <p:nvPr/>
              </p:nvSpPr>
              <p:spPr bwMode="auto">
                <a:xfrm rot="-8194360" flipH="1" flipV="1">
                  <a:off x="6988" y="10457"/>
                  <a:ext cx="393" cy="198"/>
                </a:xfrm>
                <a:custGeom>
                  <a:avLst/>
                  <a:gdLst>
                    <a:gd name="T0" fmla="*/ 0 w 42860"/>
                    <a:gd name="T1" fmla="*/ 0 h 24307"/>
                    <a:gd name="T2" fmla="*/ 0 w 42860"/>
                    <a:gd name="T3" fmla="*/ 0 h 24307"/>
                    <a:gd name="T4" fmla="*/ 0 w 42860"/>
                    <a:gd name="T5" fmla="*/ 0 h 24307"/>
                    <a:gd name="T6" fmla="*/ 0 60000 65536"/>
                    <a:gd name="T7" fmla="*/ 0 60000 65536"/>
                    <a:gd name="T8" fmla="*/ 0 60000 65536"/>
                    <a:gd name="T9" fmla="*/ 0 w 42860"/>
                    <a:gd name="T10" fmla="*/ 0 h 24307"/>
                    <a:gd name="T11" fmla="*/ 42860 w 42860"/>
                    <a:gd name="T12" fmla="*/ 24307 h 243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860" h="24307" fill="none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</a:path>
                    <a:path w="42860" h="24307" stroke="0" extrusionOk="0">
                      <a:moveTo>
                        <a:pt x="42689" y="0"/>
                      </a:moveTo>
                      <a:cubicBezTo>
                        <a:pt x="42803" y="897"/>
                        <a:pt x="42860" y="1802"/>
                        <a:pt x="42860" y="2707"/>
                      </a:cubicBezTo>
                      <a:cubicBezTo>
                        <a:pt x="42860" y="14636"/>
                        <a:pt x="33189" y="24307"/>
                        <a:pt x="21260" y="24307"/>
                      </a:cubicBezTo>
                      <a:cubicBezTo>
                        <a:pt x="10803" y="24307"/>
                        <a:pt x="1847" y="16816"/>
                        <a:pt x="-1" y="6524"/>
                      </a:cubicBezTo>
                      <a:lnTo>
                        <a:pt x="21260" y="270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63" name="Arc 717"/>
                <p:cNvSpPr>
                  <a:spLocks/>
                </p:cNvSpPr>
                <p:nvPr/>
              </p:nvSpPr>
              <p:spPr bwMode="auto">
                <a:xfrm rot="10084241" flipH="1" flipV="1">
                  <a:off x="7399" y="10544"/>
                  <a:ext cx="360" cy="176"/>
                </a:xfrm>
                <a:custGeom>
                  <a:avLst/>
                  <a:gdLst>
                    <a:gd name="T0" fmla="*/ 0 w 39242"/>
                    <a:gd name="T1" fmla="*/ 0 h 21600"/>
                    <a:gd name="T2" fmla="*/ 0 w 39242"/>
                    <a:gd name="T3" fmla="*/ 0 h 21600"/>
                    <a:gd name="T4" fmla="*/ 0 w 3924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9242"/>
                    <a:gd name="T10" fmla="*/ 0 h 21600"/>
                    <a:gd name="T11" fmla="*/ 39242 w 3924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242" h="21600" fill="none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</a:path>
                    <a:path w="39242" h="21600" stroke="0" extrusionOk="0">
                      <a:moveTo>
                        <a:pt x="39241" y="11966"/>
                      </a:moveTo>
                      <a:cubicBezTo>
                        <a:pt x="35237" y="17984"/>
                        <a:pt x="28488" y="21599"/>
                        <a:pt x="21260" y="21600"/>
                      </a:cubicBezTo>
                      <a:cubicBezTo>
                        <a:pt x="10803" y="21600"/>
                        <a:pt x="1847" y="14109"/>
                        <a:pt x="-1" y="3817"/>
                      </a:cubicBezTo>
                      <a:lnTo>
                        <a:pt x="2126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64" name="Rectangle 716"/>
                <p:cNvSpPr>
                  <a:spLocks noChangeArrowheads="1"/>
                </p:cNvSpPr>
                <p:nvPr/>
              </p:nvSpPr>
              <p:spPr bwMode="auto">
                <a:xfrm>
                  <a:off x="6972" y="9909"/>
                  <a:ext cx="1195" cy="5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ru-RU" dirty="0">
                      <a:cs typeface="Times New Roman" pitchFamily="18" charset="0"/>
                    </a:rPr>
                    <a:t>Локальная</a:t>
                  </a:r>
                  <a:endParaRPr lang="ru-RU" dirty="0"/>
                </a:p>
                <a:p>
                  <a:pPr algn="ctr" eaLnBrk="0" hangingPunct="0"/>
                  <a:r>
                    <a:rPr lang="ru-RU" dirty="0">
                      <a:cs typeface="Times New Roman" pitchFamily="18" charset="0"/>
                    </a:rPr>
                    <a:t>сеть оператора мобильной</a:t>
                  </a:r>
                </a:p>
                <a:p>
                  <a:pPr algn="ctr" eaLnBrk="0" hangingPunct="0"/>
                  <a:r>
                    <a:rPr lang="ru-RU" dirty="0">
                      <a:cs typeface="Times New Roman" pitchFamily="18" charset="0"/>
                    </a:rPr>
                    <a:t>связи</a:t>
                  </a:r>
                  <a:endParaRPr lang="ru-RU" dirty="0"/>
                </a:p>
              </p:txBody>
            </p:sp>
          </p:grpSp>
        </p:grpSp>
      </p:grpSp>
      <p:grpSp>
        <p:nvGrpSpPr>
          <p:cNvPr id="21" name="Группа 92"/>
          <p:cNvGrpSpPr>
            <a:grpSpLocks/>
          </p:cNvGrpSpPr>
          <p:nvPr/>
        </p:nvGrpSpPr>
        <p:grpSpPr bwMode="auto">
          <a:xfrm>
            <a:off x="409575" y="1727200"/>
            <a:ext cx="4702175" cy="1331913"/>
            <a:chOff x="409722" y="1727345"/>
            <a:chExt cx="4702605" cy="1331099"/>
          </a:xfrm>
        </p:grpSpPr>
        <p:sp>
          <p:nvSpPr>
            <p:cNvPr id="48149" name="Прямоугольник 87"/>
            <p:cNvSpPr>
              <a:spLocks noChangeArrowheads="1"/>
            </p:cNvSpPr>
            <p:nvPr/>
          </p:nvSpPr>
          <p:spPr bwMode="auto">
            <a:xfrm>
              <a:off x="2819399" y="2596779"/>
              <a:ext cx="22929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19</a:t>
              </a: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.1</a:t>
              </a: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94</a:t>
              </a: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.</a:t>
              </a: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85</a:t>
              </a: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.1</a:t>
              </a: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ru-RU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9" name="Скругленная прямоугольная выноска 88"/>
            <p:cNvSpPr/>
            <p:nvPr/>
          </p:nvSpPr>
          <p:spPr bwMode="auto">
            <a:xfrm>
              <a:off x="409722" y="1727345"/>
              <a:ext cx="3278488" cy="756775"/>
            </a:xfrm>
            <a:prstGeom prst="wedgeRoundRectCallout">
              <a:avLst>
                <a:gd name="adj1" fmla="val 31332"/>
                <a:gd name="adj2" fmla="val 74994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400" dirty="0">
                  <a:latin typeface="+mn-lt"/>
                </a:rPr>
                <a:t>внешний («белый») </a:t>
              </a:r>
              <a:r>
                <a:rPr lang="en-US" sz="2400" dirty="0">
                  <a:latin typeface="+mn-lt"/>
                </a:rPr>
                <a:t>IP-</a:t>
              </a:r>
              <a:r>
                <a:rPr lang="ru-RU" sz="2400" dirty="0">
                  <a:latin typeface="+mn-lt"/>
                </a:rPr>
                <a:t>адрес</a:t>
              </a:r>
            </a:p>
          </p:txBody>
        </p:sp>
      </p:grpSp>
      <p:grpSp>
        <p:nvGrpSpPr>
          <p:cNvPr id="22" name="Группа 93"/>
          <p:cNvGrpSpPr>
            <a:grpSpLocks/>
          </p:cNvGrpSpPr>
          <p:nvPr/>
        </p:nvGrpSpPr>
        <p:grpSpPr bwMode="auto">
          <a:xfrm>
            <a:off x="149225" y="3376613"/>
            <a:ext cx="8080375" cy="2982912"/>
            <a:chOff x="148937" y="3377045"/>
            <a:chExt cx="8080664" cy="2982191"/>
          </a:xfrm>
        </p:grpSpPr>
        <p:sp>
          <p:nvSpPr>
            <p:cNvPr id="48141" name="Прямоугольник 82"/>
            <p:cNvSpPr>
              <a:spLocks noChangeArrowheads="1"/>
            </p:cNvSpPr>
            <p:nvPr/>
          </p:nvSpPr>
          <p:spPr bwMode="auto">
            <a:xfrm>
              <a:off x="1905000" y="3791734"/>
              <a:ext cx="15621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000000"/>
                  </a:solidFill>
                </a:rPr>
                <a:t>192.168.0.1</a:t>
              </a:r>
              <a:endParaRPr lang="ru-RU" sz="1200"/>
            </a:p>
          </p:txBody>
        </p:sp>
        <p:sp>
          <p:nvSpPr>
            <p:cNvPr id="48142" name="Прямоугольник 83"/>
            <p:cNvSpPr>
              <a:spLocks noChangeArrowheads="1"/>
            </p:cNvSpPr>
            <p:nvPr/>
          </p:nvSpPr>
          <p:spPr bwMode="auto">
            <a:xfrm>
              <a:off x="148937" y="4394406"/>
              <a:ext cx="15621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192.168.0.2</a:t>
              </a:r>
              <a:endParaRPr lang="ru-RU" sz="1200"/>
            </a:p>
          </p:txBody>
        </p:sp>
        <p:sp>
          <p:nvSpPr>
            <p:cNvPr id="48143" name="Прямоугольник 84"/>
            <p:cNvSpPr>
              <a:spLocks noChangeArrowheads="1"/>
            </p:cNvSpPr>
            <p:nvPr/>
          </p:nvSpPr>
          <p:spPr bwMode="auto">
            <a:xfrm>
              <a:off x="741219" y="5797179"/>
              <a:ext cx="15621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192.168.0.3</a:t>
              </a:r>
              <a:endParaRPr lang="ru-RU" sz="1200"/>
            </a:p>
          </p:txBody>
        </p:sp>
        <p:sp>
          <p:nvSpPr>
            <p:cNvPr id="48144" name="Прямоугольник 85"/>
            <p:cNvSpPr>
              <a:spLocks noChangeArrowheads="1"/>
            </p:cNvSpPr>
            <p:nvPr/>
          </p:nvSpPr>
          <p:spPr bwMode="auto">
            <a:xfrm>
              <a:off x="3307773" y="5797179"/>
              <a:ext cx="15621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192.168.0.</a:t>
              </a:r>
              <a:r>
                <a:rPr lang="en-US">
                  <a:solidFill>
                    <a:srgbClr val="000000"/>
                  </a:solidFill>
                </a:rPr>
                <a:t>4</a:t>
              </a:r>
              <a:endParaRPr lang="ru-RU" sz="1200"/>
            </a:p>
          </p:txBody>
        </p:sp>
        <p:sp>
          <p:nvSpPr>
            <p:cNvPr id="48145" name="Прямоугольник 86"/>
            <p:cNvSpPr>
              <a:spLocks noChangeArrowheads="1"/>
            </p:cNvSpPr>
            <p:nvPr/>
          </p:nvSpPr>
          <p:spPr bwMode="auto">
            <a:xfrm>
              <a:off x="3785755" y="4394406"/>
              <a:ext cx="15621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192.168.0.</a:t>
              </a:r>
              <a:r>
                <a:rPr lang="en-US">
                  <a:solidFill>
                    <a:srgbClr val="000000"/>
                  </a:solidFill>
                </a:rPr>
                <a:t>5</a:t>
              </a:r>
              <a:endParaRPr lang="ru-RU" sz="1200"/>
            </a:p>
          </p:txBody>
        </p:sp>
        <p:grpSp>
          <p:nvGrpSpPr>
            <p:cNvPr id="23" name="Группа 91"/>
            <p:cNvGrpSpPr>
              <a:grpSpLocks/>
            </p:cNvGrpSpPr>
            <p:nvPr/>
          </p:nvGrpSpPr>
          <p:grpSpPr bwMode="auto">
            <a:xfrm>
              <a:off x="176646" y="3377045"/>
              <a:ext cx="8052955" cy="2982191"/>
              <a:chOff x="176646" y="3377045"/>
              <a:chExt cx="8052955" cy="2982191"/>
            </a:xfrm>
          </p:grpSpPr>
          <p:sp>
            <p:nvSpPr>
              <p:cNvPr id="48147" name="Скругленный прямоугольник 89"/>
              <p:cNvSpPr>
                <a:spLocks noChangeArrowheads="1"/>
              </p:cNvSpPr>
              <p:nvPr/>
            </p:nvSpPr>
            <p:spPr bwMode="auto">
              <a:xfrm>
                <a:off x="176646" y="3377045"/>
                <a:ext cx="5340927" cy="2982191"/>
              </a:xfrm>
              <a:prstGeom prst="roundRect">
                <a:avLst>
                  <a:gd name="adj" fmla="val 7606"/>
                </a:avLst>
              </a:prstGeom>
              <a:noFill/>
              <a:ln w="19050" algn="ctr">
                <a:solidFill>
                  <a:srgbClr val="FF0000"/>
                </a:solidFill>
                <a:prstDash val="dash"/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Скругленная прямоугольная выноска 90"/>
              <p:cNvSpPr/>
              <p:nvPr/>
            </p:nvSpPr>
            <p:spPr bwMode="auto">
              <a:xfrm>
                <a:off x="5781588" y="4221391"/>
                <a:ext cx="2448013" cy="755467"/>
              </a:xfrm>
              <a:prstGeom prst="wedgeRoundRectCallout">
                <a:avLst>
                  <a:gd name="adj1" fmla="val -62908"/>
                  <a:gd name="adj2" fmla="val 37888"/>
                  <a:gd name="adj3" fmla="val 16667"/>
                </a:avLst>
              </a:prstGeom>
              <a:ln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ru-RU" sz="2400" dirty="0">
                    <a:latin typeface="+mn-lt"/>
                  </a:rPr>
                  <a:t>сеть </a:t>
                </a:r>
                <a:r>
                  <a:rPr lang="en-US" sz="2400" dirty="0">
                    <a:latin typeface="+mn-lt"/>
                  </a:rPr>
                  <a:t/>
                </a:r>
                <a:br>
                  <a:rPr lang="en-US" sz="2400" dirty="0">
                    <a:latin typeface="+mn-lt"/>
                  </a:rPr>
                </a:br>
                <a:r>
                  <a:rPr lang="ru-RU" sz="2400" dirty="0">
                    <a:latin typeface="+mn-lt"/>
                  </a:rPr>
                  <a:t>192.168.0.0</a:t>
                </a:r>
                <a:r>
                  <a:rPr lang="en-US" sz="2400" dirty="0">
                    <a:latin typeface="+mn-lt"/>
                  </a:rPr>
                  <a:t>/24</a:t>
                </a:r>
                <a:endParaRPr lang="ru-RU" sz="2400" dirty="0">
                  <a:latin typeface="+mn-lt"/>
                </a:endParaRPr>
              </a:p>
            </p:txBody>
          </p:sp>
        </p:grpSp>
      </p:grpSp>
      <p:grpSp>
        <p:nvGrpSpPr>
          <p:cNvPr id="24" name="Group 55"/>
          <p:cNvGrpSpPr>
            <a:grpSpLocks/>
          </p:cNvGrpSpPr>
          <p:nvPr/>
        </p:nvGrpSpPr>
        <p:grpSpPr bwMode="auto">
          <a:xfrm>
            <a:off x="5916613" y="5297488"/>
            <a:ext cx="2697162" cy="1060450"/>
            <a:chOff x="433" y="3902"/>
            <a:chExt cx="1699" cy="668"/>
          </a:xfrm>
        </p:grpSpPr>
        <p:sp>
          <p:nvSpPr>
            <p:cNvPr id="96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405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800" dirty="0">
                  <a:solidFill>
                    <a:srgbClr val="000000"/>
                  </a:solidFill>
                </a:rPr>
                <a:t>  Экономия </a:t>
              </a:r>
              <a:r>
                <a:rPr lang="en-US" sz="2800" dirty="0">
                  <a:solidFill>
                    <a:srgbClr val="000000"/>
                  </a:solidFill>
                </a:rPr>
                <a:t/>
              </a:r>
              <a:br>
                <a:rPr lang="en-US" sz="2800" dirty="0">
                  <a:solidFill>
                    <a:srgbClr val="000000"/>
                  </a:solidFill>
                </a:rPr>
              </a:br>
              <a:r>
                <a:rPr lang="en-US" sz="2800" dirty="0">
                  <a:solidFill>
                    <a:srgbClr val="000000"/>
                  </a:solidFill>
                </a:rPr>
                <a:t>  IP-</a:t>
              </a:r>
              <a:r>
                <a:rPr lang="ru-RU" sz="2800" dirty="0">
                  <a:solidFill>
                    <a:srgbClr val="000000"/>
                  </a:solidFill>
                </a:rPr>
                <a:t>адресов</a:t>
              </a:r>
              <a:r>
                <a:rPr lang="en-US" sz="2800" dirty="0">
                  <a:solidFill>
                    <a:srgbClr val="000000"/>
                  </a:solidFill>
                </a:rPr>
                <a:t>!</a:t>
              </a:r>
              <a:endParaRPr lang="ru-RU" sz="2800" dirty="0">
                <a:solidFill>
                  <a:srgbClr val="333399"/>
                </a:solidFill>
              </a:endParaRPr>
            </a:p>
          </p:txBody>
        </p:sp>
        <p:sp>
          <p:nvSpPr>
            <p:cNvPr id="48140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rgbClr val="FFFFFF"/>
                  </a:solidFill>
                  <a:latin typeface="Arial Black" pitchFamily="34" charset="0"/>
                </a:rPr>
                <a:t>!</a:t>
              </a:r>
              <a:endParaRPr lang="ru-RU" sz="440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6000" b="1" dirty="0" smtClean="0">
                <a:ln/>
                <a:solidFill>
                  <a:schemeClr val="accent3"/>
                </a:solidFill>
              </a:rPr>
              <a:t>«Серые» адреса</a:t>
            </a:r>
          </a:p>
        </p:txBody>
      </p:sp>
      <p:sp>
        <p:nvSpPr>
          <p:cNvPr id="126977" name="Rectangle 1"/>
          <p:cNvSpPr>
            <a:spLocks noChangeArrowheads="1"/>
          </p:cNvSpPr>
          <p:nvPr/>
        </p:nvSpPr>
        <p:spPr bwMode="auto">
          <a:xfrm>
            <a:off x="496888" y="1733558"/>
            <a:ext cx="8647112" cy="16938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eaLnBrk="0" hangingPunct="0">
              <a:spcAft>
                <a:spcPts val="1200"/>
              </a:spcAft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192.168.0.0 –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192.168.255.255 </a:t>
            </a:r>
            <a:r>
              <a:rPr lang="ru-RU" sz="2800" b="1" dirty="0">
                <a:ea typeface="Calibri" pitchFamily="34" charset="0"/>
                <a:cs typeface="Courier New" pitchFamily="49" charset="0"/>
              </a:rPr>
              <a:t>	</a:t>
            </a:r>
            <a:r>
              <a:rPr lang="ru-RU" sz="2800" dirty="0">
                <a:ea typeface="Calibri" pitchFamily="34" charset="0"/>
                <a:cs typeface="Courier New" pitchFamily="49" charset="0"/>
              </a:rPr>
              <a:t>(192.168.0.0/16)</a:t>
            </a:r>
            <a:r>
              <a:rPr lang="ru-RU" sz="2800" b="1" dirty="0">
                <a:ea typeface="Calibri" pitchFamily="34" charset="0"/>
                <a:cs typeface="Courier New" pitchFamily="49" charset="0"/>
              </a:rPr>
              <a:t>	 </a:t>
            </a:r>
            <a:endParaRPr lang="ru-RU" sz="2800" dirty="0">
              <a:ea typeface="Calibri" pitchFamily="34" charset="0"/>
              <a:cs typeface="Courier New" pitchFamily="49" charset="0"/>
            </a:endParaRPr>
          </a:p>
          <a:p>
            <a:pPr eaLnBrk="0" hangingPunct="0">
              <a:spcAft>
                <a:spcPts val="1200"/>
              </a:spcAft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172.16.0.0 – 172.31.255.255</a:t>
            </a:r>
            <a:r>
              <a:rPr lang="ru-RU" sz="2800" b="1" dirty="0">
                <a:ea typeface="Calibri" pitchFamily="34" charset="0"/>
                <a:cs typeface="Courier New" pitchFamily="49" charset="0"/>
              </a:rPr>
              <a:t>		</a:t>
            </a:r>
            <a:r>
              <a:rPr lang="ru-RU" sz="2800" dirty="0">
                <a:ea typeface="Calibri" pitchFamily="34" charset="0"/>
                <a:cs typeface="Courier New" pitchFamily="49" charset="0"/>
              </a:rPr>
              <a:t>(172.16.0.0/12) </a:t>
            </a:r>
            <a:r>
              <a:rPr lang="ru-RU" sz="2800" b="1" dirty="0">
                <a:ea typeface="Calibri" pitchFamily="34" charset="0"/>
                <a:cs typeface="Courier New" pitchFamily="49" charset="0"/>
              </a:rPr>
              <a:t>	</a:t>
            </a:r>
            <a:endParaRPr lang="ru-RU" sz="2800" dirty="0">
              <a:ea typeface="Calibri" pitchFamily="34" charset="0"/>
              <a:cs typeface="Courier New" pitchFamily="49" charset="0"/>
            </a:endParaRPr>
          </a:p>
          <a:p>
            <a:pPr eaLnBrk="0" hangingPunct="0">
              <a:spcAft>
                <a:spcPts val="1200"/>
              </a:spcAft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10.0.0.0 – 10.255.255.255</a:t>
            </a:r>
            <a:r>
              <a:rPr lang="ru-RU" sz="2800" b="1" dirty="0">
                <a:ea typeface="Calibri" pitchFamily="34" charset="0"/>
                <a:cs typeface="Courier New" pitchFamily="49" charset="0"/>
              </a:rPr>
              <a:t>		</a:t>
            </a:r>
            <a:r>
              <a:rPr lang="ru-RU" sz="2800" dirty="0">
                <a:ea typeface="Calibri" pitchFamily="34" charset="0"/>
                <a:cs typeface="Courier New" pitchFamily="49" charset="0"/>
              </a:rPr>
              <a:t>(10.0.0.0/8)</a:t>
            </a:r>
          </a:p>
        </p:txBody>
      </p:sp>
      <p:sp>
        <p:nvSpPr>
          <p:cNvPr id="49157" name="Прямоугольник 7"/>
          <p:cNvSpPr>
            <a:spLocks noChangeArrowheads="1"/>
          </p:cNvSpPr>
          <p:nvPr/>
        </p:nvSpPr>
        <p:spPr bwMode="auto">
          <a:xfrm>
            <a:off x="411163" y="1000108"/>
            <a:ext cx="8732837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Только для локальных сетей:</a:t>
            </a:r>
          </a:p>
        </p:txBody>
      </p:sp>
      <p:sp>
        <p:nvSpPr>
          <p:cNvPr id="49158" name="Прямоугольник 7"/>
          <p:cNvSpPr>
            <a:spLocks noChangeArrowheads="1"/>
          </p:cNvSpPr>
          <p:nvPr/>
        </p:nvSpPr>
        <p:spPr bwMode="auto">
          <a:xfrm>
            <a:off x="411163" y="3663959"/>
            <a:ext cx="8732837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Обращение к своему компьютеру: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96888" y="4192596"/>
            <a:ext cx="8647112" cy="5222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eaLnBrk="0" hangingPunct="0">
              <a:spcAft>
                <a:spcPts val="1200"/>
              </a:spcAft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1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27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0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.0.0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–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1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27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255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 pitchFamily="34" charset="0"/>
                <a:cs typeface="Courier New" pitchFamily="49" charset="0"/>
              </a:rPr>
              <a:t>.255.255</a:t>
            </a:r>
            <a:r>
              <a:rPr lang="en-US" sz="2800" b="1" dirty="0">
                <a:solidFill>
                  <a:srgbClr val="333399"/>
                </a:solidFill>
                <a:latin typeface="+mn-lt"/>
                <a:ea typeface="Calibri" pitchFamily="34" charset="0"/>
                <a:cs typeface="Courier New" pitchFamily="49" charset="0"/>
              </a:rPr>
              <a:t>	</a:t>
            </a:r>
            <a:r>
              <a:rPr lang="ru-RU" sz="2800" b="1" dirty="0">
                <a:latin typeface="+mn-lt"/>
                <a:ea typeface="Calibri" pitchFamily="34" charset="0"/>
                <a:cs typeface="Courier New" pitchFamily="49" charset="0"/>
              </a:rPr>
              <a:t>	</a:t>
            </a:r>
            <a:r>
              <a:rPr lang="ru-RU" sz="2800" dirty="0">
                <a:latin typeface="+mn-lt"/>
                <a:ea typeface="Calibri" pitchFamily="34" charset="0"/>
                <a:cs typeface="Courier New" pitchFamily="49" charset="0"/>
              </a:rPr>
              <a:t>(1</a:t>
            </a:r>
            <a:r>
              <a:rPr lang="en-US" sz="2800" dirty="0">
                <a:latin typeface="+mn-lt"/>
                <a:ea typeface="Calibri" pitchFamily="34" charset="0"/>
                <a:cs typeface="Courier New" pitchFamily="49" charset="0"/>
              </a:rPr>
              <a:t>27</a:t>
            </a:r>
            <a:r>
              <a:rPr lang="ru-RU" sz="2800" dirty="0">
                <a:latin typeface="+mn-lt"/>
                <a:ea typeface="Calibri" pitchFamily="34" charset="0"/>
                <a:cs typeface="Courier New" pitchFamily="49" charset="0"/>
              </a:rPr>
              <a:t>.</a:t>
            </a:r>
            <a:r>
              <a:rPr lang="en-US" sz="2800" dirty="0">
                <a:latin typeface="+mn-lt"/>
                <a:ea typeface="Calibri" pitchFamily="34" charset="0"/>
                <a:cs typeface="Courier New" pitchFamily="49" charset="0"/>
              </a:rPr>
              <a:t>0</a:t>
            </a:r>
            <a:r>
              <a:rPr lang="ru-RU" sz="2800" dirty="0">
                <a:latin typeface="+mn-lt"/>
                <a:ea typeface="Calibri" pitchFamily="34" charset="0"/>
                <a:cs typeface="Courier New" pitchFamily="49" charset="0"/>
              </a:rPr>
              <a:t>.0.0/</a:t>
            </a:r>
            <a:r>
              <a:rPr lang="en-US" sz="2800" dirty="0">
                <a:latin typeface="+mn-lt"/>
                <a:ea typeface="Calibri" pitchFamily="34" charset="0"/>
                <a:cs typeface="Courier New" pitchFamily="49" charset="0"/>
              </a:rPr>
              <a:t>8</a:t>
            </a:r>
            <a:r>
              <a:rPr lang="ru-RU" sz="2800" dirty="0">
                <a:latin typeface="+mn-lt"/>
                <a:ea typeface="Calibri" pitchFamily="34" charset="0"/>
                <a:cs typeface="Courier New" pitchFamily="49" charset="0"/>
              </a:rPr>
              <a:t>)</a:t>
            </a:r>
            <a:r>
              <a:rPr lang="ru-RU" sz="2800" b="1" dirty="0">
                <a:latin typeface="+mn-lt"/>
                <a:ea typeface="Calibri" pitchFamily="34" charset="0"/>
                <a:cs typeface="Courier New" pitchFamily="49" charset="0"/>
              </a:rPr>
              <a:t>	 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7" grpId="0" build="p"/>
      <p:bldP spid="49158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IPv6</a:t>
            </a:r>
            <a:endParaRPr lang="ru-RU" sz="6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0180" name="Прямоугольник 7"/>
          <p:cNvSpPr>
            <a:spLocks noChangeArrowheads="1"/>
          </p:cNvSpPr>
          <p:nvPr/>
        </p:nvSpPr>
        <p:spPr bwMode="auto">
          <a:xfrm>
            <a:off x="411163" y="795338"/>
            <a:ext cx="8732837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/>
              <a:t>4-байтовые </a:t>
            </a:r>
            <a:r>
              <a:rPr lang="en-US" sz="2800"/>
              <a:t>IP-</a:t>
            </a:r>
            <a:r>
              <a:rPr lang="ru-RU" sz="2800"/>
              <a:t>адреса заканчиваются…(2</a:t>
            </a:r>
            <a:r>
              <a:rPr lang="ru-RU" sz="2800" baseline="30000"/>
              <a:t>32</a:t>
            </a:r>
            <a:r>
              <a:rPr lang="ru-RU" sz="2800"/>
              <a:t>)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854200" y="1341438"/>
            <a:ext cx="5435600" cy="663575"/>
            <a:chOff x="433" y="3902"/>
            <a:chExt cx="3424" cy="418"/>
          </a:xfrm>
        </p:grpSpPr>
        <p:sp>
          <p:nvSpPr>
            <p:cNvPr id="7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313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Нужно увеличить длину адреса!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50199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rgbClr val="FFFFFF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50182" name="Прямоугольник 7"/>
          <p:cNvSpPr>
            <a:spLocks noChangeArrowheads="1"/>
          </p:cNvSpPr>
          <p:nvPr/>
        </p:nvSpPr>
        <p:spPr bwMode="auto">
          <a:xfrm>
            <a:off x="411163" y="2030413"/>
            <a:ext cx="77692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dirty="0"/>
              <a:t>IPv4: </a:t>
            </a:r>
            <a:r>
              <a:rPr lang="ru-RU" sz="2800" dirty="0"/>
              <a:t>4-байта	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IPv6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/>
              <a:t>16 </a:t>
            </a:r>
            <a:r>
              <a:rPr lang="ru-RU" sz="2800" b="1" dirty="0"/>
              <a:t>байтов</a:t>
            </a:r>
            <a:r>
              <a:rPr lang="ru-RU" sz="2800" dirty="0"/>
              <a:t>	(128 битов)</a:t>
            </a:r>
          </a:p>
        </p:txBody>
      </p:sp>
      <p:sp>
        <p:nvSpPr>
          <p:cNvPr id="50183" name="Rectangle 1"/>
          <p:cNvSpPr>
            <a:spLocks noChangeArrowheads="1"/>
          </p:cNvSpPr>
          <p:nvPr/>
        </p:nvSpPr>
        <p:spPr bwMode="auto">
          <a:xfrm>
            <a:off x="681038" y="3375025"/>
            <a:ext cx="7781925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</a:rPr>
              <a:t>2001:0DB8:11A3</a:t>
            </a:r>
            <a:r>
              <a:rPr lang="ru-RU" sz="2800" b="1" dirty="0">
                <a:latin typeface="Arial Unicode MS" pitchFamily="34" charset="-128"/>
              </a:rPr>
              <a:t>:</a:t>
            </a:r>
            <a:r>
              <a:rPr lang="ru-RU" sz="2800" b="1" dirty="0">
                <a:solidFill>
                  <a:srgbClr val="008000"/>
                </a:solidFill>
                <a:latin typeface="Arial Unicode MS" pitchFamily="34" charset="-128"/>
              </a:rPr>
              <a:t>09D7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:1F34:8A2E:07A0:765D</a:t>
            </a:r>
            <a:r>
              <a:rPr lang="ru-RU" sz="2800" b="1" dirty="0">
                <a:solidFill>
                  <a:srgbClr val="333399"/>
                </a:solidFill>
              </a:rPr>
              <a:t> 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1854200" y="2606675"/>
            <a:ext cx="4273550" cy="663575"/>
            <a:chOff x="433" y="3902"/>
            <a:chExt cx="2692" cy="418"/>
          </a:xfrm>
        </p:grpSpPr>
        <p:sp>
          <p:nvSpPr>
            <p:cNvPr id="12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398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Сколько всего адресов?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50197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rgbClr val="FFFFFF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  <p:sp>
        <p:nvSpPr>
          <p:cNvPr id="14" name="Скругленная прямоугольная выноска 13"/>
          <p:cNvSpPr/>
          <p:nvPr/>
        </p:nvSpPr>
        <p:spPr bwMode="auto">
          <a:xfrm>
            <a:off x="6635750" y="2570163"/>
            <a:ext cx="1185863" cy="615950"/>
          </a:xfrm>
          <a:prstGeom prst="wedgeRoundRectCallout">
            <a:avLst>
              <a:gd name="adj1" fmla="val -82830"/>
              <a:gd name="adj2" fmla="val 1441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333399"/>
                </a:solidFill>
                <a:latin typeface="+mn-lt"/>
              </a:rPr>
              <a:t>2</a:t>
            </a:r>
            <a:r>
              <a:rPr lang="ru-RU" sz="3200" b="1" baseline="30000" dirty="0">
                <a:solidFill>
                  <a:srgbClr val="333399"/>
                </a:solidFill>
                <a:latin typeface="+mn-lt"/>
              </a:rPr>
              <a:t>128</a:t>
            </a:r>
            <a:endParaRPr lang="ru-RU" sz="3200" b="1" dirty="0">
              <a:solidFill>
                <a:srgbClr val="333399"/>
              </a:solidFill>
              <a:latin typeface="+mn-lt"/>
            </a:endParaRPr>
          </a:p>
        </p:txBody>
      </p:sp>
      <p:sp>
        <p:nvSpPr>
          <p:cNvPr id="50186" name="Прямоугольник 14"/>
          <p:cNvSpPr>
            <a:spLocks noChangeArrowheads="1"/>
          </p:cNvSpPr>
          <p:nvPr/>
        </p:nvSpPr>
        <p:spPr bwMode="auto">
          <a:xfrm>
            <a:off x="682625" y="6084888"/>
            <a:ext cx="418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http://itband.ru/2009/11/ipv6/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49300" y="3398838"/>
            <a:ext cx="2859088" cy="490537"/>
          </a:xfrm>
          <a:prstGeom prst="rect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654050" y="4194175"/>
            <a:ext cx="2555875" cy="1009650"/>
          </a:xfrm>
          <a:prstGeom prst="wedgeRoundRectCallout">
            <a:avLst>
              <a:gd name="adj1" fmla="val 23010"/>
              <a:gd name="adj2" fmla="val -8034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код провайдера (</a:t>
            </a:r>
            <a:r>
              <a:rPr lang="ru-RU" sz="2400" b="1" dirty="0">
                <a:solidFill>
                  <a:srgbClr val="333399"/>
                </a:solidFill>
                <a:latin typeface="+mn-lt"/>
              </a:rPr>
              <a:t>глобальный префикс</a:t>
            </a:r>
            <a:r>
              <a:rPr lang="ru-RU" sz="2400" dirty="0">
                <a:latin typeface="+mn-lt"/>
              </a:rPr>
              <a:t>)</a:t>
            </a:r>
            <a:endParaRPr lang="ru-RU" sz="2800" dirty="0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668713" y="3398838"/>
            <a:ext cx="903287" cy="490537"/>
          </a:xfrm>
          <a:prstGeom prst="rect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4630738" y="3398838"/>
            <a:ext cx="3754437" cy="490537"/>
          </a:xfrm>
          <a:prstGeom prst="rect">
            <a:avLst/>
          </a:prstGeom>
          <a:noFill/>
          <a:ln w="38100" algn="ctr">
            <a:solidFill>
              <a:schemeClr val="accent2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3300413" y="4194175"/>
            <a:ext cx="1592262" cy="766763"/>
          </a:xfrm>
          <a:prstGeom prst="wedgeRoundRectCallout">
            <a:avLst>
              <a:gd name="adj1" fmla="val -9313"/>
              <a:gd name="adj2" fmla="val -8814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адрес подсети</a:t>
            </a:r>
            <a:endParaRPr lang="ru-RU" sz="2800" dirty="0">
              <a:latin typeface="+mn-lt"/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 bwMode="auto">
          <a:xfrm>
            <a:off x="4953000" y="4194175"/>
            <a:ext cx="3335338" cy="766763"/>
          </a:xfrm>
          <a:prstGeom prst="wedgeRoundRectCallout">
            <a:avLst>
              <a:gd name="adj1" fmla="val -9313"/>
              <a:gd name="adj2" fmla="val -8814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</a:rPr>
              <a:t>номер узла в сети</a:t>
            </a:r>
            <a:endParaRPr lang="ru-RU" sz="2800" dirty="0">
              <a:latin typeface="+mn-lt"/>
            </a:endParaRP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738188" y="5359400"/>
            <a:ext cx="7669212" cy="663575"/>
            <a:chOff x="433" y="3902"/>
            <a:chExt cx="4831" cy="418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4537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Старое оборудование не поддерживает </a:t>
              </a:r>
              <a:r>
                <a:rPr lang="en-US" sz="2400" dirty="0">
                  <a:solidFill>
                    <a:srgbClr val="000000"/>
                  </a:solidFill>
                </a:rPr>
                <a:t>IPv6!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50195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rgbClr val="FFFFFF"/>
                  </a:solidFill>
                  <a:latin typeface="Arial Black" pitchFamily="34" charset="0"/>
                </a:rPr>
                <a:t>!</a:t>
              </a:r>
              <a:endParaRPr lang="ru-RU" sz="4400" dirty="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14" grpId="0" animBg="1"/>
      <p:bldP spid="50186" grpId="0"/>
      <p:bldP spid="16" grpId="0" animBg="1"/>
      <p:bldP spid="16" grpId="1" animBg="1"/>
      <p:bldP spid="17" grpId="0" animBg="1"/>
      <p:bldP spid="19" grpId="0" animBg="1"/>
      <p:bldP spid="19" grpId="1" animBg="1"/>
      <p:bldP spid="20" grpId="0" animBg="1"/>
      <p:bldP spid="20" grpId="1" animBg="1"/>
      <p:bldP spid="18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8"/>
          <p:cNvGrpSpPr>
            <a:grpSpLocks/>
          </p:cNvGrpSpPr>
          <p:nvPr/>
        </p:nvGrpSpPr>
        <p:grpSpPr bwMode="auto">
          <a:xfrm>
            <a:off x="392113" y="2784475"/>
            <a:ext cx="8510587" cy="1685925"/>
            <a:chOff x="392112" y="2784475"/>
            <a:chExt cx="8510588" cy="1685925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1917699" y="3722688"/>
              <a:ext cx="6985001" cy="74771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60363" indent="-360363">
                <a:defRPr/>
              </a:pPr>
              <a:endParaRPr lang="ru-RU" sz="2400" dirty="0"/>
            </a:p>
          </p:txBody>
        </p:sp>
        <p:sp>
          <p:nvSpPr>
            <p:cNvPr id="58" name="Скругленная прямоугольная выноска 57"/>
            <p:cNvSpPr/>
            <p:nvPr/>
          </p:nvSpPr>
          <p:spPr bwMode="auto">
            <a:xfrm>
              <a:off x="392112" y="2784475"/>
              <a:ext cx="2592387" cy="766763"/>
            </a:xfrm>
            <a:prstGeom prst="wedgeRoundRectCallout">
              <a:avLst>
                <a:gd name="adj1" fmla="val 12732"/>
                <a:gd name="adj2" fmla="val 75834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400" dirty="0">
                  <a:latin typeface="+mn-lt"/>
                </a:rPr>
                <a:t>домены верхнего уровня</a:t>
              </a:r>
              <a:endParaRPr lang="ru-RU" sz="2800" dirty="0">
                <a:latin typeface="+mn-lt"/>
              </a:endParaRPr>
            </a:p>
          </p:txBody>
        </p:sp>
      </p:grpSp>
      <p:sp>
        <p:nvSpPr>
          <p:cNvPr id="5120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Доменные имена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3063" y="793750"/>
            <a:ext cx="850741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1984 г.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DNS</a:t>
            </a:r>
            <a:r>
              <a:rPr lang="en-US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=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Domain Name System</a:t>
            </a:r>
            <a:r>
              <a:rPr lang="en-US" sz="2400" i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система доменных имён</a:t>
            </a:r>
            <a:endParaRPr lang="ru-RU" sz="14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89350" y="1414463"/>
            <a:ext cx="2744788" cy="52228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/>
              <a:t>www.google.ru</a:t>
            </a:r>
            <a:endParaRPr lang="ru-RU" sz="2800" b="1" dirty="0"/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665163" y="1414463"/>
            <a:ext cx="2486025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/>
              <a:t>173.194.71.94</a:t>
            </a:r>
          </a:p>
        </p:txBody>
      </p:sp>
      <p:sp>
        <p:nvSpPr>
          <p:cNvPr id="7" name="Двойная стрелка влево/вправо 6"/>
          <p:cNvSpPr/>
          <p:nvPr/>
        </p:nvSpPr>
        <p:spPr bwMode="auto">
          <a:xfrm>
            <a:off x="3138488" y="1536700"/>
            <a:ext cx="417512" cy="263525"/>
          </a:xfrm>
          <a:prstGeom prst="leftRight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09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3" name="Группа 55"/>
          <p:cNvGrpSpPr>
            <a:grpSpLocks/>
          </p:cNvGrpSpPr>
          <p:nvPr/>
        </p:nvGrpSpPr>
        <p:grpSpPr bwMode="auto">
          <a:xfrm>
            <a:off x="515938" y="3322638"/>
            <a:ext cx="8281987" cy="982662"/>
            <a:chOff x="515938" y="3321883"/>
            <a:chExt cx="8281987" cy="983813"/>
          </a:xfrm>
        </p:grpSpPr>
        <p:sp>
          <p:nvSpPr>
            <p:cNvPr id="51243" name="Freeform 42"/>
            <p:cNvSpPr>
              <a:spLocks/>
            </p:cNvSpPr>
            <p:nvPr/>
          </p:nvSpPr>
          <p:spPr bwMode="auto">
            <a:xfrm>
              <a:off x="5392511" y="3335327"/>
              <a:ext cx="1222" cy="516960"/>
            </a:xfrm>
            <a:custGeom>
              <a:avLst/>
              <a:gdLst>
                <a:gd name="T0" fmla="*/ 0 w 1"/>
                <a:gd name="T1" fmla="*/ 0 h 438"/>
                <a:gd name="T2" fmla="*/ 0 w 1"/>
                <a:gd name="T3" fmla="*/ 2147483647 h 438"/>
                <a:gd name="T4" fmla="*/ 0 60000 65536"/>
                <a:gd name="T5" fmla="*/ 0 60000 65536"/>
                <a:gd name="T6" fmla="*/ 0 w 1"/>
                <a:gd name="T7" fmla="*/ 0 h 438"/>
                <a:gd name="T8" fmla="*/ 1 w 1"/>
                <a:gd name="T9" fmla="*/ 438 h 4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38">
                  <a:moveTo>
                    <a:pt x="0" y="0"/>
                  </a:moveTo>
                  <a:cubicBezTo>
                    <a:pt x="0" y="146"/>
                    <a:pt x="0" y="292"/>
                    <a:pt x="0" y="43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4" name="Freeform 41"/>
            <p:cNvSpPr>
              <a:spLocks/>
            </p:cNvSpPr>
            <p:nvPr/>
          </p:nvSpPr>
          <p:spPr bwMode="auto">
            <a:xfrm>
              <a:off x="4394225" y="3326772"/>
              <a:ext cx="992177" cy="525515"/>
            </a:xfrm>
            <a:custGeom>
              <a:avLst/>
              <a:gdLst>
                <a:gd name="T0" fmla="*/ 2147483647 w 812"/>
                <a:gd name="T1" fmla="*/ 0 h 429"/>
                <a:gd name="T2" fmla="*/ 0 w 812"/>
                <a:gd name="T3" fmla="*/ 2147483647 h 429"/>
                <a:gd name="T4" fmla="*/ 0 60000 65536"/>
                <a:gd name="T5" fmla="*/ 0 60000 65536"/>
                <a:gd name="T6" fmla="*/ 0 w 812"/>
                <a:gd name="T7" fmla="*/ 0 h 429"/>
                <a:gd name="T8" fmla="*/ 812 w 812"/>
                <a:gd name="T9" fmla="*/ 429 h 42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2" h="429">
                  <a:moveTo>
                    <a:pt x="812" y="0"/>
                  </a:moveTo>
                  <a:cubicBezTo>
                    <a:pt x="812" y="141"/>
                    <a:pt x="0" y="288"/>
                    <a:pt x="0" y="4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5" name="Freeform 40"/>
            <p:cNvSpPr>
              <a:spLocks/>
            </p:cNvSpPr>
            <p:nvPr/>
          </p:nvSpPr>
          <p:spPr bwMode="auto">
            <a:xfrm>
              <a:off x="3402048" y="3326772"/>
              <a:ext cx="1990463" cy="525515"/>
            </a:xfrm>
            <a:custGeom>
              <a:avLst/>
              <a:gdLst>
                <a:gd name="T0" fmla="*/ 2147483647 w 1629"/>
                <a:gd name="T1" fmla="*/ 0 h 429"/>
                <a:gd name="T2" fmla="*/ 0 w 1629"/>
                <a:gd name="T3" fmla="*/ 2147483647 h 429"/>
                <a:gd name="T4" fmla="*/ 0 60000 65536"/>
                <a:gd name="T5" fmla="*/ 0 60000 65536"/>
                <a:gd name="T6" fmla="*/ 0 w 1629"/>
                <a:gd name="T7" fmla="*/ 0 h 429"/>
                <a:gd name="T8" fmla="*/ 1629 w 1629"/>
                <a:gd name="T9" fmla="*/ 429 h 42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29" h="429">
                  <a:moveTo>
                    <a:pt x="1629" y="0"/>
                  </a:moveTo>
                  <a:cubicBezTo>
                    <a:pt x="1629" y="141"/>
                    <a:pt x="0" y="288"/>
                    <a:pt x="0" y="4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6" name="Freeform 39"/>
            <p:cNvSpPr>
              <a:spLocks/>
            </p:cNvSpPr>
            <p:nvPr/>
          </p:nvSpPr>
          <p:spPr bwMode="auto">
            <a:xfrm>
              <a:off x="2397652" y="3326772"/>
              <a:ext cx="2994858" cy="525515"/>
            </a:xfrm>
            <a:custGeom>
              <a:avLst/>
              <a:gdLst>
                <a:gd name="T0" fmla="*/ 2147483647 w 2451"/>
                <a:gd name="T1" fmla="*/ 0 h 429"/>
                <a:gd name="T2" fmla="*/ 0 w 2451"/>
                <a:gd name="T3" fmla="*/ 2147483647 h 429"/>
                <a:gd name="T4" fmla="*/ 0 60000 65536"/>
                <a:gd name="T5" fmla="*/ 0 60000 65536"/>
                <a:gd name="T6" fmla="*/ 0 w 2451"/>
                <a:gd name="T7" fmla="*/ 0 h 429"/>
                <a:gd name="T8" fmla="*/ 2451 w 2451"/>
                <a:gd name="T9" fmla="*/ 429 h 42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51" h="429">
                  <a:moveTo>
                    <a:pt x="2451" y="0"/>
                  </a:moveTo>
                  <a:cubicBezTo>
                    <a:pt x="2451" y="141"/>
                    <a:pt x="0" y="288"/>
                    <a:pt x="0" y="4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7" name="Freeform 38"/>
            <p:cNvSpPr>
              <a:spLocks/>
            </p:cNvSpPr>
            <p:nvPr/>
          </p:nvSpPr>
          <p:spPr bwMode="auto">
            <a:xfrm>
              <a:off x="5409617" y="3346326"/>
              <a:ext cx="1023946" cy="505961"/>
            </a:xfrm>
            <a:custGeom>
              <a:avLst/>
              <a:gdLst>
                <a:gd name="T0" fmla="*/ 0 w 838"/>
                <a:gd name="T1" fmla="*/ 0 h 414"/>
                <a:gd name="T2" fmla="*/ 2147483647 w 838"/>
                <a:gd name="T3" fmla="*/ 2147483647 h 414"/>
                <a:gd name="T4" fmla="*/ 0 60000 65536"/>
                <a:gd name="T5" fmla="*/ 0 60000 65536"/>
                <a:gd name="T6" fmla="*/ 0 w 838"/>
                <a:gd name="T7" fmla="*/ 0 h 414"/>
                <a:gd name="T8" fmla="*/ 838 w 838"/>
                <a:gd name="T9" fmla="*/ 414 h 4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38" h="414">
                  <a:moveTo>
                    <a:pt x="0" y="0"/>
                  </a:moveTo>
                  <a:cubicBezTo>
                    <a:pt x="0" y="141"/>
                    <a:pt x="838" y="273"/>
                    <a:pt x="838" y="41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8" name="Freeform 37"/>
            <p:cNvSpPr>
              <a:spLocks/>
            </p:cNvSpPr>
            <p:nvPr/>
          </p:nvSpPr>
          <p:spPr bwMode="auto">
            <a:xfrm>
              <a:off x="5392511" y="3334105"/>
              <a:ext cx="2051557" cy="518182"/>
            </a:xfrm>
            <a:custGeom>
              <a:avLst/>
              <a:gdLst>
                <a:gd name="T0" fmla="*/ 0 w 1679"/>
                <a:gd name="T1" fmla="*/ 0 h 424"/>
                <a:gd name="T2" fmla="*/ 2147483647 w 1679"/>
                <a:gd name="T3" fmla="*/ 2147483647 h 424"/>
                <a:gd name="T4" fmla="*/ 0 60000 65536"/>
                <a:gd name="T5" fmla="*/ 0 60000 65536"/>
                <a:gd name="T6" fmla="*/ 0 w 1679"/>
                <a:gd name="T7" fmla="*/ 0 h 424"/>
                <a:gd name="T8" fmla="*/ 1679 w 1679"/>
                <a:gd name="T9" fmla="*/ 424 h 4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79" h="424">
                  <a:moveTo>
                    <a:pt x="0" y="0"/>
                  </a:moveTo>
                  <a:cubicBezTo>
                    <a:pt x="0" y="141"/>
                    <a:pt x="1679" y="283"/>
                    <a:pt x="1679" y="42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9" name="Freeform 36"/>
            <p:cNvSpPr>
              <a:spLocks/>
            </p:cNvSpPr>
            <p:nvPr/>
          </p:nvSpPr>
          <p:spPr bwMode="auto">
            <a:xfrm>
              <a:off x="5398620" y="3321883"/>
              <a:ext cx="3068172" cy="530404"/>
            </a:xfrm>
            <a:custGeom>
              <a:avLst/>
              <a:gdLst>
                <a:gd name="T0" fmla="*/ 0 w 2511"/>
                <a:gd name="T1" fmla="*/ 0 h 433"/>
                <a:gd name="T2" fmla="*/ 2147483647 w 2511"/>
                <a:gd name="T3" fmla="*/ 2147483647 h 433"/>
                <a:gd name="T4" fmla="*/ 0 60000 65536"/>
                <a:gd name="T5" fmla="*/ 0 60000 65536"/>
                <a:gd name="T6" fmla="*/ 0 w 2511"/>
                <a:gd name="T7" fmla="*/ 0 h 433"/>
                <a:gd name="T8" fmla="*/ 2511 w 2511"/>
                <a:gd name="T9" fmla="*/ 433 h 4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11" h="433">
                  <a:moveTo>
                    <a:pt x="0" y="0"/>
                  </a:moveTo>
                  <a:cubicBezTo>
                    <a:pt x="0" y="141"/>
                    <a:pt x="2511" y="292"/>
                    <a:pt x="2511" y="43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68" name="AutoShape 28"/>
            <p:cNvSpPr>
              <a:spLocks noChangeArrowheads="1"/>
            </p:cNvSpPr>
            <p:nvPr/>
          </p:nvSpPr>
          <p:spPr bwMode="auto">
            <a:xfrm>
              <a:off x="6081713" y="3855908"/>
              <a:ext cx="692150" cy="449788"/>
            </a:xfrm>
            <a:prstGeom prst="flowChartAlternateProcess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ru-RU" sz="2000" b="1" dirty="0" err="1">
                  <a:solidFill>
                    <a:schemeClr val="bg1"/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ru</a:t>
              </a:r>
              <a:endParaRPr lang="ru-RU" sz="3600" b="1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1251" name="Rectangle 15"/>
            <p:cNvSpPr>
              <a:spLocks noChangeArrowheads="1"/>
            </p:cNvSpPr>
            <p:nvPr/>
          </p:nvSpPr>
          <p:spPr bwMode="auto">
            <a:xfrm>
              <a:off x="515938" y="3881618"/>
              <a:ext cx="1275656" cy="360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2000" b="1" dirty="0">
                  <a:ea typeface="Calibri" pitchFamily="34" charset="0"/>
                  <a:cs typeface="Times New Roman" pitchFamily="18" charset="0"/>
                </a:rPr>
                <a:t>уровень 1</a:t>
              </a:r>
              <a:endParaRPr lang="ru-RU" sz="3600" b="1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8252" name="AutoShape 12"/>
            <p:cNvSpPr>
              <a:spLocks noChangeArrowheads="1"/>
            </p:cNvSpPr>
            <p:nvPr/>
          </p:nvSpPr>
          <p:spPr bwMode="auto">
            <a:xfrm>
              <a:off x="2035175" y="3855908"/>
              <a:ext cx="690563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com</a:t>
              </a:r>
              <a:endParaRPr lang="en-US" sz="3600" dirty="0">
                <a:latin typeface="Arial" pitchFamily="34" charset="0"/>
              </a:endParaRPr>
            </a:p>
          </p:txBody>
        </p:sp>
        <p:sp>
          <p:nvSpPr>
            <p:cNvPr id="138251" name="AutoShape 11"/>
            <p:cNvSpPr>
              <a:spLocks noChangeArrowheads="1"/>
            </p:cNvSpPr>
            <p:nvPr/>
          </p:nvSpPr>
          <p:spPr bwMode="auto">
            <a:xfrm>
              <a:off x="3044825" y="3855908"/>
              <a:ext cx="693738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ru-RU" sz="2000" dirty="0" err="1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edu</a:t>
              </a:r>
              <a:endParaRPr lang="ru-RU" sz="3600" dirty="0">
                <a:latin typeface="Arial" pitchFamily="34" charset="0"/>
              </a:endParaRPr>
            </a:p>
          </p:txBody>
        </p:sp>
        <p:sp>
          <p:nvSpPr>
            <p:cNvPr id="138250" name="AutoShape 10"/>
            <p:cNvSpPr>
              <a:spLocks noChangeArrowheads="1"/>
            </p:cNvSpPr>
            <p:nvPr/>
          </p:nvSpPr>
          <p:spPr bwMode="auto">
            <a:xfrm>
              <a:off x="4057650" y="3855908"/>
              <a:ext cx="692150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org</a:t>
              </a:r>
              <a:endParaRPr lang="en-US" sz="3600">
                <a:latin typeface="Arial" pitchFamily="34" charset="0"/>
              </a:endParaRPr>
            </a:p>
          </p:txBody>
        </p:sp>
        <p:sp>
          <p:nvSpPr>
            <p:cNvPr id="138249" name="AutoShape 9"/>
            <p:cNvSpPr>
              <a:spLocks noChangeArrowheads="1"/>
            </p:cNvSpPr>
            <p:nvPr/>
          </p:nvSpPr>
          <p:spPr bwMode="auto">
            <a:xfrm>
              <a:off x="5068888" y="3855908"/>
              <a:ext cx="693737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ru-RU" sz="2000" dirty="0" err="1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net</a:t>
              </a:r>
              <a:endParaRPr lang="ru-RU" sz="3600" dirty="0">
                <a:latin typeface="Arial" pitchFamily="34" charset="0"/>
              </a:endParaRPr>
            </a:p>
          </p:txBody>
        </p:sp>
        <p:sp>
          <p:nvSpPr>
            <p:cNvPr id="138248" name="AutoShape 8"/>
            <p:cNvSpPr>
              <a:spLocks noChangeArrowheads="1"/>
            </p:cNvSpPr>
            <p:nvPr/>
          </p:nvSpPr>
          <p:spPr bwMode="auto">
            <a:xfrm>
              <a:off x="7092950" y="3855908"/>
              <a:ext cx="692150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ua</a:t>
              </a:r>
              <a:endParaRPr lang="en-US" sz="3600">
                <a:latin typeface="Arial" pitchFamily="34" charset="0"/>
              </a:endParaRPr>
            </a:p>
          </p:txBody>
        </p:sp>
        <p:sp>
          <p:nvSpPr>
            <p:cNvPr id="138247" name="AutoShape 7"/>
            <p:cNvSpPr>
              <a:spLocks noChangeArrowheads="1"/>
            </p:cNvSpPr>
            <p:nvPr/>
          </p:nvSpPr>
          <p:spPr bwMode="auto">
            <a:xfrm>
              <a:off x="8104188" y="3855908"/>
              <a:ext cx="693737" cy="449788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ru-RU" sz="200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by</a:t>
              </a:r>
              <a:endParaRPr lang="ru-RU" sz="3600">
                <a:latin typeface="Arial" pitchFamily="34" charset="0"/>
              </a:endParaRPr>
            </a:p>
          </p:txBody>
        </p:sp>
      </p:grpSp>
      <p:grpSp>
        <p:nvGrpSpPr>
          <p:cNvPr id="6" name="Группа 56"/>
          <p:cNvGrpSpPr>
            <a:grpSpLocks/>
          </p:cNvGrpSpPr>
          <p:nvPr/>
        </p:nvGrpSpPr>
        <p:grpSpPr bwMode="auto">
          <a:xfrm>
            <a:off x="515938" y="4286250"/>
            <a:ext cx="7269162" cy="849313"/>
            <a:chOff x="515938" y="4286142"/>
            <a:chExt cx="7269038" cy="849379"/>
          </a:xfrm>
        </p:grpSpPr>
        <p:sp>
          <p:nvSpPr>
            <p:cNvPr id="51224" name="Freeform 35"/>
            <p:cNvSpPr>
              <a:spLocks/>
            </p:cNvSpPr>
            <p:nvPr/>
          </p:nvSpPr>
          <p:spPr bwMode="auto">
            <a:xfrm>
              <a:off x="6426232" y="4310585"/>
              <a:ext cx="1222" cy="394747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2147483647 h 323"/>
                <a:gd name="T4" fmla="*/ 0 60000 65536"/>
                <a:gd name="T5" fmla="*/ 0 60000 65536"/>
                <a:gd name="T6" fmla="*/ 0 w 1"/>
                <a:gd name="T7" fmla="*/ 0 h 323"/>
                <a:gd name="T8" fmla="*/ 1 w 1"/>
                <a:gd name="T9" fmla="*/ 323 h 3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23">
                  <a:moveTo>
                    <a:pt x="0" y="0"/>
                  </a:moveTo>
                  <a:cubicBezTo>
                    <a:pt x="0" y="141"/>
                    <a:pt x="0" y="182"/>
                    <a:pt x="0" y="32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25" name="Freeform 34"/>
            <p:cNvSpPr>
              <a:spLocks/>
            </p:cNvSpPr>
            <p:nvPr/>
          </p:nvSpPr>
          <p:spPr bwMode="auto">
            <a:xfrm>
              <a:off x="6420122" y="4286142"/>
              <a:ext cx="1004396" cy="413079"/>
            </a:xfrm>
            <a:custGeom>
              <a:avLst/>
              <a:gdLst>
                <a:gd name="T0" fmla="*/ 0 w 822"/>
                <a:gd name="T1" fmla="*/ 0 h 338"/>
                <a:gd name="T2" fmla="*/ 2147483647 w 822"/>
                <a:gd name="T3" fmla="*/ 2147483647 h 338"/>
                <a:gd name="T4" fmla="*/ 0 60000 65536"/>
                <a:gd name="T5" fmla="*/ 0 60000 65536"/>
                <a:gd name="T6" fmla="*/ 0 w 822"/>
                <a:gd name="T7" fmla="*/ 0 h 338"/>
                <a:gd name="T8" fmla="*/ 822 w 822"/>
                <a:gd name="T9" fmla="*/ 338 h 3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22" h="338">
                  <a:moveTo>
                    <a:pt x="0" y="0"/>
                  </a:moveTo>
                  <a:cubicBezTo>
                    <a:pt x="0" y="141"/>
                    <a:pt x="822" y="197"/>
                    <a:pt x="822" y="33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26" name="Freeform 33"/>
            <p:cNvSpPr>
              <a:spLocks/>
            </p:cNvSpPr>
            <p:nvPr/>
          </p:nvSpPr>
          <p:spPr bwMode="auto">
            <a:xfrm>
              <a:off x="5403508" y="4292253"/>
              <a:ext cx="1022724" cy="413079"/>
            </a:xfrm>
            <a:custGeom>
              <a:avLst/>
              <a:gdLst>
                <a:gd name="T0" fmla="*/ 2147483647 w 837"/>
                <a:gd name="T1" fmla="*/ 0 h 338"/>
                <a:gd name="T2" fmla="*/ 0 w 837"/>
                <a:gd name="T3" fmla="*/ 2147483647 h 338"/>
                <a:gd name="T4" fmla="*/ 0 60000 65536"/>
                <a:gd name="T5" fmla="*/ 0 60000 65536"/>
                <a:gd name="T6" fmla="*/ 0 w 837"/>
                <a:gd name="T7" fmla="*/ 0 h 338"/>
                <a:gd name="T8" fmla="*/ 837 w 837"/>
                <a:gd name="T9" fmla="*/ 338 h 3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37" h="338">
                  <a:moveTo>
                    <a:pt x="837" y="0"/>
                  </a:moveTo>
                  <a:cubicBezTo>
                    <a:pt x="837" y="141"/>
                    <a:pt x="0" y="197"/>
                    <a:pt x="0" y="33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69" name="AutoShape 29"/>
            <p:cNvSpPr>
              <a:spLocks noChangeArrowheads="1"/>
            </p:cNvSpPr>
            <p:nvPr/>
          </p:nvSpPr>
          <p:spPr bwMode="auto">
            <a:xfrm>
              <a:off x="6081618" y="4687811"/>
              <a:ext cx="692138" cy="447710"/>
            </a:xfrm>
            <a:prstGeom prst="flowChartAlternateProcess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mail</a:t>
              </a:r>
              <a:endParaRPr lang="en-US" sz="3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2076295" y="4304474"/>
              <a:ext cx="598727" cy="400858"/>
              <a:chOff x="3645" y="4572"/>
              <a:chExt cx="490" cy="328"/>
            </a:xfrm>
          </p:grpSpPr>
          <p:sp>
            <p:nvSpPr>
              <p:cNvPr id="51240" name="Freeform 27"/>
              <p:cNvSpPr>
                <a:spLocks/>
              </p:cNvSpPr>
              <p:nvPr/>
            </p:nvSpPr>
            <p:spPr bwMode="auto">
              <a:xfrm>
                <a:off x="3890" y="4577"/>
                <a:ext cx="1" cy="323"/>
              </a:xfrm>
              <a:custGeom>
                <a:avLst/>
                <a:gdLst>
                  <a:gd name="T0" fmla="*/ 0 w 1"/>
                  <a:gd name="T1" fmla="*/ 0 h 323"/>
                  <a:gd name="T2" fmla="*/ 0 w 1"/>
                  <a:gd name="T3" fmla="*/ 323 h 323"/>
                  <a:gd name="T4" fmla="*/ 0 60000 65536"/>
                  <a:gd name="T5" fmla="*/ 0 60000 65536"/>
                  <a:gd name="T6" fmla="*/ 0 w 1"/>
                  <a:gd name="T7" fmla="*/ 0 h 323"/>
                  <a:gd name="T8" fmla="*/ 1 w 1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323">
                    <a:moveTo>
                      <a:pt x="0" y="0"/>
                    </a:moveTo>
                    <a:cubicBezTo>
                      <a:pt x="0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1" name="Freeform 26"/>
              <p:cNvSpPr>
                <a:spLocks/>
              </p:cNvSpPr>
              <p:nvPr/>
            </p:nvSpPr>
            <p:spPr bwMode="auto">
              <a:xfrm>
                <a:off x="3897" y="4572"/>
                <a:ext cx="238" cy="328"/>
              </a:xfrm>
              <a:custGeom>
                <a:avLst/>
                <a:gdLst>
                  <a:gd name="T0" fmla="*/ 0 w 238"/>
                  <a:gd name="T1" fmla="*/ 0 h 328"/>
                  <a:gd name="T2" fmla="*/ 238 w 238"/>
                  <a:gd name="T3" fmla="*/ 328 h 328"/>
                  <a:gd name="T4" fmla="*/ 0 60000 65536"/>
                  <a:gd name="T5" fmla="*/ 0 60000 65536"/>
                  <a:gd name="T6" fmla="*/ 0 w 238"/>
                  <a:gd name="T7" fmla="*/ 0 h 328"/>
                  <a:gd name="T8" fmla="*/ 238 w 238"/>
                  <a:gd name="T9" fmla="*/ 328 h 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8">
                    <a:moveTo>
                      <a:pt x="0" y="0"/>
                    </a:moveTo>
                    <a:cubicBezTo>
                      <a:pt x="0" y="141"/>
                      <a:pt x="238" y="187"/>
                      <a:pt x="238" y="32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42" name="Freeform 25"/>
              <p:cNvSpPr>
                <a:spLocks/>
              </p:cNvSpPr>
              <p:nvPr/>
            </p:nvSpPr>
            <p:spPr bwMode="auto">
              <a:xfrm>
                <a:off x="3645" y="4577"/>
                <a:ext cx="238" cy="323"/>
              </a:xfrm>
              <a:custGeom>
                <a:avLst/>
                <a:gdLst>
                  <a:gd name="T0" fmla="*/ 238 w 238"/>
                  <a:gd name="T1" fmla="*/ 0 h 323"/>
                  <a:gd name="T2" fmla="*/ 0 w 238"/>
                  <a:gd name="T3" fmla="*/ 323 h 323"/>
                  <a:gd name="T4" fmla="*/ 0 60000 65536"/>
                  <a:gd name="T5" fmla="*/ 0 60000 65536"/>
                  <a:gd name="T6" fmla="*/ 0 w 238"/>
                  <a:gd name="T7" fmla="*/ 0 h 323"/>
                  <a:gd name="T8" fmla="*/ 238 w 238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3">
                    <a:moveTo>
                      <a:pt x="238" y="0"/>
                    </a:moveTo>
                    <a:cubicBezTo>
                      <a:pt x="238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3080690" y="4304474"/>
              <a:ext cx="598727" cy="400858"/>
              <a:chOff x="3645" y="4572"/>
              <a:chExt cx="490" cy="328"/>
            </a:xfrm>
          </p:grpSpPr>
          <p:sp>
            <p:nvSpPr>
              <p:cNvPr id="51237" name="Freeform 23"/>
              <p:cNvSpPr>
                <a:spLocks/>
              </p:cNvSpPr>
              <p:nvPr/>
            </p:nvSpPr>
            <p:spPr bwMode="auto">
              <a:xfrm>
                <a:off x="3890" y="4577"/>
                <a:ext cx="1" cy="323"/>
              </a:xfrm>
              <a:custGeom>
                <a:avLst/>
                <a:gdLst>
                  <a:gd name="T0" fmla="*/ 0 w 1"/>
                  <a:gd name="T1" fmla="*/ 0 h 323"/>
                  <a:gd name="T2" fmla="*/ 0 w 1"/>
                  <a:gd name="T3" fmla="*/ 323 h 323"/>
                  <a:gd name="T4" fmla="*/ 0 60000 65536"/>
                  <a:gd name="T5" fmla="*/ 0 60000 65536"/>
                  <a:gd name="T6" fmla="*/ 0 w 1"/>
                  <a:gd name="T7" fmla="*/ 0 h 323"/>
                  <a:gd name="T8" fmla="*/ 1 w 1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323">
                    <a:moveTo>
                      <a:pt x="0" y="0"/>
                    </a:moveTo>
                    <a:cubicBezTo>
                      <a:pt x="0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8" name="Freeform 22"/>
              <p:cNvSpPr>
                <a:spLocks/>
              </p:cNvSpPr>
              <p:nvPr/>
            </p:nvSpPr>
            <p:spPr bwMode="auto">
              <a:xfrm>
                <a:off x="3897" y="4572"/>
                <a:ext cx="238" cy="328"/>
              </a:xfrm>
              <a:custGeom>
                <a:avLst/>
                <a:gdLst>
                  <a:gd name="T0" fmla="*/ 0 w 238"/>
                  <a:gd name="T1" fmla="*/ 0 h 328"/>
                  <a:gd name="T2" fmla="*/ 238 w 238"/>
                  <a:gd name="T3" fmla="*/ 328 h 328"/>
                  <a:gd name="T4" fmla="*/ 0 60000 65536"/>
                  <a:gd name="T5" fmla="*/ 0 60000 65536"/>
                  <a:gd name="T6" fmla="*/ 0 w 238"/>
                  <a:gd name="T7" fmla="*/ 0 h 328"/>
                  <a:gd name="T8" fmla="*/ 238 w 238"/>
                  <a:gd name="T9" fmla="*/ 328 h 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8">
                    <a:moveTo>
                      <a:pt x="0" y="0"/>
                    </a:moveTo>
                    <a:cubicBezTo>
                      <a:pt x="0" y="141"/>
                      <a:pt x="238" y="187"/>
                      <a:pt x="238" y="32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9" name="Freeform 21"/>
              <p:cNvSpPr>
                <a:spLocks/>
              </p:cNvSpPr>
              <p:nvPr/>
            </p:nvSpPr>
            <p:spPr bwMode="auto">
              <a:xfrm>
                <a:off x="3645" y="4577"/>
                <a:ext cx="238" cy="323"/>
              </a:xfrm>
              <a:custGeom>
                <a:avLst/>
                <a:gdLst>
                  <a:gd name="T0" fmla="*/ 238 w 238"/>
                  <a:gd name="T1" fmla="*/ 0 h 323"/>
                  <a:gd name="T2" fmla="*/ 0 w 238"/>
                  <a:gd name="T3" fmla="*/ 323 h 323"/>
                  <a:gd name="T4" fmla="*/ 0 60000 65536"/>
                  <a:gd name="T5" fmla="*/ 0 60000 65536"/>
                  <a:gd name="T6" fmla="*/ 0 w 238"/>
                  <a:gd name="T7" fmla="*/ 0 h 323"/>
                  <a:gd name="T8" fmla="*/ 238 w 238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3">
                    <a:moveTo>
                      <a:pt x="238" y="0"/>
                    </a:moveTo>
                    <a:cubicBezTo>
                      <a:pt x="238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4085086" y="4304474"/>
              <a:ext cx="598727" cy="400858"/>
              <a:chOff x="3645" y="4572"/>
              <a:chExt cx="490" cy="328"/>
            </a:xfrm>
          </p:grpSpPr>
          <p:sp>
            <p:nvSpPr>
              <p:cNvPr id="51234" name="Freeform 19"/>
              <p:cNvSpPr>
                <a:spLocks/>
              </p:cNvSpPr>
              <p:nvPr/>
            </p:nvSpPr>
            <p:spPr bwMode="auto">
              <a:xfrm>
                <a:off x="3890" y="4577"/>
                <a:ext cx="1" cy="323"/>
              </a:xfrm>
              <a:custGeom>
                <a:avLst/>
                <a:gdLst>
                  <a:gd name="T0" fmla="*/ 0 w 1"/>
                  <a:gd name="T1" fmla="*/ 0 h 323"/>
                  <a:gd name="T2" fmla="*/ 0 w 1"/>
                  <a:gd name="T3" fmla="*/ 323 h 323"/>
                  <a:gd name="T4" fmla="*/ 0 60000 65536"/>
                  <a:gd name="T5" fmla="*/ 0 60000 65536"/>
                  <a:gd name="T6" fmla="*/ 0 w 1"/>
                  <a:gd name="T7" fmla="*/ 0 h 323"/>
                  <a:gd name="T8" fmla="*/ 1 w 1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323">
                    <a:moveTo>
                      <a:pt x="0" y="0"/>
                    </a:moveTo>
                    <a:cubicBezTo>
                      <a:pt x="0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5" name="Freeform 18"/>
              <p:cNvSpPr>
                <a:spLocks/>
              </p:cNvSpPr>
              <p:nvPr/>
            </p:nvSpPr>
            <p:spPr bwMode="auto">
              <a:xfrm>
                <a:off x="3897" y="4572"/>
                <a:ext cx="238" cy="328"/>
              </a:xfrm>
              <a:custGeom>
                <a:avLst/>
                <a:gdLst>
                  <a:gd name="T0" fmla="*/ 0 w 238"/>
                  <a:gd name="T1" fmla="*/ 0 h 328"/>
                  <a:gd name="T2" fmla="*/ 238 w 238"/>
                  <a:gd name="T3" fmla="*/ 328 h 328"/>
                  <a:gd name="T4" fmla="*/ 0 60000 65536"/>
                  <a:gd name="T5" fmla="*/ 0 60000 65536"/>
                  <a:gd name="T6" fmla="*/ 0 w 238"/>
                  <a:gd name="T7" fmla="*/ 0 h 328"/>
                  <a:gd name="T8" fmla="*/ 238 w 238"/>
                  <a:gd name="T9" fmla="*/ 328 h 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8">
                    <a:moveTo>
                      <a:pt x="0" y="0"/>
                    </a:moveTo>
                    <a:cubicBezTo>
                      <a:pt x="0" y="141"/>
                      <a:pt x="238" y="187"/>
                      <a:pt x="238" y="32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36" name="Freeform 17"/>
              <p:cNvSpPr>
                <a:spLocks/>
              </p:cNvSpPr>
              <p:nvPr/>
            </p:nvSpPr>
            <p:spPr bwMode="auto">
              <a:xfrm>
                <a:off x="3645" y="4577"/>
                <a:ext cx="238" cy="323"/>
              </a:xfrm>
              <a:custGeom>
                <a:avLst/>
                <a:gdLst>
                  <a:gd name="T0" fmla="*/ 238 w 238"/>
                  <a:gd name="T1" fmla="*/ 0 h 323"/>
                  <a:gd name="T2" fmla="*/ 0 w 238"/>
                  <a:gd name="T3" fmla="*/ 323 h 323"/>
                  <a:gd name="T4" fmla="*/ 0 60000 65536"/>
                  <a:gd name="T5" fmla="*/ 0 60000 65536"/>
                  <a:gd name="T6" fmla="*/ 0 w 238"/>
                  <a:gd name="T7" fmla="*/ 0 h 323"/>
                  <a:gd name="T8" fmla="*/ 238 w 238"/>
                  <a:gd name="T9" fmla="*/ 323 h 32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8" h="323">
                    <a:moveTo>
                      <a:pt x="238" y="0"/>
                    </a:moveTo>
                    <a:cubicBezTo>
                      <a:pt x="238" y="141"/>
                      <a:pt x="0" y="182"/>
                      <a:pt x="0" y="32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231" name="Rectangle 14"/>
            <p:cNvSpPr>
              <a:spLocks noChangeArrowheads="1"/>
            </p:cNvSpPr>
            <p:nvPr/>
          </p:nvSpPr>
          <p:spPr bwMode="auto">
            <a:xfrm>
              <a:off x="515938" y="4699222"/>
              <a:ext cx="1275656" cy="360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2000" b="1" dirty="0">
                  <a:ea typeface="Calibri" pitchFamily="34" charset="0"/>
                  <a:cs typeface="Times New Roman" pitchFamily="18" charset="0"/>
                </a:rPr>
                <a:t>уровень </a:t>
              </a:r>
              <a:r>
                <a:rPr lang="en-US" sz="2000" b="1" dirty="0">
                  <a:ea typeface="Calibri" pitchFamily="34" charset="0"/>
                  <a:cs typeface="Times New Roman" pitchFamily="18" charset="0"/>
                </a:rPr>
                <a:t>2</a:t>
              </a:r>
              <a:endParaRPr lang="en-US" sz="3600" b="1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8246" name="AutoShape 6"/>
            <p:cNvSpPr>
              <a:spLocks noChangeArrowheads="1"/>
            </p:cNvSpPr>
            <p:nvPr/>
          </p:nvSpPr>
          <p:spPr bwMode="auto">
            <a:xfrm>
              <a:off x="5068810" y="4687811"/>
              <a:ext cx="692138" cy="44771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dirty="0" err="1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spb</a:t>
              </a:r>
              <a:endParaRPr lang="en-US" sz="3600" dirty="0">
                <a:latin typeface="Arial" pitchFamily="34" charset="0"/>
              </a:endParaRPr>
            </a:p>
          </p:txBody>
        </p:sp>
        <p:sp>
          <p:nvSpPr>
            <p:cNvPr id="138245" name="AutoShape 5"/>
            <p:cNvSpPr>
              <a:spLocks noChangeArrowheads="1"/>
            </p:cNvSpPr>
            <p:nvPr/>
          </p:nvSpPr>
          <p:spPr bwMode="auto">
            <a:xfrm>
              <a:off x="7092838" y="4687811"/>
              <a:ext cx="692138" cy="44771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msk</a:t>
              </a:r>
              <a:endParaRPr lang="en-US" sz="3600">
                <a:latin typeface="Arial" pitchFamily="34" charset="0"/>
              </a:endParaRPr>
            </a:p>
          </p:txBody>
        </p:sp>
      </p:grpSp>
      <p:grpSp>
        <p:nvGrpSpPr>
          <p:cNvPr id="11" name="Группа 57"/>
          <p:cNvGrpSpPr>
            <a:grpSpLocks/>
          </p:cNvGrpSpPr>
          <p:nvPr/>
        </p:nvGrpSpPr>
        <p:grpSpPr bwMode="auto">
          <a:xfrm>
            <a:off x="515938" y="5116513"/>
            <a:ext cx="7497762" cy="836612"/>
            <a:chOff x="515938" y="5117189"/>
            <a:chExt cx="7497532" cy="835936"/>
          </a:xfrm>
        </p:grpSpPr>
        <p:sp>
          <p:nvSpPr>
            <p:cNvPr id="138283" name="AutoShape 43"/>
            <p:cNvSpPr>
              <a:spLocks noChangeArrowheads="1"/>
            </p:cNvSpPr>
            <p:nvPr/>
          </p:nvSpPr>
          <p:spPr bwMode="auto">
            <a:xfrm>
              <a:off x="4817931" y="5505812"/>
              <a:ext cx="941358" cy="447313"/>
            </a:xfrm>
            <a:prstGeom prst="flowChartAlternateProcess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chemeClr val="bg1"/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www</a:t>
              </a:r>
              <a:endParaRPr lang="en-US" sz="36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51218" name="Freeform 32"/>
            <p:cNvSpPr>
              <a:spLocks/>
            </p:cNvSpPr>
            <p:nvPr/>
          </p:nvSpPr>
          <p:spPr bwMode="auto">
            <a:xfrm>
              <a:off x="6426232" y="5141632"/>
              <a:ext cx="1222" cy="394747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2147483647 h 323"/>
                <a:gd name="T4" fmla="*/ 0 60000 65536"/>
                <a:gd name="T5" fmla="*/ 0 60000 65536"/>
                <a:gd name="T6" fmla="*/ 0 w 1"/>
                <a:gd name="T7" fmla="*/ 0 h 323"/>
                <a:gd name="T8" fmla="*/ 1 w 1"/>
                <a:gd name="T9" fmla="*/ 323 h 3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23">
                  <a:moveTo>
                    <a:pt x="0" y="0"/>
                  </a:moveTo>
                  <a:cubicBezTo>
                    <a:pt x="0" y="141"/>
                    <a:pt x="0" y="182"/>
                    <a:pt x="0" y="32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19" name="Freeform 31"/>
            <p:cNvSpPr>
              <a:spLocks/>
            </p:cNvSpPr>
            <p:nvPr/>
          </p:nvSpPr>
          <p:spPr bwMode="auto">
            <a:xfrm>
              <a:off x="6420122" y="5117189"/>
              <a:ext cx="1004396" cy="413079"/>
            </a:xfrm>
            <a:custGeom>
              <a:avLst/>
              <a:gdLst>
                <a:gd name="T0" fmla="*/ 0 w 822"/>
                <a:gd name="T1" fmla="*/ 0 h 338"/>
                <a:gd name="T2" fmla="*/ 2147483647 w 822"/>
                <a:gd name="T3" fmla="*/ 2147483647 h 338"/>
                <a:gd name="T4" fmla="*/ 0 60000 65536"/>
                <a:gd name="T5" fmla="*/ 0 60000 65536"/>
                <a:gd name="T6" fmla="*/ 0 w 822"/>
                <a:gd name="T7" fmla="*/ 0 h 338"/>
                <a:gd name="T8" fmla="*/ 822 w 822"/>
                <a:gd name="T9" fmla="*/ 338 h 3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22" h="338">
                  <a:moveTo>
                    <a:pt x="0" y="0"/>
                  </a:moveTo>
                  <a:cubicBezTo>
                    <a:pt x="0" y="141"/>
                    <a:pt x="822" y="197"/>
                    <a:pt x="822" y="33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20" name="Freeform 30"/>
            <p:cNvSpPr>
              <a:spLocks/>
            </p:cNvSpPr>
            <p:nvPr/>
          </p:nvSpPr>
          <p:spPr bwMode="auto">
            <a:xfrm>
              <a:off x="5403508" y="5123300"/>
              <a:ext cx="1022724" cy="413079"/>
            </a:xfrm>
            <a:custGeom>
              <a:avLst/>
              <a:gdLst>
                <a:gd name="T0" fmla="*/ 2147483647 w 837"/>
                <a:gd name="T1" fmla="*/ 0 h 338"/>
                <a:gd name="T2" fmla="*/ 0 w 837"/>
                <a:gd name="T3" fmla="*/ 2147483647 h 338"/>
                <a:gd name="T4" fmla="*/ 0 60000 65536"/>
                <a:gd name="T5" fmla="*/ 0 60000 65536"/>
                <a:gd name="T6" fmla="*/ 0 w 837"/>
                <a:gd name="T7" fmla="*/ 0 h 338"/>
                <a:gd name="T8" fmla="*/ 837 w 837"/>
                <a:gd name="T9" fmla="*/ 338 h 3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37" h="338">
                  <a:moveTo>
                    <a:pt x="837" y="0"/>
                  </a:moveTo>
                  <a:cubicBezTo>
                    <a:pt x="837" y="141"/>
                    <a:pt x="0" y="197"/>
                    <a:pt x="0" y="33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21" name="Rectangle 13"/>
            <p:cNvSpPr>
              <a:spLocks noChangeArrowheads="1"/>
            </p:cNvSpPr>
            <p:nvPr/>
          </p:nvSpPr>
          <p:spPr bwMode="auto">
            <a:xfrm>
              <a:off x="515938" y="5516825"/>
              <a:ext cx="1275656" cy="360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2000" b="1" dirty="0">
                  <a:ea typeface="Calibri" pitchFamily="34" charset="0"/>
                  <a:cs typeface="Times New Roman" pitchFamily="18" charset="0"/>
                </a:rPr>
                <a:t>уровень </a:t>
              </a:r>
              <a:r>
                <a:rPr lang="en-US" sz="2000" b="1" dirty="0">
                  <a:ea typeface="Calibri" pitchFamily="34" charset="0"/>
                  <a:cs typeface="Times New Roman" pitchFamily="18" charset="0"/>
                </a:rPr>
                <a:t>3</a:t>
              </a:r>
              <a:endParaRPr lang="en-US" sz="3600" b="1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8244" name="AutoShape 4"/>
            <p:cNvSpPr>
              <a:spLocks noChangeArrowheads="1"/>
            </p:cNvSpPr>
            <p:nvPr/>
          </p:nvSpPr>
          <p:spPr bwMode="auto">
            <a:xfrm>
              <a:off x="5956133" y="5505812"/>
              <a:ext cx="942946" cy="447313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news</a:t>
              </a:r>
              <a:endParaRPr lang="en-US" sz="3600" dirty="0">
                <a:latin typeface="Arial" pitchFamily="34" charset="0"/>
              </a:endParaRPr>
            </a:p>
          </p:txBody>
        </p:sp>
        <p:sp>
          <p:nvSpPr>
            <p:cNvPr id="138243" name="AutoShape 3"/>
            <p:cNvSpPr>
              <a:spLocks noChangeArrowheads="1"/>
            </p:cNvSpPr>
            <p:nvPr/>
          </p:nvSpPr>
          <p:spPr bwMode="auto">
            <a:xfrm>
              <a:off x="7072112" y="5505812"/>
              <a:ext cx="941358" cy="447313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2000" dirty="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list</a:t>
              </a:r>
              <a:endParaRPr lang="en-US" sz="3600" dirty="0">
                <a:latin typeface="Arial" pitchFamily="34" charset="0"/>
              </a:endParaRPr>
            </a:p>
          </p:txBody>
        </p:sp>
      </p:grpSp>
      <p:grpSp>
        <p:nvGrpSpPr>
          <p:cNvPr id="12" name="Группа 53"/>
          <p:cNvGrpSpPr>
            <a:grpSpLocks/>
          </p:cNvGrpSpPr>
          <p:nvPr/>
        </p:nvGrpSpPr>
        <p:grpSpPr bwMode="auto">
          <a:xfrm>
            <a:off x="5170488" y="2889250"/>
            <a:ext cx="2855912" cy="449263"/>
            <a:chOff x="5170126" y="2889250"/>
            <a:chExt cx="2855563" cy="449743"/>
          </a:xfrm>
        </p:grpSpPr>
        <p:sp>
          <p:nvSpPr>
            <p:cNvPr id="138242" name="AutoShape 2"/>
            <p:cNvSpPr>
              <a:spLocks noChangeArrowheads="1"/>
            </p:cNvSpPr>
            <p:nvPr/>
          </p:nvSpPr>
          <p:spPr bwMode="auto">
            <a:xfrm>
              <a:off x="5170126" y="2889250"/>
              <a:ext cx="457144" cy="449743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ru-RU" sz="2000" dirty="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endParaRPr lang="ru-RU" sz="3600" dirty="0">
                <a:latin typeface="Arial" pitchFamily="34" charset="0"/>
              </a:endParaRPr>
            </a:p>
          </p:txBody>
        </p:sp>
        <p:sp>
          <p:nvSpPr>
            <p:cNvPr id="51216" name="Rectangle 15"/>
            <p:cNvSpPr>
              <a:spLocks noChangeArrowheads="1"/>
            </p:cNvSpPr>
            <p:nvPr/>
          </p:nvSpPr>
          <p:spPr bwMode="auto">
            <a:xfrm>
              <a:off x="5778629" y="2918581"/>
              <a:ext cx="2247060" cy="360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2000">
                  <a:ea typeface="Calibri" pitchFamily="34" charset="0"/>
                  <a:cs typeface="Times New Roman" pitchFamily="18" charset="0"/>
                </a:rPr>
                <a:t>корневой домен</a:t>
              </a:r>
              <a:endParaRPr lang="ru-RU" sz="3600"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417513" y="2198688"/>
            <a:ext cx="8542337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0363" indent="-360363">
              <a:defRPr/>
            </a:pPr>
            <a:r>
              <a:rPr lang="ru-RU" sz="2400" b="1" dirty="0"/>
              <a:t>Домен</a:t>
            </a:r>
            <a:r>
              <a:rPr lang="ru-RU" sz="2400" dirty="0"/>
              <a:t> – это группа символьных адресов в Интернете.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572396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Домены верхнего уровня</a:t>
            </a:r>
          </a:p>
        </p:txBody>
      </p:sp>
      <p:graphicFrame>
        <p:nvGraphicFramePr>
          <p:cNvPr id="4" name="Group 33"/>
          <p:cNvGraphicFramePr>
            <a:graphicFrameLocks noGrp="1"/>
          </p:cNvGraphicFramePr>
          <p:nvPr/>
        </p:nvGraphicFramePr>
        <p:xfrm>
          <a:off x="571472" y="1428736"/>
          <a:ext cx="8243888" cy="509016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4929222"/>
                <a:gridCol w="3314666"/>
              </a:tblGrid>
              <a:tr h="391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Общие домены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Домены стран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коммерческие организации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ru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рф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Россия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edu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образование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ua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Украина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gov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правительство США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.by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Белоруссия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.mil 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военные ведомства США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uk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Великобритания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.net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сетевые организации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.it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Италия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org  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разные организации</a:t>
                      </a:r>
                      <a:endParaRPr lang="ru-RU" sz="24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jp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Япония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.info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информационные сайты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cn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Китай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.biz   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бизнес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.ca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Канада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.name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личные сайты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.de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Германия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.museum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музеи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ee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Эстония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2251" name="Прямоугольник 4"/>
          <p:cNvSpPr>
            <a:spLocks noChangeArrowheads="1"/>
          </p:cNvSpPr>
          <p:nvPr/>
        </p:nvSpPr>
        <p:spPr bwMode="auto">
          <a:xfrm>
            <a:off x="385763" y="819150"/>
            <a:ext cx="4253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q-AL" sz="3200" b="1" dirty="0"/>
              <a:t>TLD </a:t>
            </a:r>
            <a:r>
              <a:rPr lang="en-US" sz="3200" b="1" dirty="0"/>
              <a:t>= </a:t>
            </a:r>
            <a:r>
              <a:rPr lang="en-US" sz="3200" b="1" i="1" dirty="0"/>
              <a:t>t</a:t>
            </a:r>
            <a:r>
              <a:rPr lang="sq-AL" sz="3200" b="1" i="1" dirty="0"/>
              <a:t>op-level domain</a:t>
            </a:r>
            <a:r>
              <a:rPr lang="en-US" sz="3200" b="1" i="1" dirty="0"/>
              <a:t>s</a:t>
            </a:r>
            <a:endParaRPr lang="ru-RU" sz="3200" b="1" dirty="0"/>
          </a:p>
        </p:txBody>
      </p:sp>
      <p:pic>
        <p:nvPicPr>
          <p:cNvPr id="5" name="Picture 2" descr="https://i.ebayimg.com/images/g/b5gAAOSwNrdgNEBc/s-l16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0668"/>
          <a:stretch>
            <a:fillRect/>
          </a:stretch>
        </p:blipFill>
        <p:spPr bwMode="auto">
          <a:xfrm>
            <a:off x="6984000" y="0"/>
            <a:ext cx="216000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Регистрация доменов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5600" y="1093805"/>
            <a:ext cx="70866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Домены второго уровня – платно (</a:t>
            </a:r>
            <a:r>
              <a:rPr lang="en-US" sz="2400" kern="0" dirty="0">
                <a:solidFill>
                  <a:srgbClr val="000000"/>
                </a:solidFill>
                <a:latin typeface="Arial"/>
                <a:ea typeface="+mj-ea"/>
                <a:cs typeface="+mj-cs"/>
                <a:hlinkClick r:id="rId2"/>
              </a:rPr>
              <a:t>www.nic.ru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):  </a:t>
            </a:r>
            <a:endParaRPr lang="ru-RU" sz="1400" dirty="0"/>
          </a:p>
        </p:txBody>
      </p:sp>
      <p:pic>
        <p:nvPicPr>
          <p:cNvPr id="532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4117975" cy="35512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6" name="Прямоугольник 5"/>
          <p:cNvSpPr/>
          <p:nvPr/>
        </p:nvSpPr>
        <p:spPr>
          <a:xfrm>
            <a:off x="355600" y="5072080"/>
            <a:ext cx="67278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Домены третьего уровня – часто бесплатно:  </a:t>
            </a:r>
            <a:endParaRPr lang="ru-RU" sz="1400" dirty="0"/>
          </a:p>
        </p:txBody>
      </p:sp>
      <p:sp>
        <p:nvSpPr>
          <p:cNvPr id="53255" name="Прямоугольник 6"/>
          <p:cNvSpPr>
            <a:spLocks noChangeArrowheads="1"/>
          </p:cNvSpPr>
          <p:nvPr/>
        </p:nvSpPr>
        <p:spPr bwMode="auto">
          <a:xfrm>
            <a:off x="3092450" y="5538805"/>
            <a:ext cx="295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hlinkClick r:id="rId4"/>
              </a:rPr>
              <a:t>al-khorezmi.ucoz.ru</a:t>
            </a:r>
            <a:r>
              <a:rPr lang="en-US" sz="2400"/>
              <a:t> </a:t>
            </a:r>
            <a:endParaRPr lang="ru-RU" sz="2400"/>
          </a:p>
        </p:txBody>
      </p:sp>
      <p:pic>
        <p:nvPicPr>
          <p:cNvPr id="8194" name="Picture 2" descr="https://elcomienzo.ru/wp-content/uploads/2020/02/dns-zapisi-i-server-imen-1.jpg"/>
          <p:cNvPicPr>
            <a:picLocks noChangeAspect="1" noChangeArrowheads="1"/>
          </p:cNvPicPr>
          <p:nvPr/>
        </p:nvPicPr>
        <p:blipFill>
          <a:blip r:embed="rId5"/>
          <a:srcRect l="19844" r="20625" b="4749"/>
          <a:stretch>
            <a:fillRect/>
          </a:stretch>
        </p:blipFill>
        <p:spPr bwMode="auto">
          <a:xfrm>
            <a:off x="6286512" y="1928802"/>
            <a:ext cx="2643206" cy="23788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Преобразование адресов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2588" y="866775"/>
            <a:ext cx="8440737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Сервер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DNS </a:t>
            </a:r>
            <a:r>
              <a:rPr lang="ru-RU" sz="2400" dirty="0"/>
              <a:t>преобразует доменный адрес в </a:t>
            </a:r>
            <a:r>
              <a:rPr lang="en-US" sz="2400" dirty="0"/>
              <a:t>IP-</a:t>
            </a:r>
            <a:r>
              <a:rPr lang="ru-RU" sz="2400" dirty="0"/>
              <a:t>адрес.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16063"/>
            <a:ext cx="43243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203450" y="1689100"/>
            <a:ext cx="2613025" cy="441325"/>
          </a:xfrm>
          <a:prstGeom prst="wedgeRoundRectCallout">
            <a:avLst>
              <a:gd name="adj1" fmla="val -57231"/>
              <a:gd name="adj2" fmla="val 8510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en-US" sz="2000" dirty="0"/>
              <a:t>www.google.com</a:t>
            </a:r>
            <a:endParaRPr lang="ru-RU" sz="2000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2913" y="3489325"/>
            <a:ext cx="4418012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eaLnBrk="0" hangingPunct="0">
              <a:spcBef>
                <a:spcPts val="600"/>
              </a:spcBef>
              <a:buFont typeface="Arial" charset="0"/>
              <a:buAutoNum type="arabicParenR"/>
            </a:pPr>
            <a:r>
              <a:rPr lang="ru-RU" sz="2400"/>
              <a:t>запрос серверу </a:t>
            </a:r>
            <a:r>
              <a:rPr lang="en-US" sz="2400"/>
              <a:t>DNS</a:t>
            </a:r>
            <a:r>
              <a:rPr lang="ru-RU" sz="2400"/>
              <a:t> для получения </a:t>
            </a:r>
            <a:r>
              <a:rPr lang="en-US" sz="2400"/>
              <a:t>IP-</a:t>
            </a:r>
            <a:r>
              <a:rPr lang="ru-RU" sz="2400"/>
              <a:t>адреса сайта </a:t>
            </a:r>
            <a:r>
              <a:rPr lang="en-US" sz="2400" b="1"/>
              <a:t>www.google.com</a:t>
            </a:r>
          </a:p>
          <a:p>
            <a:pPr marL="358775" indent="-358775" eaLnBrk="0" hangingPunct="0">
              <a:spcBef>
                <a:spcPts val="600"/>
              </a:spcBef>
              <a:buFont typeface="Arial" charset="0"/>
              <a:buAutoNum type="arabicParenR"/>
            </a:pPr>
            <a:r>
              <a:rPr lang="ru-RU" sz="2400"/>
              <a:t>ожидание ответа</a:t>
            </a:r>
          </a:p>
          <a:p>
            <a:pPr marL="358775" indent="-358775" eaLnBrk="0" hangingPunct="0">
              <a:spcBef>
                <a:spcPts val="600"/>
              </a:spcBef>
              <a:buFont typeface="Arial" charset="0"/>
              <a:buAutoNum type="arabicParenR"/>
            </a:pPr>
            <a:r>
              <a:rPr lang="ru-RU" sz="2400"/>
              <a:t>запрос </a:t>
            </a:r>
            <a:r>
              <a:rPr lang="en-US" sz="2400"/>
              <a:t>Web-</a:t>
            </a:r>
            <a:r>
              <a:rPr lang="ru-RU" sz="2400"/>
              <a:t>страницы по полученному </a:t>
            </a:r>
            <a:r>
              <a:rPr lang="en-US" sz="2400"/>
              <a:t>IP-</a:t>
            </a:r>
            <a:r>
              <a:rPr lang="ru-RU" sz="2400"/>
              <a:t>адресу</a:t>
            </a:r>
            <a:br>
              <a:rPr lang="ru-RU" sz="2400"/>
            </a:br>
            <a:r>
              <a:rPr lang="ru-RU" sz="2400" b="1"/>
              <a:t>172.194.71.104</a:t>
            </a:r>
            <a:r>
              <a:rPr lang="ru-RU" sz="2400"/>
              <a:t> </a:t>
            </a: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7925" y="1828800"/>
            <a:ext cx="37687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4613275" y="3463925"/>
            <a:ext cx="2028825" cy="784225"/>
          </a:xfrm>
          <a:prstGeom prst="wedgeRoundRectCallout">
            <a:avLst>
              <a:gd name="adj1" fmla="val 75352"/>
              <a:gd name="adj2" fmla="val 10916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en-US" sz="2000" dirty="0"/>
              <a:t>DNS-</a:t>
            </a:r>
            <a:r>
              <a:rPr lang="ru-RU" sz="2000" dirty="0"/>
              <a:t>сервер</a:t>
            </a:r>
          </a:p>
          <a:p>
            <a:pPr algn="ctr">
              <a:defRPr/>
            </a:pPr>
            <a:r>
              <a:rPr lang="en-US" sz="2000" dirty="0"/>
              <a:t>193.124.85.210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utoUpdateAnimBg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2660650" y="1600219"/>
            <a:ext cx="6108700" cy="1301750"/>
            <a:chOff x="2660073" y="952933"/>
            <a:chExt cx="6109854" cy="1301894"/>
          </a:xfrm>
        </p:grpSpPr>
        <p:sp>
          <p:nvSpPr>
            <p:cNvPr id="18" name="Прямоугольник 17"/>
            <p:cNvSpPr/>
            <p:nvPr/>
          </p:nvSpPr>
          <p:spPr bwMode="auto">
            <a:xfrm>
              <a:off x="6327891" y="1797576"/>
              <a:ext cx="1787863" cy="457251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2660073" y="1797576"/>
              <a:ext cx="1829145" cy="457251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AutoShape 13"/>
            <p:cNvSpPr>
              <a:spLocks noChangeArrowheads="1"/>
            </p:cNvSpPr>
            <p:nvPr/>
          </p:nvSpPr>
          <p:spPr bwMode="auto">
            <a:xfrm>
              <a:off x="6254852" y="952933"/>
              <a:ext cx="2515075" cy="616018"/>
            </a:xfrm>
            <a:prstGeom prst="wedgeRoundRectCallout">
              <a:avLst>
                <a:gd name="adj1" fmla="val -32972"/>
                <a:gd name="adj2" fmla="val 86936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54000" rIns="18000" anchor="ctr"/>
            <a:lstStyle/>
            <a:p>
              <a:pPr algn="ctr">
                <a:defRPr/>
              </a:pPr>
              <a:r>
                <a:rPr lang="ru-RU" sz="2400" b="1" dirty="0"/>
                <a:t>октеты</a:t>
              </a:r>
              <a:r>
                <a:rPr lang="ru-RU" sz="2400" dirty="0"/>
                <a:t> (8 бит)</a:t>
              </a:r>
            </a:p>
          </p:txBody>
        </p:sp>
      </p:grpSp>
      <p:sp>
        <p:nvSpPr>
          <p:cNvPr id="36867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143240" y="142852"/>
            <a:ext cx="5857884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IP-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65463" y="4041794"/>
            <a:ext cx="2967037" cy="52228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/>
              <a:t>19</a:t>
            </a:r>
            <a:r>
              <a:rPr lang="en-US" sz="2800" b="1" dirty="0"/>
              <a:t>2</a:t>
            </a:r>
            <a:r>
              <a:rPr lang="ru-RU" sz="2800" b="1" dirty="0"/>
              <a:t>.16</a:t>
            </a:r>
            <a:r>
              <a:rPr lang="en-US" sz="2800" b="1" dirty="0"/>
              <a:t>8</a:t>
            </a:r>
            <a:r>
              <a:rPr lang="ru-RU" sz="2800" b="1" dirty="0"/>
              <a:t>.</a:t>
            </a:r>
            <a:r>
              <a:rPr lang="en-US" sz="2800" b="1" dirty="0"/>
              <a:t>104</a:t>
            </a:r>
            <a:r>
              <a:rPr lang="ru-RU" sz="2800" b="1" dirty="0"/>
              <a:t>.115 </a:t>
            </a:r>
          </a:p>
        </p:txBody>
      </p:sp>
      <p:grpSp>
        <p:nvGrpSpPr>
          <p:cNvPr id="3" name="Группа 34"/>
          <p:cNvGrpSpPr>
            <a:grpSpLocks/>
          </p:cNvGrpSpPr>
          <p:nvPr/>
        </p:nvGrpSpPr>
        <p:grpSpPr bwMode="auto">
          <a:xfrm>
            <a:off x="2217738" y="4748232"/>
            <a:ext cx="4464050" cy="511175"/>
            <a:chOff x="2730790" y="4174117"/>
            <a:chExt cx="3436938" cy="510778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2730790" y="4174117"/>
              <a:ext cx="805456" cy="510778"/>
            </a:xfrm>
            <a:prstGeom prst="wedgeRoundRectCallout">
              <a:avLst>
                <a:gd name="adj1" fmla="val 42900"/>
                <a:gd name="adj2" fmla="val -119830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3612024" y="4174117"/>
              <a:ext cx="804234" cy="510778"/>
            </a:xfrm>
            <a:prstGeom prst="wedgeRoundRectCallout">
              <a:avLst>
                <a:gd name="adj1" fmla="val 11970"/>
                <a:gd name="adj2" fmla="val -135840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>
              <a:off x="4482259" y="4174117"/>
              <a:ext cx="804234" cy="510778"/>
            </a:xfrm>
            <a:prstGeom prst="wedgeRoundRectCallout">
              <a:avLst>
                <a:gd name="adj1" fmla="val -14817"/>
                <a:gd name="adj2" fmla="val -123788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/>
                <a:t>0..255</a:t>
              </a: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5362272" y="4174117"/>
              <a:ext cx="805456" cy="510778"/>
            </a:xfrm>
            <a:prstGeom prst="wedgeRoundRectCallout">
              <a:avLst>
                <a:gd name="adj1" fmla="val -35243"/>
                <a:gd name="adj2" fmla="val -123583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</p:grp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357158" y="2357430"/>
            <a:ext cx="8501062" cy="5540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970213" algn="ctr"/>
              </a:tabLst>
            </a:pPr>
            <a:r>
              <a:rPr lang="ru-RU" sz="30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11000000101010000110100001110011</a:t>
            </a:r>
            <a:r>
              <a:rPr lang="ru-RU" sz="3000" b="1" baseline="-300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endParaRPr lang="ru-RU" sz="30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36872" name="Rectangle 1"/>
          <p:cNvSpPr>
            <a:spLocks noChangeArrowheads="1"/>
          </p:cNvSpPr>
          <p:nvPr/>
        </p:nvSpPr>
        <p:spPr bwMode="auto">
          <a:xfrm>
            <a:off x="331788" y="1374794"/>
            <a:ext cx="8501062" cy="7080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970213" algn="ctr"/>
              </a:tabLst>
            </a:pPr>
            <a:r>
              <a:rPr lang="ru-RU" sz="40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3232262259</a:t>
            </a:r>
            <a:endParaRPr lang="ru-RU" sz="60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7" name="Стрелка вниз 16"/>
          <p:cNvSpPr/>
          <p:nvPr/>
        </p:nvSpPr>
        <p:spPr bwMode="auto">
          <a:xfrm>
            <a:off x="4270375" y="2019319"/>
            <a:ext cx="354013" cy="373063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4" name="Группа 28"/>
          <p:cNvGrpSpPr>
            <a:grpSpLocks/>
          </p:cNvGrpSpPr>
          <p:nvPr/>
        </p:nvGrpSpPr>
        <p:grpSpPr bwMode="auto">
          <a:xfrm>
            <a:off x="857250" y="2865457"/>
            <a:ext cx="7246938" cy="815975"/>
            <a:chOff x="857252" y="2218458"/>
            <a:chExt cx="7247660" cy="815321"/>
          </a:xfrm>
        </p:grpSpPr>
        <p:sp>
          <p:nvSpPr>
            <p:cNvPr id="36879" name="Левая фигурная скобка 19"/>
            <p:cNvSpPr>
              <a:spLocks/>
            </p:cNvSpPr>
            <p:nvPr/>
          </p:nvSpPr>
          <p:spPr bwMode="auto">
            <a:xfrm rot="-5400000">
              <a:off x="16365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Левая фигурная скобка 20"/>
            <p:cNvSpPr>
              <a:spLocks/>
            </p:cNvSpPr>
            <p:nvPr/>
          </p:nvSpPr>
          <p:spPr bwMode="auto">
            <a:xfrm rot="-5400000">
              <a:off x="3454979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1" name="Левая фигурная скобка 21"/>
            <p:cNvSpPr>
              <a:spLocks/>
            </p:cNvSpPr>
            <p:nvPr/>
          </p:nvSpPr>
          <p:spPr bwMode="auto">
            <a:xfrm rot="-5400000">
              <a:off x="52941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2" name="Левая фигурная скобка 22"/>
            <p:cNvSpPr>
              <a:spLocks/>
            </p:cNvSpPr>
            <p:nvPr/>
          </p:nvSpPr>
          <p:spPr bwMode="auto">
            <a:xfrm rot="-5400000">
              <a:off x="71229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1392293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19</a:t>
              </a:r>
              <a:r>
                <a:rPr lang="en-US" sz="2800" b="1" dirty="0"/>
                <a:t>2</a:t>
              </a:r>
              <a:endParaRPr lang="ru-RU" sz="2800" b="1" dirty="0"/>
            </a:p>
          </p:txBody>
        </p:sp>
        <p:sp>
          <p:nvSpPr>
            <p:cNvPr id="26" name="Rectangle 4"/>
            <p:cNvSpPr>
              <a:spLocks noChangeArrowheads="1"/>
            </p:cNvSpPr>
            <p:nvPr/>
          </p:nvSpPr>
          <p:spPr bwMode="auto">
            <a:xfrm>
              <a:off x="3224451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16</a:t>
              </a:r>
              <a:r>
                <a:rPr lang="en-US" sz="2800" b="1" dirty="0"/>
                <a:t>8</a:t>
              </a:r>
              <a:endParaRPr lang="ru-RU" sz="2800" b="1" dirty="0"/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5056608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104</a:t>
              </a:r>
              <a:endParaRPr lang="ru-RU" sz="2800" b="1" dirty="0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6888766" y="2510324"/>
              <a:ext cx="865273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115 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2170113" y="5480069"/>
            <a:ext cx="4803775" cy="663575"/>
            <a:chOff x="464" y="2126"/>
            <a:chExt cx="3025" cy="418"/>
          </a:xfrm>
        </p:grpSpPr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758" y="2193"/>
              <a:ext cx="273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В каком диапазоне числа?</a:t>
              </a:r>
            </a:p>
          </p:txBody>
        </p:sp>
        <p:sp>
          <p:nvSpPr>
            <p:cNvPr id="36878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144588" y="4043382"/>
            <a:ext cx="1905000" cy="5191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b="1"/>
              <a:t>IP-</a:t>
            </a:r>
            <a:r>
              <a:rPr lang="ru-RU" sz="2800" b="1"/>
              <a:t>адрес: </a:t>
            </a:r>
          </a:p>
        </p:txBody>
      </p:sp>
      <p:pic>
        <p:nvPicPr>
          <p:cNvPr id="48130" name="Picture 2" descr="http://ingvarr.net.ru/img/2021/09/09/EEBUVxhWwAABmG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1708"/>
          <a:stretch>
            <a:fillRect/>
          </a:stretch>
        </p:blipFill>
        <p:spPr bwMode="auto">
          <a:xfrm>
            <a:off x="0" y="0"/>
            <a:ext cx="2786082" cy="1597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0593" grpId="0"/>
      <p:bldP spid="17" grpId="0" animBg="1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Прямоугольник 4"/>
          <p:cNvSpPr>
            <a:spLocks noChangeArrowheads="1"/>
          </p:cNvSpPr>
          <p:nvPr/>
        </p:nvSpPr>
        <p:spPr bwMode="auto">
          <a:xfrm>
            <a:off x="4873625" y="871538"/>
            <a:ext cx="25193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173.194.71.99</a:t>
            </a:r>
          </a:p>
          <a:p>
            <a:r>
              <a:rPr lang="en-US" sz="2400"/>
              <a:t>173.194.71.103</a:t>
            </a:r>
          </a:p>
          <a:p>
            <a:r>
              <a:rPr lang="en-US" sz="2400"/>
              <a:t>173.194.71.104</a:t>
            </a:r>
          </a:p>
          <a:p>
            <a:r>
              <a:rPr lang="en-US" sz="2400"/>
              <a:t>173.194.71.105</a:t>
            </a:r>
          </a:p>
          <a:p>
            <a:r>
              <a:rPr lang="en-US" sz="2400"/>
              <a:t>173.194.71.106</a:t>
            </a:r>
            <a:br>
              <a:rPr lang="en-US" sz="2400"/>
            </a:br>
            <a:r>
              <a:rPr lang="en-US" sz="2400"/>
              <a:t>173.194.71.147</a:t>
            </a:r>
          </a:p>
        </p:txBody>
      </p:sp>
      <p:sp>
        <p:nvSpPr>
          <p:cNvPr id="55301" name="Прямоугольник 7"/>
          <p:cNvSpPr>
            <a:spLocks noChangeArrowheads="1"/>
          </p:cNvSpPr>
          <p:nvPr/>
        </p:nvSpPr>
        <p:spPr bwMode="auto">
          <a:xfrm>
            <a:off x="536575" y="3098800"/>
            <a:ext cx="32273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ycad-ba.narod.ru</a:t>
            </a:r>
          </a:p>
          <a:p>
            <a:r>
              <a:rPr lang="en-US" sz="2800"/>
              <a:t>csmsoft.narod.ru</a:t>
            </a:r>
          </a:p>
          <a:p>
            <a:r>
              <a:rPr lang="en-US" sz="2800"/>
              <a:t>opera-site.narod.ru</a:t>
            </a:r>
          </a:p>
          <a:p>
            <a:r>
              <a:rPr lang="en-US" sz="2800"/>
              <a:t>detki-help.narod.ru</a:t>
            </a:r>
          </a:p>
          <a:p>
            <a:r>
              <a:rPr lang="en-US" sz="2800"/>
              <a:t>seasoft.narod.ru</a:t>
            </a:r>
          </a:p>
          <a:p>
            <a:r>
              <a:rPr lang="en-US" sz="2800"/>
              <a:t>…</a:t>
            </a:r>
          </a:p>
        </p:txBody>
      </p:sp>
      <p:sp>
        <p:nvSpPr>
          <p:cNvPr id="55302" name="Прямоугольник 8"/>
          <p:cNvSpPr>
            <a:spLocks noChangeArrowheads="1"/>
          </p:cNvSpPr>
          <p:nvPr/>
        </p:nvSpPr>
        <p:spPr bwMode="auto">
          <a:xfrm>
            <a:off x="4583113" y="4586288"/>
            <a:ext cx="330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hlinkClick r:id="rId2"/>
              </a:rPr>
              <a:t>2ip.ru/domain-list-by-ip</a:t>
            </a:r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4702175" y="4024313"/>
            <a:ext cx="3065463" cy="554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0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193.109.247.225</a:t>
            </a:r>
            <a:endParaRPr lang="ru-RU" dirty="0"/>
          </a:p>
        </p:txBody>
      </p:sp>
      <p:sp>
        <p:nvSpPr>
          <p:cNvPr id="55304" name="Полилиния 10"/>
          <p:cNvSpPr>
            <a:spLocks noChangeArrowheads="1"/>
          </p:cNvSpPr>
          <p:nvPr/>
        </p:nvSpPr>
        <p:spPr bwMode="auto">
          <a:xfrm>
            <a:off x="3735388" y="942975"/>
            <a:ext cx="1265237" cy="2111375"/>
          </a:xfrm>
          <a:custGeom>
            <a:avLst/>
            <a:gdLst>
              <a:gd name="T0" fmla="*/ 0 w 1264596"/>
              <a:gd name="T1" fmla="*/ 1034002 h 2013625"/>
              <a:gd name="T2" fmla="*/ 1258051 w 1264596"/>
              <a:gd name="T3" fmla="*/ 0 h 2013625"/>
              <a:gd name="T4" fmla="*/ 1267804 w 1264596"/>
              <a:gd name="T5" fmla="*/ 2675481 h 2013625"/>
              <a:gd name="T6" fmla="*/ 0 w 1264596"/>
              <a:gd name="T7" fmla="*/ 1744882 h 2013625"/>
              <a:gd name="T8" fmla="*/ 0 w 1264596"/>
              <a:gd name="T9" fmla="*/ 1034002 h 2013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4596"/>
              <a:gd name="T16" fmla="*/ 0 h 2013625"/>
              <a:gd name="T17" fmla="*/ 1264596 w 1264596"/>
              <a:gd name="T18" fmla="*/ 2013625 h 2013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4596" h="2013625">
                <a:moveTo>
                  <a:pt x="0" y="778212"/>
                </a:moveTo>
                <a:lnTo>
                  <a:pt x="1254868" y="0"/>
                </a:lnTo>
                <a:cubicBezTo>
                  <a:pt x="1258111" y="671208"/>
                  <a:pt x="1261353" y="1342417"/>
                  <a:pt x="1264596" y="2013625"/>
                </a:cubicBezTo>
                <a:lnTo>
                  <a:pt x="0" y="1313234"/>
                </a:lnTo>
                <a:lnTo>
                  <a:pt x="0" y="778212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25998"/>
                </a:srgbClr>
              </a:gs>
              <a:gs pos="100000">
                <a:srgbClr val="FF0000">
                  <a:alpha val="0"/>
                </a:srgbClr>
              </a:gs>
            </a:gsLst>
            <a:lin ang="0" scaled="1"/>
          </a:gra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06400" y="1757363"/>
            <a:ext cx="3351213" cy="554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0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www.google.com</a:t>
            </a:r>
            <a:endParaRPr lang="ru-RU" dirty="0"/>
          </a:p>
        </p:txBody>
      </p:sp>
      <p:sp>
        <p:nvSpPr>
          <p:cNvPr id="55306" name="Полилиния 11"/>
          <p:cNvSpPr>
            <a:spLocks noChangeArrowheads="1"/>
          </p:cNvSpPr>
          <p:nvPr/>
        </p:nvSpPr>
        <p:spPr bwMode="auto">
          <a:xfrm flipH="1">
            <a:off x="3443288" y="3209925"/>
            <a:ext cx="1265237" cy="2111375"/>
          </a:xfrm>
          <a:custGeom>
            <a:avLst/>
            <a:gdLst>
              <a:gd name="T0" fmla="*/ 0 w 1264596"/>
              <a:gd name="T1" fmla="*/ 1034002 h 2013625"/>
              <a:gd name="T2" fmla="*/ 1258051 w 1264596"/>
              <a:gd name="T3" fmla="*/ 0 h 2013625"/>
              <a:gd name="T4" fmla="*/ 1267804 w 1264596"/>
              <a:gd name="T5" fmla="*/ 2675481 h 2013625"/>
              <a:gd name="T6" fmla="*/ 0 w 1264596"/>
              <a:gd name="T7" fmla="*/ 1744882 h 2013625"/>
              <a:gd name="T8" fmla="*/ 0 w 1264596"/>
              <a:gd name="T9" fmla="*/ 1034002 h 2013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4596"/>
              <a:gd name="T16" fmla="*/ 0 h 2013625"/>
              <a:gd name="T17" fmla="*/ 1264596 w 1264596"/>
              <a:gd name="T18" fmla="*/ 2013625 h 2013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4596" h="2013625">
                <a:moveTo>
                  <a:pt x="0" y="778212"/>
                </a:moveTo>
                <a:lnTo>
                  <a:pt x="1254868" y="0"/>
                </a:lnTo>
                <a:cubicBezTo>
                  <a:pt x="1258111" y="671208"/>
                  <a:pt x="1261353" y="1342417"/>
                  <a:pt x="1264596" y="2013625"/>
                </a:cubicBezTo>
                <a:lnTo>
                  <a:pt x="0" y="1313234"/>
                </a:lnTo>
                <a:lnTo>
                  <a:pt x="0" y="778212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25998"/>
                </a:srgbClr>
              </a:gs>
              <a:gs pos="100000">
                <a:srgbClr val="FF0000">
                  <a:alpha val="0"/>
                </a:srgbClr>
              </a:gs>
            </a:gsLst>
            <a:lin ang="0" scaled="1"/>
          </a:gra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5307" name="Прямоугольник 12"/>
          <p:cNvSpPr>
            <a:spLocks noChangeArrowheads="1"/>
          </p:cNvSpPr>
          <p:nvPr/>
        </p:nvSpPr>
        <p:spPr bwMode="auto">
          <a:xfrm>
            <a:off x="1065213" y="2349500"/>
            <a:ext cx="2033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hlinkClick r:id="rId3"/>
              </a:rPr>
              <a:t>2ip.ru/lookup</a:t>
            </a:r>
            <a:r>
              <a:rPr lang="en-US" sz="2400"/>
              <a:t> </a:t>
            </a:r>
            <a:endParaRPr lang="ru-RU" sz="2400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7107238" y="1682750"/>
            <a:ext cx="1958975" cy="663575"/>
            <a:chOff x="433" y="3902"/>
            <a:chExt cx="1234" cy="418"/>
          </a:xfrm>
        </p:grpSpPr>
        <p:sp>
          <p:nvSpPr>
            <p:cNvPr id="15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94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Зачем?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55313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rgbClr val="FFFFFF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5316538" y="5126038"/>
            <a:ext cx="1958975" cy="663575"/>
            <a:chOff x="433" y="3902"/>
            <a:chExt cx="1234" cy="418"/>
          </a:xfrm>
        </p:grpSpPr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94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Зачем?</a:t>
              </a:r>
              <a:endParaRPr lang="ru-RU" sz="2400" dirty="0">
                <a:solidFill>
                  <a:srgbClr val="333399"/>
                </a:solidFill>
              </a:endParaRPr>
            </a:p>
          </p:txBody>
        </p:sp>
        <p:sp>
          <p:nvSpPr>
            <p:cNvPr id="55311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rgbClr val="FFFFFF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</p:grpSp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/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Преобразование адресов</a:t>
            </a:r>
            <a:endParaRPr kumimoji="0" lang="ru-RU" sz="4400" b="1" i="0" u="none" strike="noStrike" kern="1200" cap="none" spc="0" normalizeH="0" baseline="0" noProof="0" dirty="0" smtClean="0">
              <a:ln/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10" grpId="0" animBg="1"/>
      <p:bldP spid="55304" grpId="0" animBg="1"/>
      <p:bldP spid="55306" grpId="0" animBg="1"/>
      <p:bldP spid="5530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Адрес ресурса (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URL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9413" y="790575"/>
            <a:ext cx="83947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363" indent="-360363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URL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ru-RU" sz="2800" b="1" i="1" dirty="0">
                <a:latin typeface="+mn-lt"/>
                <a:ea typeface="Calibri"/>
                <a:cs typeface="Times New Roman"/>
              </a:rPr>
              <a:t>= </a:t>
            </a:r>
            <a:r>
              <a:rPr lang="en-US" sz="2800" b="1" i="1" dirty="0">
                <a:latin typeface="+mn-lt"/>
                <a:ea typeface="Calibri"/>
                <a:cs typeface="Times New Roman"/>
              </a:rPr>
              <a:t>Uniform Resource Locator</a:t>
            </a:r>
            <a:r>
              <a:rPr lang="ru-RU" sz="2800" b="1" dirty="0">
                <a:latin typeface="+mn-lt"/>
                <a:ea typeface="Calibri"/>
                <a:cs typeface="Times New Roman"/>
              </a:rPr>
              <a:t> – универсальный указатель ресурса.</a:t>
            </a:r>
            <a:endParaRPr lang="ru-RU" sz="2800" b="1" dirty="0">
              <a:latin typeface="+mn-lt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233488" y="1774825"/>
            <a:ext cx="6496050" cy="641350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/>
              <a:t>http:</a:t>
            </a:r>
            <a:r>
              <a:rPr lang="ru-RU" sz="2400" b="1"/>
              <a:t> </a:t>
            </a:r>
            <a:r>
              <a:rPr lang="en-US" sz="2400" b="1"/>
              <a:t>//</a:t>
            </a:r>
            <a:r>
              <a:rPr lang="ru-RU" sz="2400" b="1"/>
              <a:t> </a:t>
            </a:r>
            <a:r>
              <a:rPr lang="en-US" sz="2400" b="1"/>
              <a:t>www.vasya.ru</a:t>
            </a:r>
            <a:r>
              <a:rPr lang="ru-RU" sz="2400" b="1"/>
              <a:t> </a:t>
            </a:r>
            <a:r>
              <a:rPr lang="en-US" sz="2400" b="1"/>
              <a:t>/</a:t>
            </a:r>
            <a:r>
              <a:rPr lang="ru-RU" sz="2400" b="1"/>
              <a:t> </a:t>
            </a:r>
            <a:r>
              <a:rPr lang="en-US" sz="2400" b="1"/>
              <a:t>images/new/</a:t>
            </a:r>
            <a:r>
              <a:rPr lang="ru-RU" sz="2400" b="1"/>
              <a:t> </a:t>
            </a:r>
            <a:r>
              <a:rPr lang="en-US" sz="2400" b="1"/>
              <a:t>qq.jpg</a:t>
            </a:r>
            <a:endParaRPr lang="ru-RU" sz="2400" b="1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584310" y="1812925"/>
            <a:ext cx="773112" cy="56515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386013" y="1803400"/>
            <a:ext cx="2120900" cy="56515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4572000" y="1795463"/>
            <a:ext cx="1895475" cy="56515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6500826" y="1804988"/>
            <a:ext cx="971550" cy="56515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2563813" y="2673350"/>
            <a:ext cx="1647825" cy="407988"/>
          </a:xfrm>
          <a:prstGeom prst="wedgeRoundRectCallout">
            <a:avLst>
              <a:gd name="adj1" fmla="val 12255"/>
              <a:gd name="adj2" fmla="val -15449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dirty="0"/>
              <a:t>адрес сайта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037138" y="2663825"/>
            <a:ext cx="1130300" cy="407988"/>
          </a:xfrm>
          <a:prstGeom prst="wedgeRoundRectCallout">
            <a:avLst>
              <a:gd name="adj1" fmla="val 12255"/>
              <a:gd name="adj2" fmla="val -15449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dirty="0"/>
              <a:t>каталог</a:t>
            </a:r>
          </a:p>
        </p:txBody>
      </p:sp>
      <p:sp>
        <p:nvSpPr>
          <p:cNvPr id="13" name="AutoShape 15"/>
          <p:cNvSpPr>
            <a:spLocks noChangeArrowheads="1"/>
          </p:cNvSpPr>
          <p:nvPr/>
        </p:nvSpPr>
        <p:spPr bwMode="auto">
          <a:xfrm>
            <a:off x="6789738" y="2673350"/>
            <a:ext cx="1809750" cy="388938"/>
          </a:xfrm>
          <a:prstGeom prst="wedgeRoundRectCallout">
            <a:avLst>
              <a:gd name="adj1" fmla="val -18069"/>
              <a:gd name="adj2" fmla="val -15449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/>
              <a:t>имя файла</a:t>
            </a:r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714375" y="3452813"/>
            <a:ext cx="3279775" cy="641350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/>
              <a:t>http:</a:t>
            </a:r>
            <a:r>
              <a:rPr lang="ru-RU" sz="2400" b="1" dirty="0"/>
              <a:t> </a:t>
            </a:r>
            <a:r>
              <a:rPr lang="en-US" sz="2400" b="1" dirty="0"/>
              <a:t>//</a:t>
            </a:r>
            <a:r>
              <a:rPr lang="ru-RU" sz="2400" b="1" dirty="0"/>
              <a:t> </a:t>
            </a:r>
            <a:r>
              <a:rPr lang="en-US" sz="2400" b="1" dirty="0"/>
              <a:t>www.vasya.ru</a:t>
            </a:r>
            <a:endParaRPr lang="ru-RU" sz="2400" b="1" dirty="0"/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5405438" y="3263900"/>
            <a:ext cx="3140075" cy="684213"/>
          </a:xfrm>
          <a:prstGeom prst="wedgeRoundRectCallout">
            <a:avLst>
              <a:gd name="adj1" fmla="val -94250"/>
              <a:gd name="adj2" fmla="val 2863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dirty="0"/>
              <a:t>главная страница сайта: </a:t>
            </a:r>
            <a:r>
              <a:rPr lang="en-US" b="1" dirty="0"/>
              <a:t>index.html, index.htm</a:t>
            </a:r>
            <a:endParaRPr lang="ru-RU" b="1" dirty="0"/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687388" y="4697413"/>
            <a:ext cx="6788150" cy="641350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/>
              <a:t>ftp:</a:t>
            </a:r>
            <a:r>
              <a:rPr lang="ru-RU" sz="2400" b="1" dirty="0"/>
              <a:t> </a:t>
            </a:r>
            <a:r>
              <a:rPr lang="en-US" sz="2400" b="1" dirty="0"/>
              <a:t>// files.vasya.ru</a:t>
            </a:r>
            <a:r>
              <a:rPr lang="ru-RU" sz="2400" b="1" dirty="0"/>
              <a:t> </a:t>
            </a:r>
            <a:r>
              <a:rPr lang="en-US" sz="2400" b="1" dirty="0"/>
              <a:t>/</a:t>
            </a:r>
            <a:r>
              <a:rPr lang="ru-RU" sz="2400" b="1" dirty="0"/>
              <a:t> </a:t>
            </a:r>
            <a:r>
              <a:rPr lang="en-US" sz="2400" b="1" dirty="0"/>
              <a:t>pub / download / qq.zip</a:t>
            </a:r>
            <a:endParaRPr lang="ru-RU" sz="2400" b="1" dirty="0"/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5643563" y="5657850"/>
            <a:ext cx="2781300" cy="388938"/>
          </a:xfrm>
          <a:prstGeom prst="wedgeRoundRectCallout">
            <a:avLst>
              <a:gd name="adj1" fmla="val -11528"/>
              <a:gd name="adj2" fmla="val -16428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/>
              <a:t>файл на </a:t>
            </a:r>
            <a:r>
              <a:rPr lang="en-US"/>
              <a:t>FTP-</a:t>
            </a:r>
            <a:r>
              <a:rPr lang="ru-RU"/>
              <a:t>сервере</a:t>
            </a:r>
            <a:endParaRPr lang="ru-RU" b="1"/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606425" y="2646363"/>
            <a:ext cx="1463675" cy="388937"/>
          </a:xfrm>
          <a:prstGeom prst="wedgeRoundRectCallout">
            <a:avLst>
              <a:gd name="adj1" fmla="val 26245"/>
              <a:gd name="adj2" fmla="val -16673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dirty="0"/>
              <a:t>протокол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785926"/>
            <a:ext cx="8375650" cy="2159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84119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IP-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</a:t>
            </a:r>
          </a:p>
        </p:txBody>
      </p:sp>
      <p:pic>
        <p:nvPicPr>
          <p:cNvPr id="3789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825" y="1420827"/>
            <a:ext cx="7953375" cy="41513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grpSp>
        <p:nvGrpSpPr>
          <p:cNvPr id="2" name="Группа 66"/>
          <p:cNvGrpSpPr>
            <a:grpSpLocks/>
          </p:cNvGrpSpPr>
          <p:nvPr/>
        </p:nvGrpSpPr>
        <p:grpSpPr bwMode="auto">
          <a:xfrm>
            <a:off x="2235200" y="1343040"/>
            <a:ext cx="3981450" cy="911225"/>
            <a:chOff x="2909888" y="2005013"/>
            <a:chExt cx="3143250" cy="719137"/>
          </a:xfrm>
        </p:grpSpPr>
        <p:sp>
          <p:nvSpPr>
            <p:cNvPr id="37894" name="Полилиния 65"/>
            <p:cNvSpPr>
              <a:spLocks noChangeArrowheads="1"/>
            </p:cNvSpPr>
            <p:nvPr/>
          </p:nvSpPr>
          <p:spPr bwMode="auto">
            <a:xfrm>
              <a:off x="2909888" y="2005013"/>
              <a:ext cx="3143250" cy="719137"/>
            </a:xfrm>
            <a:custGeom>
              <a:avLst/>
              <a:gdLst>
                <a:gd name="T0" fmla="*/ 652462 w 3143250"/>
                <a:gd name="T1" fmla="*/ 0 h 719137"/>
                <a:gd name="T2" fmla="*/ 0 w 3143250"/>
                <a:gd name="T3" fmla="*/ 557212 h 719137"/>
                <a:gd name="T4" fmla="*/ 0 w 3143250"/>
                <a:gd name="T5" fmla="*/ 719137 h 719137"/>
                <a:gd name="T6" fmla="*/ 990600 w 3143250"/>
                <a:gd name="T7" fmla="*/ 719137 h 719137"/>
                <a:gd name="T8" fmla="*/ 3143250 w 3143250"/>
                <a:gd name="T9" fmla="*/ 519112 h 719137"/>
                <a:gd name="T10" fmla="*/ 652462 w 3143250"/>
                <a:gd name="T11" fmla="*/ 0 h 719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43250"/>
                <a:gd name="T19" fmla="*/ 0 h 719137"/>
                <a:gd name="T20" fmla="*/ 3143250 w 3143250"/>
                <a:gd name="T21" fmla="*/ 719137 h 719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43250" h="719137">
                  <a:moveTo>
                    <a:pt x="652462" y="0"/>
                  </a:moveTo>
                  <a:lnTo>
                    <a:pt x="0" y="557212"/>
                  </a:lnTo>
                  <a:lnTo>
                    <a:pt x="0" y="719137"/>
                  </a:lnTo>
                  <a:lnTo>
                    <a:pt x="990600" y="719137"/>
                  </a:lnTo>
                  <a:lnTo>
                    <a:pt x="3143250" y="519112"/>
                  </a:lnTo>
                  <a:lnTo>
                    <a:pt x="652462" y="0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0000">
                    <a:alpha val="37999"/>
                  </a:srgbClr>
                </a:gs>
              </a:gsLst>
              <a:lin ang="8100000" scaled="1"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Rectangle 4"/>
            <p:cNvSpPr>
              <a:spLocks noChangeArrowheads="1"/>
            </p:cNvSpPr>
            <p:nvPr/>
          </p:nvSpPr>
          <p:spPr bwMode="auto">
            <a:xfrm>
              <a:off x="3564105" y="2006265"/>
              <a:ext cx="2473993" cy="509911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/>
                <a:t>173.194.71.94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742950" y="1460490"/>
            <a:ext cx="3419475" cy="539750"/>
            <a:chOff x="609000" y="2051917"/>
            <a:chExt cx="3419058" cy="540721"/>
          </a:xfrm>
        </p:grpSpPr>
        <p:sp>
          <p:nvSpPr>
            <p:cNvPr id="38938" name="Прямоугольник 10"/>
            <p:cNvSpPr>
              <a:spLocks noChangeArrowheads="1"/>
            </p:cNvSpPr>
            <p:nvPr/>
          </p:nvSpPr>
          <p:spPr bwMode="auto">
            <a:xfrm>
              <a:off x="609000" y="2051918"/>
              <a:ext cx="1007007" cy="540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3.212</a:t>
              </a:r>
            </a:p>
          </p:txBody>
        </p:sp>
        <p:sp>
          <p:nvSpPr>
            <p:cNvPr id="38939" name="Прямоугольник 11"/>
            <p:cNvSpPr>
              <a:spLocks noChangeArrowheads="1"/>
            </p:cNvSpPr>
            <p:nvPr/>
          </p:nvSpPr>
          <p:spPr bwMode="auto">
            <a:xfrm>
              <a:off x="1748029" y="2051918"/>
              <a:ext cx="550151" cy="540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21</a:t>
              </a:r>
            </a:p>
          </p:txBody>
        </p:sp>
        <p:sp>
          <p:nvSpPr>
            <p:cNvPr id="38940" name="Прямоугольник 12"/>
            <p:cNvSpPr>
              <a:spLocks noChangeArrowheads="1"/>
            </p:cNvSpPr>
            <p:nvPr/>
          </p:nvSpPr>
          <p:spPr bwMode="auto">
            <a:xfrm>
              <a:off x="2430202" y="2051918"/>
              <a:ext cx="824265" cy="540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ru-RU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41" name="Прямоугольник 13"/>
            <p:cNvSpPr>
              <a:spLocks noChangeArrowheads="1"/>
            </p:cNvSpPr>
            <p:nvPr/>
          </p:nvSpPr>
          <p:spPr bwMode="auto">
            <a:xfrm>
              <a:off x="3386490" y="2051917"/>
              <a:ext cx="641568" cy="540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ru-RU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  <a:r>
                <a:rPr lang="en-US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35"/>
          <p:cNvGrpSpPr>
            <a:grpSpLocks/>
          </p:cNvGrpSpPr>
          <p:nvPr/>
        </p:nvGrpSpPr>
        <p:grpSpPr bwMode="auto">
          <a:xfrm>
            <a:off x="742950" y="2518958"/>
            <a:ext cx="3544888" cy="539750"/>
            <a:chOff x="609000" y="2909157"/>
            <a:chExt cx="3544811" cy="539945"/>
          </a:xfrm>
        </p:grpSpPr>
        <p:sp>
          <p:nvSpPr>
            <p:cNvPr id="38934" name="Прямоугольник 14"/>
            <p:cNvSpPr>
              <a:spLocks noChangeArrowheads="1"/>
            </p:cNvSpPr>
            <p:nvPr/>
          </p:nvSpPr>
          <p:spPr bwMode="auto">
            <a:xfrm>
              <a:off x="609000" y="2909157"/>
              <a:ext cx="824265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19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35" name="Прямоугольник 16"/>
            <p:cNvSpPr>
              <a:spLocks noChangeArrowheads="1"/>
            </p:cNvSpPr>
            <p:nvPr/>
          </p:nvSpPr>
          <p:spPr bwMode="auto">
            <a:xfrm>
              <a:off x="1607220" y="2909157"/>
              <a:ext cx="641522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.50</a:t>
              </a:r>
            </a:p>
          </p:txBody>
        </p:sp>
        <p:sp>
          <p:nvSpPr>
            <p:cNvPr id="38936" name="Прямоугольник 17"/>
            <p:cNvSpPr>
              <a:spLocks noChangeArrowheads="1"/>
            </p:cNvSpPr>
            <p:nvPr/>
          </p:nvSpPr>
          <p:spPr bwMode="auto">
            <a:xfrm>
              <a:off x="2422697" y="2909157"/>
              <a:ext cx="1007007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5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.162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37" name="Прямоугольник 18"/>
            <p:cNvSpPr>
              <a:spLocks noChangeArrowheads="1"/>
            </p:cNvSpPr>
            <p:nvPr/>
          </p:nvSpPr>
          <p:spPr bwMode="auto">
            <a:xfrm>
              <a:off x="3603660" y="2909157"/>
              <a:ext cx="550151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22</a:t>
              </a:r>
            </a:p>
          </p:txBody>
        </p:sp>
      </p:grpSp>
      <p:grpSp>
        <p:nvGrpSpPr>
          <p:cNvPr id="4" name="Группа 36"/>
          <p:cNvGrpSpPr>
            <a:grpSpLocks/>
          </p:cNvGrpSpPr>
          <p:nvPr/>
        </p:nvGrpSpPr>
        <p:grpSpPr bwMode="auto">
          <a:xfrm>
            <a:off x="742950" y="3577426"/>
            <a:ext cx="3571875" cy="554038"/>
            <a:chOff x="609000" y="3734680"/>
            <a:chExt cx="3571481" cy="554990"/>
          </a:xfrm>
        </p:grpSpPr>
        <p:sp>
          <p:nvSpPr>
            <p:cNvPr id="38930" name="Прямоугольник 20"/>
            <p:cNvSpPr>
              <a:spLocks noChangeArrowheads="1"/>
            </p:cNvSpPr>
            <p:nvPr/>
          </p:nvSpPr>
          <p:spPr bwMode="auto">
            <a:xfrm>
              <a:off x="609000" y="3734680"/>
              <a:ext cx="824265" cy="540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13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31" name="Прямоугольник 21"/>
            <p:cNvSpPr>
              <a:spLocks noChangeArrowheads="1"/>
            </p:cNvSpPr>
            <p:nvPr/>
          </p:nvSpPr>
          <p:spPr bwMode="auto">
            <a:xfrm>
              <a:off x="1616110" y="3749233"/>
              <a:ext cx="641522" cy="540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.29</a:t>
              </a:r>
            </a:p>
          </p:txBody>
        </p:sp>
        <p:sp>
          <p:nvSpPr>
            <p:cNvPr id="38932" name="Прямоугольник 22"/>
            <p:cNvSpPr>
              <a:spLocks noChangeArrowheads="1"/>
            </p:cNvSpPr>
            <p:nvPr/>
          </p:nvSpPr>
          <p:spPr bwMode="auto">
            <a:xfrm>
              <a:off x="2440477" y="3749235"/>
              <a:ext cx="1007007" cy="540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1.109</a:t>
              </a:r>
              <a:endPara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33" name="Прямоугольник 23"/>
            <p:cNvSpPr>
              <a:spLocks noChangeArrowheads="1"/>
            </p:cNvSpPr>
            <p:nvPr/>
          </p:nvSpPr>
          <p:spPr bwMode="auto">
            <a:xfrm>
              <a:off x="3630330" y="3749235"/>
              <a:ext cx="550151" cy="540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19</a:t>
              </a:r>
            </a:p>
          </p:txBody>
        </p:sp>
      </p:grpSp>
      <p:grpSp>
        <p:nvGrpSpPr>
          <p:cNvPr id="5" name="Группа 37"/>
          <p:cNvGrpSpPr>
            <a:grpSpLocks/>
          </p:cNvGrpSpPr>
          <p:nvPr/>
        </p:nvGrpSpPr>
        <p:grpSpPr bwMode="auto">
          <a:xfrm>
            <a:off x="742950" y="4650182"/>
            <a:ext cx="3509963" cy="539750"/>
            <a:chOff x="609000" y="4569071"/>
            <a:chExt cx="3510315" cy="538980"/>
          </a:xfrm>
        </p:grpSpPr>
        <p:sp>
          <p:nvSpPr>
            <p:cNvPr id="38926" name="Прямоугольник 25"/>
            <p:cNvSpPr>
              <a:spLocks noChangeArrowheads="1"/>
            </p:cNvSpPr>
            <p:nvPr/>
          </p:nvSpPr>
          <p:spPr bwMode="auto">
            <a:xfrm>
              <a:off x="609000" y="4569071"/>
              <a:ext cx="1007007" cy="538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222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27" name="Прямоугольник 26"/>
            <p:cNvSpPr>
              <a:spLocks noChangeArrowheads="1"/>
            </p:cNvSpPr>
            <p:nvPr/>
          </p:nvSpPr>
          <p:spPr bwMode="auto">
            <a:xfrm>
              <a:off x="1786290" y="4569071"/>
              <a:ext cx="641522" cy="538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.3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28" name="Прямоугольник 27"/>
            <p:cNvSpPr>
              <a:spLocks noChangeArrowheads="1"/>
            </p:cNvSpPr>
            <p:nvPr/>
          </p:nvSpPr>
          <p:spPr bwMode="auto">
            <a:xfrm>
              <a:off x="2597820" y="4569071"/>
              <a:ext cx="550151" cy="538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22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29" name="Прямоугольник 28"/>
            <p:cNvSpPr>
              <a:spLocks noChangeArrowheads="1"/>
            </p:cNvSpPr>
            <p:nvPr/>
          </p:nvSpPr>
          <p:spPr bwMode="auto">
            <a:xfrm>
              <a:off x="3295050" y="4569071"/>
              <a:ext cx="824265" cy="538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22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38"/>
          <p:cNvGrpSpPr>
            <a:grpSpLocks/>
          </p:cNvGrpSpPr>
          <p:nvPr/>
        </p:nvGrpSpPr>
        <p:grpSpPr bwMode="auto">
          <a:xfrm>
            <a:off x="742950" y="5708650"/>
            <a:ext cx="3465513" cy="541338"/>
            <a:chOff x="609000" y="5403489"/>
            <a:chExt cx="3464663" cy="539945"/>
          </a:xfrm>
        </p:grpSpPr>
        <p:sp>
          <p:nvSpPr>
            <p:cNvPr id="38922" name="Прямоугольник 30"/>
            <p:cNvSpPr>
              <a:spLocks noChangeArrowheads="1"/>
            </p:cNvSpPr>
            <p:nvPr/>
          </p:nvSpPr>
          <p:spPr bwMode="auto">
            <a:xfrm>
              <a:off x="609000" y="5403489"/>
              <a:ext cx="824265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177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23" name="Прямоугольник 31"/>
            <p:cNvSpPr>
              <a:spLocks noChangeArrowheads="1"/>
            </p:cNvSpPr>
            <p:nvPr/>
          </p:nvSpPr>
          <p:spPr bwMode="auto">
            <a:xfrm>
              <a:off x="1591980" y="5403489"/>
              <a:ext cx="824265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9.56</a:t>
              </a:r>
            </a:p>
          </p:txBody>
        </p:sp>
        <p:sp>
          <p:nvSpPr>
            <p:cNvPr id="38924" name="Прямоугольник 32"/>
            <p:cNvSpPr>
              <a:spLocks noChangeArrowheads="1"/>
            </p:cNvSpPr>
            <p:nvPr/>
          </p:nvSpPr>
          <p:spPr bwMode="auto">
            <a:xfrm>
              <a:off x="2552100" y="5403489"/>
              <a:ext cx="641522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20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8925" name="Прямоугольник 33"/>
            <p:cNvSpPr>
              <a:spLocks noChangeArrowheads="1"/>
            </p:cNvSpPr>
            <p:nvPr/>
          </p:nvSpPr>
          <p:spPr bwMode="auto">
            <a:xfrm>
              <a:off x="3340770" y="5403489"/>
              <a:ext cx="732893" cy="5399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just">
                <a:lnSpc>
                  <a:spcPct val="115000"/>
                </a:lnSpc>
              </a:pPr>
              <a:r>
                <a:rPr lang="ru-RU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8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20</a:t>
              </a:r>
              <a:endParaRPr lang="ru-RU" sz="28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38921" name="Прямоугольник 7"/>
          <p:cNvSpPr>
            <a:spLocks noChangeArrowheads="1"/>
          </p:cNvSpPr>
          <p:nvPr/>
        </p:nvSpPr>
        <p:spPr bwMode="auto">
          <a:xfrm>
            <a:off x="411163" y="838200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Восстановите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IP-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адрес компьютера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по фрагментам:</a:t>
            </a:r>
          </a:p>
        </p:txBody>
      </p:sp>
      <p:sp>
        <p:nvSpPr>
          <p:cNvPr id="29" name="Заголовок 4"/>
          <p:cNvSpPr txBox="1">
            <a:spLocks/>
          </p:cNvSpPr>
          <p:nvPr/>
        </p:nvSpPr>
        <p:spPr>
          <a:xfrm>
            <a:off x="0" y="84119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IP-</a:t>
            </a:r>
            <a:r>
              <a:rPr kumimoji="0" lang="ru-RU" sz="6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адреса</a:t>
            </a:r>
            <a:endParaRPr kumimoji="0" lang="ru-RU" sz="6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4036" name="Picture 4" descr="https://avatars.mds.yandex.net/get-zen_doc/2417275/pub_5faab7ac7935977d970146db_5faab7c691ab8a65f72712b2/scale_12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25" t="8333" r="28124" b="6944"/>
          <a:stretch>
            <a:fillRect/>
          </a:stretch>
        </p:blipFill>
        <p:spPr bwMode="auto">
          <a:xfrm>
            <a:off x="5286380" y="2071678"/>
            <a:ext cx="332362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IP-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 и маски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16125" y="1195405"/>
            <a:ext cx="2967038" cy="5238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/>
              <a:t>19</a:t>
            </a:r>
            <a:r>
              <a:rPr lang="en-US" sz="2800" b="1" dirty="0"/>
              <a:t>2</a:t>
            </a:r>
            <a:r>
              <a:rPr lang="ru-RU" sz="2800" b="1" dirty="0"/>
              <a:t>.16</a:t>
            </a:r>
            <a:r>
              <a:rPr lang="en-US" sz="2800" b="1" dirty="0"/>
              <a:t>8</a:t>
            </a:r>
            <a:r>
              <a:rPr lang="ru-RU" sz="2800" b="1" dirty="0"/>
              <a:t>.</a:t>
            </a:r>
            <a:r>
              <a:rPr lang="en-US" sz="2800" b="1" dirty="0"/>
              <a:t>104</a:t>
            </a:r>
            <a:r>
              <a:rPr lang="ru-RU" sz="2800" b="1" dirty="0"/>
              <a:t>.115 </a:t>
            </a:r>
          </a:p>
        </p:txBody>
      </p:sp>
      <p:sp>
        <p:nvSpPr>
          <p:cNvPr id="39941" name="Rectangle 14"/>
          <p:cNvSpPr>
            <a:spLocks noChangeArrowheads="1"/>
          </p:cNvSpPr>
          <p:nvPr/>
        </p:nvSpPr>
        <p:spPr bwMode="auto">
          <a:xfrm>
            <a:off x="285720" y="1189037"/>
            <a:ext cx="1905000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b="1"/>
              <a:t>IP-</a:t>
            </a:r>
            <a:r>
              <a:rPr lang="ru-RU" sz="2800" b="1"/>
              <a:t>адрес: </a:t>
            </a: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5518150" y="1133492"/>
            <a:ext cx="3224213" cy="919163"/>
          </a:xfrm>
          <a:prstGeom prst="wedgeRoundRectCallout">
            <a:avLst>
              <a:gd name="adj1" fmla="val -71520"/>
              <a:gd name="adj2" fmla="val -1052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400" dirty="0"/>
              <a:t>адрес сети + код компьютера в сети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287588" y="2132030"/>
            <a:ext cx="4568825" cy="663575"/>
            <a:chOff x="464" y="2126"/>
            <a:chExt cx="2878" cy="418"/>
          </a:xfrm>
        </p:grpSpPr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758" y="2193"/>
              <a:ext cx="258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Как разделить две части?</a:t>
              </a:r>
            </a:p>
          </p:txBody>
        </p:sp>
        <p:sp>
          <p:nvSpPr>
            <p:cNvPr id="3995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539750" y="2852755"/>
            <a:ext cx="8424863" cy="83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0363" indent="-360363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Маска</a:t>
            </a:r>
            <a:r>
              <a:rPr lang="ru-RU" sz="2400" dirty="0"/>
              <a:t> – это шаблон, который позволяет отделить адрес сети от номера компьютера в этой сети.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974822" y="4843481"/>
            <a:ext cx="1404937" cy="460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00"/>
                </a:solidFill>
              </a:rPr>
              <a:t>маска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87522" y="3986231"/>
            <a:ext cx="14033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IP</a:t>
            </a:r>
            <a:r>
              <a:rPr lang="ru-RU" sz="2400" dirty="0">
                <a:solidFill>
                  <a:srgbClr val="000000"/>
                </a:solidFill>
              </a:rPr>
              <a:t>-адрес</a:t>
            </a:r>
            <a:endParaRPr lang="ru-RU" dirty="0"/>
          </a:p>
        </p:txBody>
      </p:sp>
      <p:sp>
        <p:nvSpPr>
          <p:cNvPr id="33" name="Стрелка вниз 32"/>
          <p:cNvSpPr/>
          <p:nvPr/>
        </p:nvSpPr>
        <p:spPr bwMode="auto">
          <a:xfrm>
            <a:off x="2578072" y="4498993"/>
            <a:ext cx="242887" cy="331788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00034" y="5611831"/>
            <a:ext cx="1744663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адрес сети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174972" y="5611831"/>
            <a:ext cx="2890837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номер компьютера</a:t>
            </a:r>
            <a:endParaRPr lang="ru-RU" dirty="0"/>
          </a:p>
        </p:txBody>
      </p:sp>
      <p:sp>
        <p:nvSpPr>
          <p:cNvPr id="36" name="Стрелка вниз 35"/>
          <p:cNvSpPr/>
          <p:nvPr/>
        </p:nvSpPr>
        <p:spPr bwMode="auto">
          <a:xfrm rot="18589230">
            <a:off x="2918590" y="5336400"/>
            <a:ext cx="242887" cy="330200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7" name="Стрелка вниз 36"/>
          <p:cNvSpPr/>
          <p:nvPr/>
        </p:nvSpPr>
        <p:spPr bwMode="auto">
          <a:xfrm rot="3010770" flipH="1">
            <a:off x="2257397" y="5335606"/>
            <a:ext cx="242887" cy="331787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41986" name="Picture 2" descr="https://cf2.ppt-online.org/files2/slide/t/t37W2hxIg9HRs1MF0VowpvCL8cKqBa6yYGAJPD/slide-1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310" t="37345" r="21239" b="13763"/>
          <a:stretch>
            <a:fillRect/>
          </a:stretch>
        </p:blipFill>
        <p:spPr bwMode="auto">
          <a:xfrm>
            <a:off x="5214942" y="3929066"/>
            <a:ext cx="3571900" cy="161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Маски для разделения 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IP-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адреса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85720" y="1316046"/>
            <a:ext cx="4373562" cy="5847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 smtClean="0"/>
              <a:t>19</a:t>
            </a:r>
            <a:r>
              <a:rPr lang="en-US" sz="3200" b="1" dirty="0" smtClean="0"/>
              <a:t>2  </a:t>
            </a:r>
            <a:r>
              <a:rPr lang="ru-RU" sz="3200" b="1" dirty="0" smtClean="0"/>
              <a:t>.</a:t>
            </a:r>
            <a:r>
              <a:rPr lang="en-US" sz="3200" b="1" dirty="0" smtClean="0"/>
              <a:t>  </a:t>
            </a:r>
            <a:r>
              <a:rPr lang="ru-RU" sz="3200" b="1" dirty="0"/>
              <a:t>16</a:t>
            </a:r>
            <a:r>
              <a:rPr lang="en-US" sz="3200" b="1" dirty="0"/>
              <a:t>8  </a:t>
            </a:r>
            <a:r>
              <a:rPr lang="ru-RU" sz="3200" b="1" dirty="0"/>
              <a:t>.</a:t>
            </a:r>
            <a:r>
              <a:rPr lang="en-US" sz="3200" b="1" dirty="0"/>
              <a:t> </a:t>
            </a:r>
            <a:r>
              <a:rPr lang="en-US" sz="3200" b="1" dirty="0" smtClean="0"/>
              <a:t>104  </a:t>
            </a:r>
            <a:r>
              <a:rPr lang="ru-RU" sz="3200" b="1" dirty="0"/>
              <a:t>.</a:t>
            </a:r>
            <a:r>
              <a:rPr lang="en-US" sz="3200" b="1" dirty="0"/>
              <a:t>  </a:t>
            </a:r>
            <a:r>
              <a:rPr lang="ru-RU" sz="3200" b="1" dirty="0"/>
              <a:t>115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00675" y="1304933"/>
            <a:ext cx="2984500" cy="5238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sz="3200" b="1" dirty="0"/>
              <a:t>255.255.255.   0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943475" y="1938346"/>
            <a:ext cx="1849438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11111111</a:t>
            </a:r>
            <a:r>
              <a:rPr lang="ru-RU" sz="2800" b="1" baseline="-25000"/>
              <a:t>2</a:t>
            </a:r>
          </a:p>
        </p:txBody>
      </p:sp>
      <p:sp>
        <p:nvSpPr>
          <p:cNvPr id="43015" name="Левая фигурная скобка 6"/>
          <p:cNvSpPr>
            <a:spLocks/>
          </p:cNvSpPr>
          <p:nvPr/>
        </p:nvSpPr>
        <p:spPr bwMode="auto">
          <a:xfrm rot="5400000">
            <a:off x="5670550" y="1117608"/>
            <a:ext cx="282575" cy="1546225"/>
          </a:xfrm>
          <a:prstGeom prst="leftBrace">
            <a:avLst>
              <a:gd name="adj1" fmla="val 6345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78463" y="2386021"/>
            <a:ext cx="890587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FF</a:t>
            </a:r>
            <a:r>
              <a:rPr lang="en-US" sz="2800" b="1" baseline="-25000" dirty="0"/>
              <a:t>16</a:t>
            </a:r>
            <a:endParaRPr lang="ru-RU" sz="2800" b="1" baseline="-250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54850" y="1938346"/>
            <a:ext cx="1920875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00000000</a:t>
            </a:r>
            <a:r>
              <a:rPr lang="ru-RU" sz="2800" b="1" baseline="-25000"/>
              <a:t>2</a:t>
            </a:r>
          </a:p>
        </p:txBody>
      </p:sp>
      <p:sp>
        <p:nvSpPr>
          <p:cNvPr id="43018" name="Левая фигурная скобка 9"/>
          <p:cNvSpPr>
            <a:spLocks/>
          </p:cNvSpPr>
          <p:nvPr/>
        </p:nvSpPr>
        <p:spPr bwMode="auto">
          <a:xfrm rot="5400000">
            <a:off x="7820025" y="1117608"/>
            <a:ext cx="282575" cy="1546225"/>
          </a:xfrm>
          <a:prstGeom prst="leftBrace">
            <a:avLst>
              <a:gd name="adj1" fmla="val 6345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8451" y="1949458"/>
            <a:ext cx="4416425" cy="5847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11……………….11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rgbClr val="333399"/>
                </a:solidFill>
              </a:rPr>
              <a:t>0</a:t>
            </a:r>
            <a:r>
              <a:rPr lang="ru-RU" sz="3200" b="1" dirty="0">
                <a:solidFill>
                  <a:srgbClr val="333399"/>
                </a:solidFill>
              </a:rPr>
              <a:t>0..0</a:t>
            </a:r>
            <a:r>
              <a:rPr lang="en-US" sz="3200" b="1" dirty="0">
                <a:solidFill>
                  <a:srgbClr val="333399"/>
                </a:solidFill>
              </a:rPr>
              <a:t>0</a:t>
            </a:r>
            <a:r>
              <a:rPr lang="ru-RU" sz="3200" b="1" baseline="-25000" dirty="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43020" name="Прямоугольник 11"/>
          <p:cNvSpPr>
            <a:spLocks noChangeArrowheads="1"/>
          </p:cNvSpPr>
          <p:nvPr/>
        </p:nvSpPr>
        <p:spPr bwMode="auto">
          <a:xfrm>
            <a:off x="357158" y="1246196"/>
            <a:ext cx="2786082" cy="1235075"/>
          </a:xfrm>
          <a:prstGeom prst="rect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 sz="2000"/>
          </a:p>
        </p:txBody>
      </p:sp>
      <p:sp>
        <p:nvSpPr>
          <p:cNvPr id="43021" name="Прямоугольник 12"/>
          <p:cNvSpPr>
            <a:spLocks noChangeArrowheads="1"/>
          </p:cNvSpPr>
          <p:nvPr/>
        </p:nvSpPr>
        <p:spPr bwMode="auto">
          <a:xfrm>
            <a:off x="3214678" y="1246196"/>
            <a:ext cx="1487497" cy="1235075"/>
          </a:xfrm>
          <a:prstGeom prst="rect">
            <a:avLst/>
          </a:prstGeom>
          <a:noFill/>
          <a:ln w="38100" algn="ctr">
            <a:solidFill>
              <a:schemeClr val="accent2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 sz="2000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50838" y="2765433"/>
            <a:ext cx="1801812" cy="782638"/>
          </a:xfrm>
          <a:prstGeom prst="wedgeRoundRectCallout">
            <a:avLst>
              <a:gd name="adj1" fmla="val 36125"/>
              <a:gd name="adj2" fmla="val -8995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000" dirty="0"/>
              <a:t>адрес сети</a:t>
            </a:r>
            <a:endParaRPr lang="en-US" sz="2000" dirty="0"/>
          </a:p>
          <a:p>
            <a:pPr algn="ctr">
              <a:defRPr/>
            </a:pPr>
            <a:r>
              <a:rPr lang="en-US" sz="2000" b="1" dirty="0"/>
              <a:t>192.168.104.0</a:t>
            </a:r>
            <a:endParaRPr lang="ru-RU" sz="2000" b="1" dirty="0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2260600" y="2765433"/>
            <a:ext cx="2411413" cy="782638"/>
          </a:xfrm>
          <a:prstGeom prst="wedgeRoundRectCallout">
            <a:avLst>
              <a:gd name="adj1" fmla="val 6449"/>
              <a:gd name="adj2" fmla="val -9652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000" dirty="0"/>
              <a:t>код компьютера</a:t>
            </a:r>
            <a:endParaRPr lang="en-US" sz="2000" dirty="0"/>
          </a:p>
          <a:p>
            <a:pPr algn="ctr">
              <a:defRPr/>
            </a:pPr>
            <a:r>
              <a:rPr lang="en-US" sz="2000" b="1" dirty="0"/>
              <a:t>1</a:t>
            </a:r>
            <a:r>
              <a:rPr lang="ru-RU" sz="2000" b="1" dirty="0"/>
              <a:t>15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90525" y="4135449"/>
            <a:ext cx="8315325" cy="936625"/>
            <a:chOff x="433" y="3902"/>
            <a:chExt cx="5238" cy="590"/>
          </a:xfrm>
        </p:grpSpPr>
        <p:sp>
          <p:nvSpPr>
            <p:cNvPr id="17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4944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</a:t>
              </a:r>
              <a:r>
                <a:rPr lang="ru-RU" sz="2400" b="1" dirty="0">
                  <a:solidFill>
                    <a:srgbClr val="000000"/>
                  </a:solidFill>
                </a:rPr>
                <a:t>Маска в двоичном коде </a:t>
              </a:r>
              <a:r>
                <a:rPr lang="ru-RU" sz="2400" dirty="0">
                  <a:solidFill>
                    <a:srgbClr val="000000"/>
                  </a:solidFill>
                </a:rPr>
                <a:t>всегда имеет структуру </a:t>
              </a:r>
              <a:r>
                <a:rPr lang="ru-RU" sz="2400" b="1" dirty="0">
                  <a:solidFill>
                    <a:srgbClr val="000000"/>
                  </a:solidFill>
                </a:rPr>
                <a:t/>
              </a:r>
              <a:br>
                <a:rPr lang="ru-RU" sz="2400" b="1" dirty="0">
                  <a:solidFill>
                    <a:srgbClr val="000000"/>
                  </a:solidFill>
                </a:rPr>
              </a:br>
              <a:r>
                <a:rPr lang="ru-RU" sz="2400" b="1" dirty="0">
                  <a:solidFill>
                    <a:srgbClr val="000000"/>
                  </a:solidFill>
                </a:rPr>
                <a:t>  </a:t>
              </a:r>
              <a:r>
                <a:rPr lang="ru-RU" sz="2400" dirty="0">
                  <a:solidFill>
                    <a:srgbClr val="000000"/>
                  </a:solidFill>
                </a:rPr>
                <a:t>«все единицы – все нули»</a:t>
              </a:r>
              <a:r>
                <a:rPr lang="en-US" sz="2400" dirty="0">
                  <a:solidFill>
                    <a:srgbClr val="000000"/>
                  </a:solidFill>
                </a:rPr>
                <a:t>:</a:t>
              </a:r>
              <a:r>
                <a:rPr lang="ru-RU" sz="2400" dirty="0">
                  <a:solidFill>
                    <a:srgbClr val="000000"/>
                  </a:solidFill>
                </a:rPr>
                <a:t> </a:t>
              </a:r>
              <a:r>
                <a:rPr lang="ru-RU" sz="2400" b="1" dirty="0">
                  <a:solidFill>
                    <a:schemeClr val="accent1">
                      <a:lumMod val="75000"/>
                    </a:schemeClr>
                  </a:solidFill>
                </a:rPr>
                <a:t>11…11</a:t>
              </a:r>
              <a:r>
                <a:rPr lang="ru-RU" sz="2400" b="1" dirty="0">
                  <a:solidFill>
                    <a:srgbClr val="333399"/>
                  </a:solidFill>
                </a:rPr>
                <a:t>00…00</a:t>
              </a:r>
            </a:p>
          </p:txBody>
        </p:sp>
        <p:sp>
          <p:nvSpPr>
            <p:cNvPr id="40978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rgbClr val="FFFFFF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015" grpId="0" animBg="1"/>
      <p:bldP spid="8" grpId="0"/>
      <p:bldP spid="9" grpId="0"/>
      <p:bldP spid="43018" grpId="0" animBg="1"/>
      <p:bldP spid="11" grpId="0" animBg="1"/>
      <p:bldP spid="43020" grpId="0" animBg="1"/>
      <p:bldP spid="43021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Прямоугольник 7"/>
          <p:cNvSpPr>
            <a:spLocks noChangeArrowheads="1"/>
          </p:cNvSpPr>
          <p:nvPr/>
        </p:nvSpPr>
        <p:spPr bwMode="auto">
          <a:xfrm>
            <a:off x="411163" y="1071546"/>
            <a:ext cx="84248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/>
              <a:t>Последнее ненулевое число маски:</a:t>
            </a:r>
          </a:p>
        </p:txBody>
      </p:sp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777875" y="2441588"/>
            <a:ext cx="2728913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3308350" y="24415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254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10"/>
          <p:cNvSpPr>
            <a:spLocks noChangeArrowheads="1"/>
          </p:cNvSpPr>
          <p:nvPr/>
        </p:nvSpPr>
        <p:spPr bwMode="auto">
          <a:xfrm>
            <a:off x="777875" y="3127388"/>
            <a:ext cx="276225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3308350" y="3127388"/>
            <a:ext cx="95408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</a:t>
            </a: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Прямоугольник 10"/>
          <p:cNvSpPr>
            <a:spLocks noChangeArrowheads="1"/>
          </p:cNvSpPr>
          <p:nvPr/>
        </p:nvSpPr>
        <p:spPr bwMode="auto">
          <a:xfrm>
            <a:off x="777875" y="3803663"/>
            <a:ext cx="279717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3308350" y="3803663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248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77875" y="4557725"/>
            <a:ext cx="283051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3308350" y="4557725"/>
            <a:ext cx="9540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24</a:t>
            </a: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</a:p>
        </p:txBody>
      </p:sp>
      <p:sp>
        <p:nvSpPr>
          <p:cNvPr id="13" name="Прямоугольник 10"/>
          <p:cNvSpPr>
            <a:spLocks noChangeArrowheads="1"/>
          </p:cNvSpPr>
          <p:nvPr/>
        </p:nvSpPr>
        <p:spPr bwMode="auto">
          <a:xfrm>
            <a:off x="4903788" y="2441588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0"/>
          <p:cNvSpPr>
            <a:spLocks noChangeArrowheads="1"/>
          </p:cNvSpPr>
          <p:nvPr/>
        </p:nvSpPr>
        <p:spPr bwMode="auto">
          <a:xfrm>
            <a:off x="7518400" y="24415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224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0"/>
          <p:cNvSpPr>
            <a:spLocks noChangeArrowheads="1"/>
          </p:cNvSpPr>
          <p:nvPr/>
        </p:nvSpPr>
        <p:spPr bwMode="auto">
          <a:xfrm>
            <a:off x="4903788" y="3127388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0"/>
          <p:cNvSpPr>
            <a:spLocks noChangeArrowheads="1"/>
          </p:cNvSpPr>
          <p:nvPr/>
        </p:nvSpPr>
        <p:spPr bwMode="auto">
          <a:xfrm>
            <a:off x="7518400" y="31273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192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0"/>
          <p:cNvSpPr>
            <a:spLocks noChangeArrowheads="1"/>
          </p:cNvSpPr>
          <p:nvPr/>
        </p:nvSpPr>
        <p:spPr bwMode="auto">
          <a:xfrm>
            <a:off x="4903788" y="3803663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0"/>
          <p:cNvSpPr>
            <a:spLocks noChangeArrowheads="1"/>
          </p:cNvSpPr>
          <p:nvPr/>
        </p:nvSpPr>
        <p:spPr bwMode="auto">
          <a:xfrm>
            <a:off x="7518400" y="3803663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128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Прямоугольник 10"/>
          <p:cNvSpPr>
            <a:spLocks noChangeArrowheads="1"/>
          </p:cNvSpPr>
          <p:nvPr/>
        </p:nvSpPr>
        <p:spPr bwMode="auto">
          <a:xfrm>
            <a:off x="4903788" y="4557725"/>
            <a:ext cx="29337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0"/>
          <p:cNvSpPr>
            <a:spLocks noChangeArrowheads="1"/>
          </p:cNvSpPr>
          <p:nvPr/>
        </p:nvSpPr>
        <p:spPr bwMode="auto">
          <a:xfrm>
            <a:off x="7518400" y="4557725"/>
            <a:ext cx="44132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Прямоугольник 10"/>
          <p:cNvSpPr>
            <a:spLocks noChangeArrowheads="1"/>
          </p:cNvSpPr>
          <p:nvPr/>
        </p:nvSpPr>
        <p:spPr bwMode="auto">
          <a:xfrm>
            <a:off x="714348" y="1785926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" name="Прямоугольник 10"/>
          <p:cNvSpPr>
            <a:spLocks noChangeArrowheads="1"/>
          </p:cNvSpPr>
          <p:nvPr/>
        </p:nvSpPr>
        <p:spPr bwMode="auto">
          <a:xfrm>
            <a:off x="3214688" y="1779600"/>
            <a:ext cx="954087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255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Маски для разделения </a:t>
            </a:r>
            <a:r>
              <a:rPr kumimoji="0" lang="en-US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IP-</a:t>
            </a: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адреса</a:t>
            </a:r>
            <a:endParaRPr kumimoji="0" lang="ru-RU" sz="40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Прямоугольник 7"/>
          <p:cNvSpPr>
            <a:spLocks noChangeArrowheads="1"/>
          </p:cNvSpPr>
          <p:nvPr/>
        </p:nvSpPr>
        <p:spPr bwMode="auto">
          <a:xfrm>
            <a:off x="411163" y="808038"/>
            <a:ext cx="84248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/>
              <a:t>Какие из последовательностей могут быть масками:</a:t>
            </a:r>
          </a:p>
        </p:txBody>
      </p:sp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711200" y="1539888"/>
            <a:ext cx="364648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255.255.255.122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11200" y="2293950"/>
            <a:ext cx="36464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</a:t>
            </a:r>
            <a:r>
              <a:rPr lang="en-US" sz="3600" dirty="0">
                <a:latin typeface="+mn-lt"/>
                <a:ea typeface="Calibri" pitchFamily="34" charset="0"/>
                <a:cs typeface="Times New Roman" pitchFamily="18" charset="0"/>
              </a:rPr>
              <a:t>128</a:t>
            </a: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.255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11200" y="3048013"/>
            <a:ext cx="313372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255.255.156.0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11200" y="3803663"/>
            <a:ext cx="364648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255.255.255.192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11200" y="4557725"/>
            <a:ext cx="36464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255.255.224.192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602163" y="1539888"/>
            <a:ext cx="3646487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255.255.255.128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602163" y="2293950"/>
            <a:ext cx="3646487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255.255.</a:t>
            </a:r>
            <a:r>
              <a:rPr lang="en-US" sz="3600">
                <a:latin typeface="+mn-lt"/>
                <a:ea typeface="Calibri" pitchFamily="34" charset="0"/>
                <a:cs typeface="Times New Roman" pitchFamily="18" charset="0"/>
              </a:rPr>
              <a:t>128</a:t>
            </a: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.128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602163" y="3048013"/>
            <a:ext cx="313372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255.255.128.0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602163" y="3803663"/>
            <a:ext cx="3646487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255.255.255.102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4602163" y="4557725"/>
            <a:ext cx="3133725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255.255.248.0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Маски для разделения </a:t>
            </a:r>
            <a:r>
              <a:rPr kumimoji="0" lang="en-US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IP-</a:t>
            </a: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адреса</a:t>
            </a:r>
            <a:endParaRPr kumimoji="0" lang="ru-RU" sz="40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Число компьютеров в сети</a:t>
            </a: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504825" y="820738"/>
            <a:ext cx="428783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192.168.104.109/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25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4857750" y="947738"/>
            <a:ext cx="26400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25 единиц,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потом 7 нулей</a:t>
            </a: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504825" y="1963738"/>
            <a:ext cx="824230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0000000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788150" y="1970088"/>
            <a:ext cx="1825625" cy="719137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1079500" y="2713038"/>
            <a:ext cx="5381625" cy="661987"/>
          </a:xfrm>
          <a:prstGeom prst="wedgeRoundRectCallout">
            <a:avLst>
              <a:gd name="adj1" fmla="val 62100"/>
              <a:gd name="adj2" fmla="val -5066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800" dirty="0">
                <a:latin typeface="+mn-lt"/>
              </a:rPr>
              <a:t>7</a:t>
            </a:r>
            <a:r>
              <a:rPr lang="ru-RU" sz="2800" dirty="0">
                <a:latin typeface="+mn-lt"/>
              </a:rPr>
              <a:t> битов на номер компьютера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04825" y="3484563"/>
            <a:ext cx="814705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b="1" baseline="30000">
                <a:latin typeface="+mn-lt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3600" b="1" baseline="3000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= 128</a:t>
            </a: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 адресов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504825" y="4157663"/>
            <a:ext cx="8366125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Из них</a:t>
            </a:r>
            <a:r>
              <a:rPr lang="ru-RU" sz="2800" b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2 специальных: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7 младших битов – нули – </a:t>
            </a:r>
            <a:r>
              <a:rPr lang="ru-RU" sz="28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номер сети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7 младших битов – единицы – «отправить всем» (</a:t>
            </a:r>
            <a:r>
              <a:rPr lang="ru-RU" sz="28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широковещательный адрес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929058" y="908050"/>
            <a:ext cx="704850" cy="549275"/>
          </a:xfrm>
          <a:prstGeom prst="rect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6264275" y="3684588"/>
            <a:ext cx="2198688" cy="661987"/>
          </a:xfrm>
          <a:prstGeom prst="wedgeRoundRectCallout">
            <a:avLst>
              <a:gd name="adj1" fmla="val 4705"/>
              <a:gd name="adj2" fmla="val 11485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+mn-lt"/>
              </a:rPr>
              <a:t>Ответ: </a:t>
            </a:r>
            <a:r>
              <a:rPr lang="ru-RU" sz="2800" b="1" dirty="0">
                <a:latin typeface="+mn-lt"/>
              </a:rPr>
              <a:t>126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12" grpId="0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829</Words>
  <Application>Microsoft Office PowerPoint</Application>
  <PresentationFormat>Экран (4:3)</PresentationFormat>
  <Paragraphs>271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Адреса в Интернете</vt:lpstr>
      <vt:lpstr>IP-адреса</vt:lpstr>
      <vt:lpstr>IP-адреса</vt:lpstr>
      <vt:lpstr>Слайд 4</vt:lpstr>
      <vt:lpstr>IP-адреса и маски</vt:lpstr>
      <vt:lpstr>Маски для разделения IP-адреса</vt:lpstr>
      <vt:lpstr>Слайд 7</vt:lpstr>
      <vt:lpstr>Слайд 8</vt:lpstr>
      <vt:lpstr>Число компьютеров в сети</vt:lpstr>
      <vt:lpstr>Адрес сети и номер компьютера</vt:lpstr>
      <vt:lpstr>Задачи</vt:lpstr>
      <vt:lpstr>Проблема  с IP-адресами</vt:lpstr>
      <vt:lpstr>Что такое NAT?</vt:lpstr>
      <vt:lpstr>«Серые» адреса</vt:lpstr>
      <vt:lpstr>IPv6</vt:lpstr>
      <vt:lpstr>Доменные имена</vt:lpstr>
      <vt:lpstr>Домены верхнего уровня</vt:lpstr>
      <vt:lpstr>Регистрация доменов</vt:lpstr>
      <vt:lpstr>Преобразование адресов</vt:lpstr>
      <vt:lpstr>Слайд 20</vt:lpstr>
      <vt:lpstr>Адрес ресурса (URL)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Адреса в Интернете</dc:title>
  <dc:creator>. я</dc:creator>
  <cp:lastModifiedBy>. я</cp:lastModifiedBy>
  <cp:revision>37</cp:revision>
  <dcterms:created xsi:type="dcterms:W3CDTF">2021-12-22T08:55:06Z</dcterms:created>
  <dcterms:modified xsi:type="dcterms:W3CDTF">2021-12-22T10:29:22Z</dcterms:modified>
</cp:coreProperties>
</file>