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846D6-0698-488D-9535-1A37F7598E27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821F-043D-4B69-AEDD-D0D7C1E30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846D6-0698-488D-9535-1A37F7598E27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821F-043D-4B69-AEDD-D0D7C1E30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846D6-0698-488D-9535-1A37F7598E27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821F-043D-4B69-AEDD-D0D7C1E30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Программное обеспечение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10 класс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2018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C7B4D-95D6-4E29-8840-5135E07F4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Программное обеспечение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10 класс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2018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C7B4D-95D6-4E29-8840-5135E07F4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Программное обеспечение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10 класс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2018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C7B4D-95D6-4E29-8840-5135E07F4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Программное обеспечение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10 класс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2018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C7B4D-95D6-4E29-8840-5135E07F4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Программное обеспечение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10 класс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2018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C7B4D-95D6-4E29-8840-5135E07F4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Программное обеспечение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10 класс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2018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C7B4D-95D6-4E29-8840-5135E07F4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Программное обеспечение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10 класс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2018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C7B4D-95D6-4E29-8840-5135E07F4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Программное обеспечение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10 класс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2018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C7B4D-95D6-4E29-8840-5135E07F4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846D6-0698-488D-9535-1A37F7598E27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821F-043D-4B69-AEDD-D0D7C1E30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846D6-0698-488D-9535-1A37F7598E27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821F-043D-4B69-AEDD-D0D7C1E30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846D6-0698-488D-9535-1A37F7598E27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821F-043D-4B69-AEDD-D0D7C1E30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846D6-0698-488D-9535-1A37F7598E27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821F-043D-4B69-AEDD-D0D7C1E30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846D6-0698-488D-9535-1A37F7598E27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821F-043D-4B69-AEDD-D0D7C1E30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846D6-0698-488D-9535-1A37F7598E27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821F-043D-4B69-AEDD-D0D7C1E30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846D6-0698-488D-9535-1A37F7598E27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821F-043D-4B69-AEDD-D0D7C1E30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846D6-0698-488D-9535-1A37F7598E27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821F-043D-4B69-AEDD-D0D7C1E30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846D6-0698-488D-9535-1A37F7598E27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D821F-043D-4B69-AEDD-D0D7C1E30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iugu.ru/download/1238.pdf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rmitagemu-seum.org/" TargetMode="External"/><Relationship Id="rId2" Type="http://schemas.openxmlformats.org/officeDocument/2006/relationships/hyperlink" Target="http://lenta.ru/news/2014/11/21/tibet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046860"/>
            <a:ext cx="8953500" cy="1487487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Правила оформления </a:t>
            </a:r>
            <a:b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рефератов</a:t>
            </a:r>
          </a:p>
        </p:txBody>
      </p:sp>
      <p:pic>
        <p:nvPicPr>
          <p:cNvPr id="155650" name="Picture 2" descr="https://yt3.ggpht.com/a/AGF-l79en9MlmH9ATZOfngmjUatbqV5vKCr5NqUSPw=s900-c-k-c0xffffffff-no-rj-m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1810" y="2821258"/>
            <a:ext cx="3512634" cy="35126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14290"/>
            <a:ext cx="9144000" cy="558823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Что такое реферат?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8313" y="1142984"/>
            <a:ext cx="8340725" cy="12001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8775" indent="-358775">
              <a:defRPr/>
            </a:pPr>
            <a:r>
              <a:rPr lang="ru-RU" sz="2400" b="1" dirty="0"/>
              <a:t>Реферат</a:t>
            </a:r>
            <a:r>
              <a:rPr lang="ru-RU" sz="2400" dirty="0"/>
              <a:t> – это письменный доклад (сообщение) по определённой теме, в котором представлена информация из одного или нескольких источников.</a:t>
            </a:r>
          </a:p>
        </p:txBody>
      </p:sp>
      <p:sp>
        <p:nvSpPr>
          <p:cNvPr id="63493" name="Прямоугольник 4"/>
          <p:cNvSpPr>
            <a:spLocks noChangeArrowheads="1"/>
          </p:cNvSpPr>
          <p:nvPr/>
        </p:nvSpPr>
        <p:spPr bwMode="auto">
          <a:xfrm>
            <a:off x="527050" y="2608275"/>
            <a:ext cx="8188325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6700" indent="-266700">
              <a:buFont typeface="Arial" charset="0"/>
              <a:buChar char="•"/>
            </a:pPr>
            <a:r>
              <a:rPr lang="ru-RU" sz="2400"/>
              <a:t>титульный лист; </a:t>
            </a:r>
          </a:p>
          <a:p>
            <a:pPr marL="266700" indent="-266700">
              <a:buFont typeface="Arial" charset="0"/>
              <a:buChar char="•"/>
            </a:pPr>
            <a:r>
              <a:rPr lang="ru-RU" sz="2400"/>
              <a:t>содержание (оглавление);</a:t>
            </a:r>
          </a:p>
          <a:p>
            <a:pPr marL="266700" indent="-266700">
              <a:buFont typeface="Arial" charset="0"/>
              <a:buChar char="•"/>
            </a:pPr>
            <a:r>
              <a:rPr lang="ru-RU" sz="2400"/>
              <a:t>аннотация (до 500 знаков);</a:t>
            </a:r>
          </a:p>
          <a:p>
            <a:pPr marL="266700" indent="-266700">
              <a:buFont typeface="Arial" charset="0"/>
              <a:buChar char="•"/>
            </a:pPr>
            <a:r>
              <a:rPr lang="ru-RU" sz="2400"/>
              <a:t>введение (1-2 страницы); </a:t>
            </a:r>
          </a:p>
          <a:p>
            <a:pPr marL="266700" indent="-266700">
              <a:buFont typeface="Arial" charset="0"/>
              <a:buChar char="•"/>
            </a:pPr>
            <a:r>
              <a:rPr lang="ru-RU" sz="2400"/>
              <a:t>основная часть (10-15 страниц);</a:t>
            </a:r>
          </a:p>
          <a:p>
            <a:pPr marL="266700" indent="-266700">
              <a:buFont typeface="Arial" charset="0"/>
              <a:buChar char="•"/>
            </a:pPr>
            <a:r>
              <a:rPr lang="ru-RU" sz="2400"/>
              <a:t>выводы или заключение (1-2 страницы);</a:t>
            </a:r>
          </a:p>
          <a:p>
            <a:pPr marL="266700" indent="-266700">
              <a:buFont typeface="Arial" charset="0"/>
              <a:buChar char="•"/>
            </a:pPr>
            <a:r>
              <a:rPr lang="ru-RU" sz="2400"/>
              <a:t>список использованных источников.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8" y="214290"/>
            <a:ext cx="8375650" cy="64294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Титульный лист</a:t>
            </a:r>
          </a:p>
        </p:txBody>
      </p:sp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571472" y="1428736"/>
            <a:ext cx="3305175" cy="4667250"/>
          </a:xfrm>
          <a:prstGeom prst="rect">
            <a:avLst/>
          </a:prstGeom>
          <a:solidFill>
            <a:srgbClr val="FFFFFF"/>
          </a:solidFill>
          <a:ln w="317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/>
          <a:lstStyle/>
          <a:p>
            <a:pPr algn="ctr">
              <a:defRPr/>
            </a:pPr>
            <a:endParaRPr lang="ru-RU" sz="1000" dirty="0">
              <a:latin typeface="Times New Roman" pitchFamily="18" charset="0"/>
            </a:endParaRPr>
          </a:p>
          <a:p>
            <a:pPr algn="ctr">
              <a:defRPr/>
            </a:pPr>
            <a:r>
              <a:rPr lang="ru-RU" sz="900" dirty="0">
                <a:latin typeface="Times New Roman" pitchFamily="18" charset="0"/>
              </a:rPr>
              <a:t>Министерство образования и науки Российской Федерации</a:t>
            </a:r>
          </a:p>
          <a:p>
            <a:pPr algn="ctr">
              <a:spcBef>
                <a:spcPts val="200"/>
              </a:spcBef>
              <a:defRPr/>
            </a:pPr>
            <a:r>
              <a:rPr lang="ru-RU" sz="900" dirty="0">
                <a:latin typeface="Times New Roman" pitchFamily="18" charset="0"/>
              </a:rPr>
              <a:t>Государственное бюджетное образовательное учреждение</a:t>
            </a:r>
          </a:p>
          <a:p>
            <a:pPr algn="ctr">
              <a:defRPr/>
            </a:pPr>
            <a:r>
              <a:rPr lang="ru-RU" sz="900" dirty="0">
                <a:latin typeface="Times New Roman" pitchFamily="18" charset="0"/>
              </a:rPr>
              <a:t>средняя общеобразовательная школа № 1</a:t>
            </a:r>
          </a:p>
          <a:p>
            <a:pPr algn="ctr">
              <a:defRPr/>
            </a:pPr>
            <a:endParaRPr lang="ru-RU" sz="1000" dirty="0">
              <a:latin typeface="Times New Roman" pitchFamily="18" charset="0"/>
            </a:endParaRPr>
          </a:p>
          <a:p>
            <a:pPr algn="ctr">
              <a:defRPr/>
            </a:pPr>
            <a:endParaRPr lang="ru-RU" sz="1000" dirty="0">
              <a:latin typeface="Times New Roman" pitchFamily="18" charset="0"/>
            </a:endParaRPr>
          </a:p>
          <a:p>
            <a:pPr algn="ctr">
              <a:defRPr/>
            </a:pPr>
            <a:endParaRPr lang="ru-RU" sz="1000" dirty="0">
              <a:latin typeface="Times New Roman" pitchFamily="18" charset="0"/>
            </a:endParaRPr>
          </a:p>
          <a:p>
            <a:pPr algn="ctr">
              <a:defRPr/>
            </a:pPr>
            <a:endParaRPr lang="ru-RU" sz="1000" dirty="0">
              <a:latin typeface="Times New Roman" pitchFamily="18" charset="0"/>
            </a:endParaRPr>
          </a:p>
          <a:p>
            <a:pPr algn="ctr">
              <a:defRPr/>
            </a:pPr>
            <a:r>
              <a:rPr lang="ru-RU" sz="1000" dirty="0">
                <a:latin typeface="Times New Roman" pitchFamily="18" charset="0"/>
              </a:rPr>
              <a:t>РЕФЕРАТ</a:t>
            </a:r>
          </a:p>
          <a:p>
            <a:pPr algn="ctr">
              <a:defRPr/>
            </a:pPr>
            <a:r>
              <a:rPr lang="ru-RU" sz="1000" dirty="0">
                <a:latin typeface="Times New Roman" pitchFamily="18" charset="0"/>
              </a:rPr>
              <a:t>по информатике</a:t>
            </a:r>
            <a:endParaRPr lang="en-US" sz="1000" dirty="0">
              <a:latin typeface="Times New Roman" pitchFamily="18" charset="0"/>
            </a:endParaRPr>
          </a:p>
          <a:p>
            <a:pPr algn="ctr">
              <a:defRPr/>
            </a:pPr>
            <a:endParaRPr lang="ru-RU" sz="1000" dirty="0">
              <a:latin typeface="Times New Roman" pitchFamily="18" charset="0"/>
            </a:endParaRPr>
          </a:p>
          <a:p>
            <a:pPr algn="ctr">
              <a:defRPr/>
            </a:pPr>
            <a:endParaRPr lang="ru-RU" sz="1000" dirty="0">
              <a:latin typeface="Times New Roman" pitchFamily="18" charset="0"/>
            </a:endParaRPr>
          </a:p>
          <a:p>
            <a:pPr algn="ctr">
              <a:defRPr/>
            </a:pPr>
            <a:r>
              <a:rPr lang="ru-RU" sz="1600" b="1" dirty="0">
                <a:latin typeface="Times New Roman" pitchFamily="18" charset="0"/>
              </a:rPr>
              <a:t>СЕНСОРНЫЕ ЭКРАНЫ</a:t>
            </a:r>
          </a:p>
          <a:p>
            <a:pPr algn="ctr">
              <a:defRPr/>
            </a:pPr>
            <a:endParaRPr lang="ru-RU" sz="1600" b="1" dirty="0">
              <a:latin typeface="Times New Roman" pitchFamily="18" charset="0"/>
            </a:endParaRPr>
          </a:p>
          <a:p>
            <a:pPr marL="1608138" lvl="1">
              <a:defRPr/>
            </a:pPr>
            <a:r>
              <a:rPr lang="ru-RU" sz="1000" dirty="0">
                <a:latin typeface="Times New Roman" pitchFamily="18" charset="0"/>
              </a:rPr>
              <a:t>Выполнил</a:t>
            </a:r>
            <a:r>
              <a:rPr lang="en-US" sz="1000" dirty="0">
                <a:latin typeface="Times New Roman" pitchFamily="18" charset="0"/>
              </a:rPr>
              <a:t>:</a:t>
            </a:r>
            <a:r>
              <a:rPr lang="ru-RU" sz="1000" dirty="0">
                <a:latin typeface="Times New Roman" pitchFamily="18" charset="0"/>
              </a:rPr>
              <a:t> </a:t>
            </a:r>
            <a:endParaRPr lang="en-US" sz="1000" dirty="0">
              <a:latin typeface="Times New Roman" pitchFamily="18" charset="0"/>
            </a:endParaRPr>
          </a:p>
          <a:p>
            <a:pPr marL="1608138" lvl="1">
              <a:defRPr/>
            </a:pPr>
            <a:r>
              <a:rPr lang="ru-RU" sz="1000" dirty="0">
                <a:latin typeface="Times New Roman" pitchFamily="18" charset="0"/>
              </a:rPr>
              <a:t>ученик 8</a:t>
            </a:r>
            <a:r>
              <a:rPr lang="ru-RU" sz="1000" baseline="30000" dirty="0">
                <a:latin typeface="Times New Roman" pitchFamily="18" charset="0"/>
              </a:rPr>
              <a:t>А </a:t>
            </a:r>
            <a:r>
              <a:rPr lang="ru-RU" sz="1000" dirty="0">
                <a:latin typeface="Times New Roman" pitchFamily="18" charset="0"/>
              </a:rPr>
              <a:t>класса </a:t>
            </a:r>
          </a:p>
          <a:p>
            <a:pPr marL="1608138" lvl="1">
              <a:defRPr/>
            </a:pPr>
            <a:r>
              <a:rPr lang="ru-RU" sz="1000" dirty="0">
                <a:latin typeface="Times New Roman" pitchFamily="18" charset="0"/>
              </a:rPr>
              <a:t>Никаноров Авенир</a:t>
            </a:r>
          </a:p>
          <a:p>
            <a:pPr marL="1608138" lvl="1">
              <a:spcBef>
                <a:spcPts val="600"/>
              </a:spcBef>
              <a:defRPr/>
            </a:pPr>
            <a:r>
              <a:rPr lang="ru-RU" sz="1000" dirty="0">
                <a:latin typeface="Times New Roman" pitchFamily="18" charset="0"/>
              </a:rPr>
              <a:t>Руководитель</a:t>
            </a:r>
            <a:r>
              <a:rPr lang="en-US" sz="1000" dirty="0">
                <a:latin typeface="Times New Roman" pitchFamily="18" charset="0"/>
              </a:rPr>
              <a:t>:</a:t>
            </a:r>
            <a:endParaRPr lang="ru-RU" sz="1000" dirty="0">
              <a:latin typeface="Times New Roman" pitchFamily="18" charset="0"/>
            </a:endParaRPr>
          </a:p>
          <a:p>
            <a:pPr marL="1608138" lvl="1">
              <a:defRPr/>
            </a:pPr>
            <a:r>
              <a:rPr lang="ru-RU" sz="1000" dirty="0">
                <a:latin typeface="Times New Roman" pitchFamily="18" charset="0"/>
              </a:rPr>
              <a:t>учитель информатики</a:t>
            </a:r>
          </a:p>
          <a:p>
            <a:pPr marL="1608138" lvl="1">
              <a:defRPr/>
            </a:pPr>
            <a:r>
              <a:rPr lang="ru-RU" sz="1000" dirty="0">
                <a:latin typeface="Times New Roman" pitchFamily="18" charset="0"/>
              </a:rPr>
              <a:t>Семёнова Мария Ивановна</a:t>
            </a:r>
          </a:p>
          <a:p>
            <a:pPr>
              <a:defRPr/>
            </a:pPr>
            <a:endParaRPr lang="ru-RU" sz="1000" dirty="0">
              <a:latin typeface="Times New Roman" pitchFamily="18" charset="0"/>
            </a:endParaRPr>
          </a:p>
          <a:p>
            <a:pPr>
              <a:defRPr/>
            </a:pPr>
            <a:endParaRPr lang="ru-RU" sz="1000" dirty="0">
              <a:latin typeface="Times New Roman" pitchFamily="18" charset="0"/>
            </a:endParaRPr>
          </a:p>
          <a:p>
            <a:pPr>
              <a:defRPr/>
            </a:pPr>
            <a:endParaRPr lang="ru-RU" sz="1000" dirty="0">
              <a:latin typeface="Times New Roman" pitchFamily="18" charset="0"/>
            </a:endParaRPr>
          </a:p>
          <a:p>
            <a:pPr>
              <a:defRPr/>
            </a:pPr>
            <a:endParaRPr lang="ru-RU" sz="1000" dirty="0">
              <a:latin typeface="Times New Roman" pitchFamily="18" charset="0"/>
            </a:endParaRPr>
          </a:p>
          <a:p>
            <a:pPr>
              <a:defRPr/>
            </a:pPr>
            <a:endParaRPr lang="ru-RU" sz="1000" dirty="0">
              <a:latin typeface="Times New Roman" pitchFamily="18" charset="0"/>
            </a:endParaRPr>
          </a:p>
          <a:p>
            <a:pPr>
              <a:defRPr/>
            </a:pPr>
            <a:endParaRPr lang="ru-RU" sz="1000" dirty="0">
              <a:latin typeface="Times New Roman" pitchFamily="18" charset="0"/>
            </a:endParaRPr>
          </a:p>
          <a:p>
            <a:pPr algn="ctr">
              <a:defRPr/>
            </a:pPr>
            <a:r>
              <a:rPr lang="ru-RU" sz="1000" dirty="0" err="1">
                <a:latin typeface="Times New Roman" pitchFamily="18" charset="0"/>
              </a:rPr>
              <a:t>Южноуральск</a:t>
            </a:r>
            <a:endParaRPr lang="ru-RU" sz="1000" dirty="0">
              <a:latin typeface="Times New Roman" pitchFamily="18" charset="0"/>
            </a:endParaRPr>
          </a:p>
          <a:p>
            <a:pPr algn="ctr">
              <a:defRPr/>
            </a:pPr>
            <a:r>
              <a:rPr lang="ru-RU" sz="1000" dirty="0">
                <a:latin typeface="Times New Roman" pitchFamily="18" charset="0"/>
              </a:rPr>
              <a:t>2015</a:t>
            </a:r>
          </a:p>
          <a:p>
            <a:pPr>
              <a:defRPr/>
            </a:pPr>
            <a:endParaRPr lang="ru-RU" sz="1000" dirty="0">
              <a:latin typeface="Times New Roman" pitchFamily="18" charset="0"/>
            </a:endParaRPr>
          </a:p>
          <a:p>
            <a:pPr>
              <a:defRPr/>
            </a:pPr>
            <a:endParaRPr lang="ru-RU" sz="1000" dirty="0">
              <a:latin typeface="Times New Roman" pitchFamily="18" charset="0"/>
            </a:endParaRPr>
          </a:p>
          <a:p>
            <a:pPr>
              <a:defRPr/>
            </a:pPr>
            <a:endParaRPr lang="ru-RU" sz="1000" dirty="0">
              <a:latin typeface="Times New Roman" pitchFamily="18" charset="0"/>
            </a:endParaRPr>
          </a:p>
          <a:p>
            <a:pPr>
              <a:defRPr/>
            </a:pPr>
            <a:endParaRPr lang="ru-RU" sz="1000" dirty="0">
              <a:latin typeface="Times New Roman" pitchFamily="18" charset="0"/>
            </a:endParaRPr>
          </a:p>
          <a:p>
            <a:pPr>
              <a:defRPr/>
            </a:pPr>
            <a:endParaRPr lang="ru-RU" sz="3600" dirty="0">
              <a:latin typeface="Arial" pitchFamily="34" charset="0"/>
            </a:endParaRPr>
          </a:p>
        </p:txBody>
      </p:sp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4214810" y="2285992"/>
            <a:ext cx="4314825" cy="936625"/>
            <a:chOff x="433" y="3902"/>
            <a:chExt cx="2718" cy="590"/>
          </a:xfrm>
        </p:grpSpPr>
        <p:sp>
          <p:nvSpPr>
            <p:cNvPr id="6" name="Text Box 56"/>
            <p:cNvSpPr txBox="1">
              <a:spLocks noChangeArrowheads="1"/>
            </p:cNvSpPr>
            <p:nvPr/>
          </p:nvSpPr>
          <p:spPr bwMode="auto">
            <a:xfrm>
              <a:off x="727" y="3969"/>
              <a:ext cx="2424" cy="52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ru-RU" sz="2400" dirty="0"/>
                <a:t>  Номер страницы не </a:t>
              </a:r>
              <a:br>
                <a:rPr lang="ru-RU" sz="2400" dirty="0"/>
              </a:br>
              <a:r>
                <a:rPr lang="ru-RU" sz="2400" dirty="0"/>
                <a:t>  ставится!</a:t>
              </a:r>
            </a:p>
          </p:txBody>
        </p:sp>
        <p:sp>
          <p:nvSpPr>
            <p:cNvPr id="64519" name="Oval 57"/>
            <p:cNvSpPr>
              <a:spLocks noChangeArrowheads="1"/>
            </p:cNvSpPr>
            <p:nvPr/>
          </p:nvSpPr>
          <p:spPr bwMode="auto">
            <a:xfrm>
              <a:off x="433" y="3902"/>
              <a:ext cx="409" cy="418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/>
              <a:r>
                <a:rPr lang="ru-RU" sz="4400">
                  <a:solidFill>
                    <a:schemeClr val="bg1"/>
                  </a:solidFill>
                  <a:latin typeface="Arial Black" pitchFamily="34" charset="0"/>
                </a:rPr>
                <a:t>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929718" cy="773113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Аннотация</a:t>
            </a:r>
          </a:p>
        </p:txBody>
      </p:sp>
      <p:sp>
        <p:nvSpPr>
          <p:cNvPr id="65540" name="Прямоугольник 3"/>
          <p:cNvSpPr>
            <a:spLocks noChangeArrowheads="1"/>
          </p:cNvSpPr>
          <p:nvPr/>
        </p:nvSpPr>
        <p:spPr bwMode="auto">
          <a:xfrm>
            <a:off x="400050" y="827088"/>
            <a:ext cx="84312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8775" indent="-358775"/>
            <a:r>
              <a:rPr lang="ru-RU" sz="2400" b="1" i="1" dirty="0"/>
              <a:t>Цель</a:t>
            </a:r>
            <a:r>
              <a:rPr lang="ru-RU" sz="2400" b="1" dirty="0"/>
              <a:t> </a:t>
            </a:r>
            <a:r>
              <a:rPr lang="ru-RU" sz="2400" dirty="0"/>
              <a:t>– определить, стоит ли читать весь текст.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77863" y="1370013"/>
            <a:ext cx="7204075" cy="31400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200" i="1" dirty="0"/>
              <a:t>В реферате рассмотрены современные типы сенсорных экранов. Проведено сравнение их свойств, выделены достоинства и недостатки каждого типа, описаны возможные проблемы. Даны рекомендации по выбору сенсорных экранов для применения в системах мониторинга и дистанционного управления. Выводы и результаты анализа могут быть использованы техническими специалистами различных организаций.</a:t>
            </a:r>
            <a:endParaRPr lang="ru-RU" sz="2200" dirty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723900" y="4565650"/>
            <a:ext cx="60007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6700" indent="-266700">
              <a:buFont typeface="Arial" charset="0"/>
              <a:buChar char="•"/>
            </a:pPr>
            <a:r>
              <a:rPr lang="ru-RU" sz="2400"/>
              <a:t>о чём это?</a:t>
            </a:r>
          </a:p>
          <a:p>
            <a:pPr marL="266700" indent="-266700">
              <a:buFont typeface="Arial" charset="0"/>
              <a:buChar char="•"/>
            </a:pPr>
            <a:r>
              <a:rPr lang="ru-RU" sz="2400"/>
              <a:t>какая задача?</a:t>
            </a:r>
          </a:p>
          <a:p>
            <a:pPr marL="266700" indent="-266700">
              <a:buFont typeface="Arial" charset="0"/>
              <a:buChar char="•"/>
            </a:pPr>
            <a:r>
              <a:rPr lang="ru-RU" sz="2400"/>
              <a:t>каковы результаты?</a:t>
            </a:r>
          </a:p>
          <a:p>
            <a:pPr marL="266700" indent="-266700">
              <a:buFont typeface="Arial" charset="0"/>
              <a:buChar char="•"/>
            </a:pPr>
            <a:r>
              <a:rPr lang="ru-RU" sz="2400"/>
              <a:t>где можно использовать?</a:t>
            </a:r>
          </a:p>
        </p:txBody>
      </p:sp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4516438" y="4805363"/>
            <a:ext cx="4071937" cy="663575"/>
            <a:chOff x="433" y="3902"/>
            <a:chExt cx="2565" cy="418"/>
          </a:xfrm>
        </p:grpSpPr>
        <p:sp>
          <p:nvSpPr>
            <p:cNvPr id="8" name="Text Box 56"/>
            <p:cNvSpPr txBox="1">
              <a:spLocks noChangeArrowheads="1"/>
            </p:cNvSpPr>
            <p:nvPr/>
          </p:nvSpPr>
          <p:spPr bwMode="auto">
            <a:xfrm>
              <a:off x="727" y="3969"/>
              <a:ext cx="2271" cy="291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ru-RU" sz="2400" dirty="0"/>
                <a:t>  Не более 500 знаков!</a:t>
              </a:r>
            </a:p>
          </p:txBody>
        </p:sp>
        <p:sp>
          <p:nvSpPr>
            <p:cNvPr id="65545" name="Oval 57"/>
            <p:cNvSpPr>
              <a:spLocks noChangeArrowheads="1"/>
            </p:cNvSpPr>
            <p:nvPr/>
          </p:nvSpPr>
          <p:spPr bwMode="auto">
            <a:xfrm>
              <a:off x="433" y="3902"/>
              <a:ext cx="409" cy="418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/>
              <a:r>
                <a:rPr lang="ru-RU" sz="4400">
                  <a:solidFill>
                    <a:schemeClr val="bg1"/>
                  </a:solidFill>
                  <a:latin typeface="Arial Black" pitchFamily="34" charset="0"/>
                </a:rPr>
                <a:t>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14290"/>
            <a:ext cx="8786842" cy="558823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Оформление текста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0050" y="1103334"/>
            <a:ext cx="8431213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58775" indent="-358775">
              <a:defRPr/>
            </a:pPr>
            <a:r>
              <a:rPr lang="ru-RU" sz="2400" dirty="0"/>
              <a:t>Два основных </a:t>
            </a:r>
            <a:r>
              <a:rPr lang="ru-RU" sz="2400" b="1" dirty="0">
                <a:solidFill>
                  <a:srgbClr val="333399"/>
                </a:solidFill>
              </a:rPr>
              <a:t>шрифта</a:t>
            </a:r>
            <a:r>
              <a:rPr lang="ru-RU" sz="2400" dirty="0"/>
              <a:t>:</a:t>
            </a:r>
          </a:p>
          <a:p>
            <a:pPr marL="625475" indent="-266700">
              <a:buFont typeface="Arial" pitchFamily="34" charset="0"/>
              <a:buChar char="•"/>
              <a:defRPr/>
            </a:pPr>
            <a:r>
              <a:rPr lang="ru-RU" sz="2400" dirty="0"/>
              <a:t>для заголовков – рубленый (</a:t>
            </a:r>
            <a:r>
              <a:rPr lang="en-US" sz="2400" dirty="0"/>
              <a:t>Arial, </a:t>
            </a:r>
            <a:r>
              <a:rPr lang="en-US" sz="2400" dirty="0">
                <a:latin typeface="Helvetica" pitchFamily="34" charset="0"/>
              </a:rPr>
              <a:t>Helvetica</a:t>
            </a:r>
            <a:r>
              <a:rPr lang="ru-RU" sz="2400" dirty="0"/>
              <a:t>)</a:t>
            </a:r>
            <a:endParaRPr lang="en-US" sz="2400" dirty="0"/>
          </a:p>
          <a:p>
            <a:pPr marL="625475" indent="-266700">
              <a:buFont typeface="Arial" pitchFamily="34" charset="0"/>
              <a:buChar char="•"/>
              <a:defRPr/>
            </a:pPr>
            <a:r>
              <a:rPr lang="ru-RU" sz="2400" dirty="0"/>
              <a:t>для основного текста – с засечками (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Times New Roman</a:t>
            </a:r>
            <a:r>
              <a:rPr lang="ru-RU" sz="2400" dirty="0"/>
              <a:t>)</a:t>
            </a:r>
          </a:p>
          <a:p>
            <a:pPr>
              <a:defRPr/>
            </a:pPr>
            <a:r>
              <a:rPr lang="ru-RU" sz="2400" dirty="0"/>
              <a:t>Для текстов </a:t>
            </a:r>
            <a:r>
              <a:rPr lang="ru-RU" sz="2400" b="1" dirty="0">
                <a:solidFill>
                  <a:srgbClr val="333399"/>
                </a:solidFill>
              </a:rPr>
              <a:t>программ</a:t>
            </a:r>
            <a:r>
              <a:rPr lang="ru-RU" sz="2400" dirty="0"/>
              <a:t> – </a:t>
            </a:r>
            <a:r>
              <a:rPr lang="ru-RU" sz="2400" dirty="0" err="1"/>
              <a:t>моноширинный</a:t>
            </a:r>
            <a:r>
              <a:rPr lang="ru-RU" sz="2400" dirty="0"/>
              <a:t> шрифт </a:t>
            </a:r>
          </a:p>
          <a:p>
            <a:pPr>
              <a:defRPr/>
            </a:pPr>
            <a:r>
              <a:rPr lang="ru-RU" sz="2400" dirty="0"/>
              <a:t>(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Courier New</a:t>
            </a:r>
            <a:r>
              <a:rPr lang="en-US" sz="2400" dirty="0"/>
              <a:t>, 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Consolas</a:t>
            </a:r>
            <a:r>
              <a:rPr lang="ru-RU" sz="2400" dirty="0"/>
              <a:t>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0050" y="4491059"/>
            <a:ext cx="4503738" cy="19383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333399"/>
                </a:solidFill>
              </a:rPr>
              <a:t>Основной текст</a:t>
            </a:r>
            <a:r>
              <a:rPr lang="ru-RU" sz="2400" dirty="0">
                <a:solidFill>
                  <a:srgbClr val="000000"/>
                </a:solidFill>
              </a:rPr>
              <a:t>: </a:t>
            </a:r>
          </a:p>
          <a:p>
            <a:pPr marL="625475" indent="-266700"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rgbClr val="000000"/>
                </a:solidFill>
              </a:rPr>
              <a:t>шрифт 14 </a:t>
            </a:r>
            <a:r>
              <a:rPr lang="ru-RU" sz="2400" dirty="0" err="1">
                <a:solidFill>
                  <a:srgbClr val="000000"/>
                </a:solidFill>
              </a:rPr>
              <a:t>пт</a:t>
            </a:r>
            <a:endParaRPr lang="ru-RU" sz="2400" dirty="0">
              <a:solidFill>
                <a:srgbClr val="000000"/>
              </a:solidFill>
            </a:endParaRPr>
          </a:p>
          <a:p>
            <a:pPr marL="625475" indent="-266700"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rgbClr val="000000"/>
                </a:solidFill>
              </a:rPr>
              <a:t>1,5 интервала</a:t>
            </a:r>
          </a:p>
          <a:p>
            <a:pPr marL="625475" indent="-266700"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rgbClr val="000000"/>
                </a:solidFill>
              </a:rPr>
              <a:t>абзацный отступ 1 см</a:t>
            </a:r>
          </a:p>
          <a:p>
            <a:pPr marL="625475" indent="-266700"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rgbClr val="000000"/>
                </a:solidFill>
              </a:rPr>
              <a:t>выравнивание по ширине</a:t>
            </a:r>
            <a:endParaRPr lang="ru-RU" dirty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00050" y="3322659"/>
            <a:ext cx="78708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333399"/>
                </a:solidFill>
              </a:rPr>
              <a:t>Страница</a:t>
            </a:r>
            <a:r>
              <a:rPr lang="ru-RU" sz="2400">
                <a:solidFill>
                  <a:srgbClr val="000000"/>
                </a:solidFill>
              </a:rPr>
              <a:t>: </a:t>
            </a:r>
            <a:r>
              <a:rPr lang="en-US" sz="2400">
                <a:solidFill>
                  <a:srgbClr val="000000"/>
                </a:solidFill>
              </a:rPr>
              <a:t>A4, </a:t>
            </a:r>
            <a:r>
              <a:rPr lang="ru-RU" sz="2400">
                <a:solidFill>
                  <a:srgbClr val="000000"/>
                </a:solidFill>
              </a:rPr>
              <a:t>книжная ориентация,</a:t>
            </a:r>
          </a:p>
          <a:p>
            <a:r>
              <a:rPr lang="ru-RU" sz="2400">
                <a:solidFill>
                  <a:srgbClr val="000000"/>
                </a:solidFill>
              </a:rPr>
              <a:t>      поля: слева – 3 см, сверху и снизу – 2 см, </a:t>
            </a:r>
          </a:p>
          <a:p>
            <a:r>
              <a:rPr lang="ru-RU" sz="2400">
                <a:solidFill>
                  <a:srgbClr val="000000"/>
                </a:solidFill>
              </a:rPr>
              <a:t>                справа – 1,5 см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14290"/>
            <a:ext cx="9144000" cy="558823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Список использованных источников</a:t>
            </a:r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428596" y="928670"/>
            <a:ext cx="8345487" cy="5338762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algn="just" eaLnBrk="0" hangingPunct="0"/>
            <a:r>
              <a:rPr lang="ru-RU" sz="2400" b="1" dirty="0">
                <a:solidFill>
                  <a:srgbClr val="333399"/>
                </a:solidFill>
                <a:ea typeface="Calibri" pitchFamily="34" charset="0"/>
                <a:cs typeface="Times New Roman" pitchFamily="18" charset="0"/>
              </a:rPr>
              <a:t>Книга</a:t>
            </a:r>
            <a:r>
              <a:rPr lang="ru-RU" sz="2400" i="1" dirty="0">
                <a:ea typeface="Calibri" pitchFamily="34" charset="0"/>
                <a:cs typeface="Times New Roman" pitchFamily="18" charset="0"/>
              </a:rPr>
              <a:t>:</a:t>
            </a:r>
            <a:endParaRPr lang="ru-RU" sz="2400" dirty="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AutoNum type="arabicPeriod"/>
            </a:pPr>
            <a:r>
              <a:rPr lang="ru-RU" sz="2400" dirty="0">
                <a:ea typeface="Calibri" pitchFamily="34" charset="0"/>
                <a:cs typeface="Times New Roman" pitchFamily="18" charset="0"/>
              </a:rPr>
              <a:t>Маслов, Л.А. Нашествия инопланетян на Европу [Текст] / Л.А. Маслов. – СПб.: </a:t>
            </a:r>
            <a:r>
              <a:rPr lang="ru-RU" sz="2400" dirty="0" err="1">
                <a:ea typeface="Calibri" pitchFamily="34" charset="0"/>
                <a:cs typeface="Times New Roman" pitchFamily="18" charset="0"/>
              </a:rPr>
              <a:t>НЛОиздат</a:t>
            </a:r>
            <a:r>
              <a:rPr lang="ru-RU" sz="2400" dirty="0">
                <a:ea typeface="Calibri" pitchFamily="34" charset="0"/>
                <a:cs typeface="Times New Roman" pitchFamily="18" charset="0"/>
              </a:rPr>
              <a:t>, 2001. – </a:t>
            </a:r>
            <a:endParaRPr lang="en-US" sz="2400" dirty="0"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en-US" sz="2400" dirty="0">
                <a:ea typeface="Calibri" pitchFamily="34" charset="0"/>
                <a:cs typeface="Times New Roman" pitchFamily="18" charset="0"/>
              </a:rPr>
              <a:t>     </a:t>
            </a:r>
            <a:r>
              <a:rPr lang="ru-RU" sz="2400" dirty="0">
                <a:ea typeface="Calibri" pitchFamily="34" charset="0"/>
                <a:cs typeface="Times New Roman" pitchFamily="18" charset="0"/>
              </a:rPr>
              <a:t>344 с.</a:t>
            </a:r>
            <a:endParaRPr lang="ru-RU" sz="2400" dirty="0"/>
          </a:p>
          <a:p>
            <a:pPr algn="just" eaLnBrk="0" hangingPunct="0"/>
            <a:r>
              <a:rPr lang="ru-RU" sz="2400" b="1" dirty="0">
                <a:solidFill>
                  <a:srgbClr val="333399"/>
                </a:solidFill>
                <a:ea typeface="Calibri" pitchFamily="34" charset="0"/>
                <a:cs typeface="Calibri" pitchFamily="34" charset="0"/>
              </a:rPr>
              <a:t>Статья в журнале</a:t>
            </a:r>
            <a:r>
              <a:rPr lang="ru-RU" sz="2400" i="1" dirty="0">
                <a:ea typeface="Calibri" pitchFamily="34" charset="0"/>
                <a:cs typeface="Calibri" pitchFamily="34" charset="0"/>
              </a:rPr>
              <a:t>:</a:t>
            </a:r>
            <a:endParaRPr lang="ru-RU" sz="2400" dirty="0"/>
          </a:p>
          <a:p>
            <a:pPr eaLnBrk="0" hangingPunct="0"/>
            <a:r>
              <a:rPr lang="en-US" sz="2400" dirty="0">
                <a:ea typeface="Calibri" pitchFamily="34" charset="0"/>
                <a:cs typeface="Calibri" pitchFamily="34" charset="0"/>
              </a:rPr>
              <a:t>2. </a:t>
            </a:r>
            <a:r>
              <a:rPr lang="ru-RU" sz="2400" dirty="0">
                <a:ea typeface="Calibri" pitchFamily="34" charset="0"/>
                <a:cs typeface="Calibri" pitchFamily="34" charset="0"/>
              </a:rPr>
              <a:t>Васильев, А. Н. О глобальных физических проблемах современной астрономии [Текст] / А. Н. Васильев, </a:t>
            </a:r>
            <a:endParaRPr lang="en-US" sz="2400" dirty="0">
              <a:ea typeface="Calibri" pitchFamily="34" charset="0"/>
              <a:cs typeface="Calibri" pitchFamily="34" charset="0"/>
            </a:endParaRPr>
          </a:p>
          <a:p>
            <a:pPr eaLnBrk="0" hangingPunct="0"/>
            <a:r>
              <a:rPr lang="en-US" sz="2400" dirty="0">
                <a:ea typeface="Calibri" pitchFamily="34" charset="0"/>
                <a:cs typeface="Calibri" pitchFamily="34" charset="0"/>
              </a:rPr>
              <a:t>    </a:t>
            </a:r>
            <a:r>
              <a:rPr lang="ru-RU" sz="2400" dirty="0">
                <a:ea typeface="Calibri" pitchFamily="34" charset="0"/>
                <a:cs typeface="Calibri" pitchFamily="34" charset="0"/>
              </a:rPr>
              <a:t>А. Л. Петров, M. Д. Сидоренко // </a:t>
            </a:r>
            <a:r>
              <a:rPr lang="ru-RU" sz="2400" dirty="0" err="1">
                <a:ea typeface="Calibri" pitchFamily="34" charset="0"/>
                <a:cs typeface="Calibri" pitchFamily="34" charset="0"/>
              </a:rPr>
              <a:t>Вестн</a:t>
            </a:r>
            <a:r>
              <a:rPr lang="ru-RU" sz="2400" dirty="0">
                <a:ea typeface="Calibri" pitchFamily="34" charset="0"/>
                <a:cs typeface="Calibri" pitchFamily="34" charset="0"/>
              </a:rPr>
              <a:t>. </a:t>
            </a:r>
            <a:r>
              <a:rPr lang="ru-RU" sz="2400" dirty="0" err="1">
                <a:ea typeface="Calibri" pitchFamily="34" charset="0"/>
                <a:cs typeface="Calibri" pitchFamily="34" charset="0"/>
              </a:rPr>
              <a:t>Моск</a:t>
            </a:r>
            <a:r>
              <a:rPr lang="ru-RU" sz="2400" dirty="0">
                <a:ea typeface="Calibri" pitchFamily="34" charset="0"/>
                <a:cs typeface="Calibri" pitchFamily="34" charset="0"/>
              </a:rPr>
              <a:t>. ун-та. </a:t>
            </a:r>
            <a:endParaRPr lang="en-US" sz="2400" dirty="0">
              <a:ea typeface="Calibri" pitchFamily="34" charset="0"/>
              <a:cs typeface="Calibri" pitchFamily="34" charset="0"/>
            </a:endParaRPr>
          </a:p>
          <a:p>
            <a:pPr eaLnBrk="0" hangingPunct="0"/>
            <a:r>
              <a:rPr lang="en-US" sz="2400" dirty="0">
                <a:ea typeface="Calibri" pitchFamily="34" charset="0"/>
                <a:cs typeface="Calibri" pitchFamily="34" charset="0"/>
              </a:rPr>
              <a:t>    </a:t>
            </a:r>
            <a:r>
              <a:rPr lang="ru-RU" sz="2400" dirty="0">
                <a:ea typeface="Calibri" pitchFamily="34" charset="0"/>
                <a:cs typeface="Calibri" pitchFamily="34" charset="0"/>
              </a:rPr>
              <a:t>Сер. 3, Физика. Астрономия. – 2011. –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ru-RU" sz="2400" dirty="0">
                <a:ea typeface="Calibri" pitchFamily="34" charset="0"/>
                <a:cs typeface="Calibri" pitchFamily="34" charset="0"/>
              </a:rPr>
              <a:t>№ 6. – С. 43-45.</a:t>
            </a:r>
          </a:p>
          <a:p>
            <a:pPr algn="just" eaLnBrk="0" hangingPunct="0">
              <a:spcBef>
                <a:spcPts val="600"/>
              </a:spcBef>
            </a:pPr>
            <a:r>
              <a:rPr lang="ru-RU" sz="2400" b="1" dirty="0">
                <a:solidFill>
                  <a:srgbClr val="333399"/>
                </a:solidFill>
                <a:ea typeface="Calibri" pitchFamily="34" charset="0"/>
                <a:cs typeface="Calibri" pitchFamily="34" charset="0"/>
              </a:rPr>
              <a:t>Электронный документ в Интернете</a:t>
            </a:r>
            <a:r>
              <a:rPr lang="ru-RU" sz="2400" i="1" dirty="0">
                <a:ea typeface="Calibri" pitchFamily="34" charset="0"/>
                <a:cs typeface="Calibri" pitchFamily="34" charset="0"/>
              </a:rPr>
              <a:t>:</a:t>
            </a:r>
            <a:endParaRPr lang="ru-RU" sz="2400" dirty="0"/>
          </a:p>
          <a:p>
            <a:pPr eaLnBrk="0" hangingPunct="0"/>
            <a:r>
              <a:rPr lang="en-US" sz="2400" dirty="0">
                <a:ea typeface="Calibri" pitchFamily="34" charset="0"/>
                <a:cs typeface="Calibri" pitchFamily="34" charset="0"/>
              </a:rPr>
              <a:t>3. </a:t>
            </a:r>
            <a:r>
              <a:rPr lang="ru-RU" sz="2400" dirty="0">
                <a:ea typeface="Calibri" pitchFamily="34" charset="0"/>
                <a:cs typeface="Calibri" pitchFamily="34" charset="0"/>
              </a:rPr>
              <a:t>Артемьев, К. С. Развитие самосознания в эпоху раннего неолита [Электронный ресурс] // </a:t>
            </a:r>
            <a:r>
              <a:rPr lang="ru-RU" sz="2400" dirty="0" err="1">
                <a:ea typeface="Calibri" pitchFamily="34" charset="0"/>
                <a:cs typeface="Calibri" pitchFamily="34" charset="0"/>
              </a:rPr>
              <a:t>Вестн</a:t>
            </a:r>
            <a:r>
              <a:rPr lang="ru-RU" sz="2400" dirty="0">
                <a:ea typeface="Calibri" pitchFamily="34" charset="0"/>
                <a:cs typeface="Calibri" pitchFamily="34" charset="0"/>
              </a:rPr>
              <a:t>. НИУГУ. 2012. № 3. URL: </a:t>
            </a:r>
            <a:r>
              <a:rPr lang="ru-RU" sz="2400" dirty="0">
                <a:ea typeface="Calibri" pitchFamily="34" charset="0"/>
                <a:cs typeface="Calibri" pitchFamily="34" charset="0"/>
                <a:hlinkClick r:id="rId2"/>
              </a:rPr>
              <a:t>http://www.ni</a:t>
            </a:r>
            <a:r>
              <a:rPr lang="en-US" sz="2400" dirty="0" err="1">
                <a:ea typeface="Calibri" pitchFamily="34" charset="0"/>
                <a:cs typeface="Calibri" pitchFamily="34" charset="0"/>
                <a:hlinkClick r:id="rId2"/>
              </a:rPr>
              <a:t>ugu</a:t>
            </a:r>
            <a:r>
              <a:rPr lang="ru-RU" sz="2400" dirty="0">
                <a:ea typeface="Calibri" pitchFamily="34" charset="0"/>
                <a:cs typeface="Calibri" pitchFamily="34" charset="0"/>
                <a:hlinkClick r:id="rId2"/>
              </a:rPr>
              <a:t>.</a:t>
            </a:r>
            <a:r>
              <a:rPr lang="ru-RU" sz="2400" dirty="0" err="1">
                <a:ea typeface="Calibri" pitchFamily="34" charset="0"/>
                <a:cs typeface="Calibri" pitchFamily="34" charset="0"/>
                <a:hlinkClick r:id="rId2"/>
              </a:rPr>
              <a:t>ru</a:t>
            </a:r>
            <a:r>
              <a:rPr lang="ru-RU" sz="2400" dirty="0">
                <a:ea typeface="Calibri" pitchFamily="34" charset="0"/>
                <a:cs typeface="Calibri" pitchFamily="34" charset="0"/>
                <a:hlinkClick r:id="rId2"/>
              </a:rPr>
              <a:t>/</a:t>
            </a:r>
            <a:r>
              <a:rPr lang="en-US" sz="2400" dirty="0">
                <a:ea typeface="Calibri" pitchFamily="34" charset="0"/>
                <a:cs typeface="Calibri" pitchFamily="34" charset="0"/>
                <a:hlinkClick r:id="rId2"/>
              </a:rPr>
              <a:t> download</a:t>
            </a:r>
            <a:r>
              <a:rPr lang="ru-RU" sz="2400" dirty="0">
                <a:ea typeface="Calibri" pitchFamily="34" charset="0"/>
                <a:cs typeface="Calibri" pitchFamily="34" charset="0"/>
                <a:hlinkClick r:id="rId2"/>
              </a:rPr>
              <a:t>/</a:t>
            </a:r>
            <a:r>
              <a:rPr lang="en-US" sz="2400" dirty="0">
                <a:ea typeface="Calibri" pitchFamily="34" charset="0"/>
                <a:cs typeface="Calibri" pitchFamily="34" charset="0"/>
                <a:hlinkClick r:id="rId2"/>
              </a:rPr>
              <a:t>1238</a:t>
            </a:r>
            <a:r>
              <a:rPr lang="ru-RU" sz="2400" dirty="0">
                <a:ea typeface="Calibri" pitchFamily="34" charset="0"/>
                <a:cs typeface="Calibri" pitchFamily="34" charset="0"/>
                <a:hlinkClick r:id="rId2"/>
              </a:rPr>
              <a:t>.</a:t>
            </a:r>
            <a:r>
              <a:rPr lang="ru-RU" sz="2400" dirty="0" err="1">
                <a:ea typeface="Calibri" pitchFamily="34" charset="0"/>
                <a:cs typeface="Calibri" pitchFamily="34" charset="0"/>
                <a:hlinkClick r:id="rId2"/>
              </a:rPr>
              <a:t>pdf</a:t>
            </a:r>
            <a:r>
              <a:rPr lang="ru-RU" sz="2400" dirty="0">
                <a:ea typeface="Calibri" pitchFamily="34" charset="0"/>
                <a:cs typeface="Calibri" pitchFamily="34" charset="0"/>
              </a:rPr>
              <a:t> (дата обращения: 20.11.201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7</a:t>
            </a:r>
            <a:r>
              <a:rPr lang="ru-RU" sz="2400" dirty="0">
                <a:ea typeface="Calibri" pitchFamily="34" charset="0"/>
                <a:cs typeface="Calibri" pitchFamily="34" charset="0"/>
              </a:rPr>
              <a:t>).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8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8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8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81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81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81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2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Список использованных источников</a:t>
            </a:r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357158" y="1428736"/>
            <a:ext cx="8345488" cy="3570208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algn="just" eaLnBrk="0" hangingPunct="0">
              <a:spcBef>
                <a:spcPts val="600"/>
              </a:spcBef>
            </a:pPr>
            <a:r>
              <a:rPr lang="ru-RU" sz="2400" b="1" dirty="0">
                <a:solidFill>
                  <a:srgbClr val="333399"/>
                </a:solidFill>
                <a:ea typeface="Calibri" pitchFamily="34" charset="0"/>
                <a:cs typeface="Times New Roman" pitchFamily="18" charset="0"/>
              </a:rPr>
              <a:t>Статья на сайте в Интернете</a:t>
            </a:r>
            <a:r>
              <a:rPr lang="ru-RU" sz="2400" dirty="0">
                <a:ea typeface="Calibri" pitchFamily="34" charset="0"/>
                <a:cs typeface="Times New Roman" pitchFamily="18" charset="0"/>
              </a:rPr>
              <a:t>:</a:t>
            </a:r>
          </a:p>
          <a:p>
            <a:pPr eaLnBrk="0" hangingPunct="0"/>
            <a:r>
              <a:rPr lang="en-US" sz="2400" dirty="0">
                <a:ea typeface="Calibri" pitchFamily="34" charset="0"/>
                <a:cs typeface="Times New Roman" pitchFamily="18" charset="0"/>
              </a:rPr>
              <a:t>4. </a:t>
            </a:r>
            <a:r>
              <a:rPr lang="ru-RU" sz="2400" dirty="0">
                <a:ea typeface="Calibri" pitchFamily="34" charset="0"/>
                <a:cs typeface="Times New Roman" pitchFamily="18" charset="0"/>
              </a:rPr>
              <a:t>Археологи узнали о влиянии ячменя на судьбу Тибета // LENTA.RU: </a:t>
            </a:r>
            <a:r>
              <a:rPr lang="ru-RU" sz="2400" dirty="0" err="1">
                <a:ea typeface="Calibri" pitchFamily="34" charset="0"/>
                <a:cs typeface="Times New Roman" pitchFamily="18" charset="0"/>
              </a:rPr>
              <a:t>ежедн</a:t>
            </a:r>
            <a:r>
              <a:rPr lang="ru-RU" sz="2400" dirty="0"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2400" dirty="0" err="1">
                <a:ea typeface="Calibri" pitchFamily="34" charset="0"/>
                <a:cs typeface="Times New Roman" pitchFamily="18" charset="0"/>
              </a:rPr>
              <a:t>интернет-изд</a:t>
            </a:r>
            <a:r>
              <a:rPr lang="ru-RU" sz="2400" dirty="0">
                <a:ea typeface="Calibri" pitchFamily="34" charset="0"/>
                <a:cs typeface="Times New Roman" pitchFamily="18" charset="0"/>
              </a:rPr>
              <a:t>. 2014. 21 ноября. URL: </a:t>
            </a:r>
            <a:r>
              <a:rPr lang="ru-RU" sz="2400" dirty="0">
                <a:ea typeface="Calibri" pitchFamily="34" charset="0"/>
                <a:cs typeface="Times New Roman" pitchFamily="18" charset="0"/>
                <a:hlinkClick r:id="rId2"/>
              </a:rPr>
              <a:t>http://lenta.ru/news/2014/11/21/tibet/</a:t>
            </a:r>
            <a:r>
              <a:rPr lang="ru-RU" sz="2400" dirty="0">
                <a:ea typeface="Calibri" pitchFamily="34" charset="0"/>
                <a:cs typeface="Times New Roman" pitchFamily="18" charset="0"/>
              </a:rPr>
              <a:t>.  </a:t>
            </a:r>
          </a:p>
          <a:p>
            <a:pPr algn="just" eaLnBrk="0" hangingPunct="0">
              <a:spcBef>
                <a:spcPts val="600"/>
              </a:spcBef>
            </a:pPr>
            <a:endParaRPr lang="en-US" sz="2400" b="1" dirty="0" smtClean="0">
              <a:solidFill>
                <a:srgbClr val="333399"/>
              </a:solidFill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spcBef>
                <a:spcPts val="600"/>
              </a:spcBef>
            </a:pPr>
            <a:r>
              <a:rPr lang="ru-RU" sz="2400" b="1" dirty="0" smtClean="0">
                <a:solidFill>
                  <a:srgbClr val="333399"/>
                </a:solidFill>
                <a:ea typeface="Calibri" pitchFamily="34" charset="0"/>
                <a:cs typeface="Times New Roman" pitchFamily="18" charset="0"/>
              </a:rPr>
              <a:t>Сайт </a:t>
            </a:r>
            <a:r>
              <a:rPr lang="ru-RU" sz="2400" b="1" dirty="0">
                <a:solidFill>
                  <a:srgbClr val="333399"/>
                </a:solidFill>
                <a:ea typeface="Calibri" pitchFamily="34" charset="0"/>
                <a:cs typeface="Times New Roman" pitchFamily="18" charset="0"/>
              </a:rPr>
              <a:t>целиком</a:t>
            </a:r>
            <a:r>
              <a:rPr lang="ru-RU" sz="2400" dirty="0">
                <a:ea typeface="Calibri" pitchFamily="34" charset="0"/>
                <a:cs typeface="Times New Roman" pitchFamily="18" charset="0"/>
              </a:rPr>
              <a:t>:</a:t>
            </a:r>
          </a:p>
          <a:p>
            <a:pPr eaLnBrk="0" hangingPunct="0"/>
            <a:r>
              <a:rPr lang="en-US" sz="2400" dirty="0">
                <a:ea typeface="Calibri" pitchFamily="34" charset="0"/>
                <a:cs typeface="Times New Roman" pitchFamily="18" charset="0"/>
              </a:rPr>
              <a:t>5. </a:t>
            </a:r>
            <a:r>
              <a:rPr lang="ru-RU" sz="2400" dirty="0">
                <a:ea typeface="Calibri" pitchFamily="34" charset="0"/>
                <a:cs typeface="Times New Roman" pitchFamily="18" charset="0"/>
              </a:rPr>
              <a:t>Официальный сайт Государственного Эрмитажа  // Санкт-Петербург, 2014. URL: </a:t>
            </a:r>
            <a:r>
              <a:rPr lang="ru-RU" sz="2400" dirty="0">
                <a:ea typeface="Calibri" pitchFamily="34" charset="0"/>
                <a:cs typeface="Times New Roman" pitchFamily="18" charset="0"/>
                <a:hlinkClick r:id="rId3"/>
              </a:rPr>
              <a:t>http://www.hermitagemu</a:t>
            </a:r>
            <a:r>
              <a:rPr lang="en-US" sz="2400" dirty="0">
                <a:ea typeface="Calibri" pitchFamily="34" charset="0"/>
                <a:cs typeface="Times New Roman" pitchFamily="18" charset="0"/>
                <a:hlinkClick r:id="rId3"/>
              </a:rPr>
              <a:t>-</a:t>
            </a:r>
            <a:r>
              <a:rPr lang="ru-RU" sz="2400" dirty="0" err="1">
                <a:ea typeface="Calibri" pitchFamily="34" charset="0"/>
                <a:cs typeface="Times New Roman" pitchFamily="18" charset="0"/>
                <a:hlinkClick r:id="rId3"/>
              </a:rPr>
              <a:t>seum.org</a:t>
            </a:r>
            <a:r>
              <a:rPr lang="ru-RU" sz="2400" dirty="0">
                <a:ea typeface="Calibri" pitchFamily="34" charset="0"/>
                <a:cs typeface="Times New Roman" pitchFamily="18" charset="0"/>
              </a:rPr>
              <a:t>  (дата обращения: 20.11.201</a:t>
            </a:r>
            <a:r>
              <a:rPr lang="en-US" sz="2400" dirty="0">
                <a:ea typeface="Calibri" pitchFamily="34" charset="0"/>
                <a:cs typeface="Times New Roman" pitchFamily="18" charset="0"/>
              </a:rPr>
              <a:t>7</a:t>
            </a:r>
            <a:r>
              <a:rPr lang="ru-RU" sz="2400" dirty="0">
                <a:ea typeface="Calibri" pitchFamily="34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8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8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8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8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2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42852"/>
            <a:ext cx="9001156" cy="630261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Ссылки на источники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2275" y="1317623"/>
            <a:ext cx="8374063" cy="8302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173038" indent="-173038">
              <a:defRPr/>
            </a:pPr>
            <a:r>
              <a:rPr lang="ru-RU" sz="2400" dirty="0"/>
              <a:t>«Как отмечал К.А. Мясоедов </a:t>
            </a:r>
            <a:r>
              <a:rPr lang="ru-RU" sz="2400" dirty="0">
                <a:solidFill>
                  <a:srgbClr val="0000FF"/>
                </a:solidFill>
              </a:rPr>
              <a:t>[5]</a:t>
            </a:r>
            <a:r>
              <a:rPr lang="ru-RU" sz="2400" dirty="0"/>
              <a:t>, проблема значительно шире</a:t>
            </a:r>
            <a:r>
              <a:rPr lang="en-US" sz="2400" dirty="0"/>
              <a:t>, </a:t>
            </a:r>
            <a:r>
              <a:rPr lang="ru-RU" sz="2400" dirty="0"/>
              <a:t>чем ранее предполагалось».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2275" y="2752723"/>
            <a:ext cx="8374063" cy="4619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dirty="0"/>
              <a:t>«Как известно, лошади едят сено </a:t>
            </a:r>
            <a:r>
              <a:rPr lang="ru-RU" sz="2400" dirty="0">
                <a:solidFill>
                  <a:srgbClr val="0000FF"/>
                </a:solidFill>
              </a:rPr>
              <a:t>[8; с.</a:t>
            </a:r>
            <a:r>
              <a:rPr lang="en-US" sz="2400" dirty="0">
                <a:solidFill>
                  <a:srgbClr val="0000FF"/>
                </a:solidFill>
              </a:rPr>
              <a:t> </a:t>
            </a:r>
            <a:r>
              <a:rPr lang="ru-RU" sz="2400" dirty="0">
                <a:solidFill>
                  <a:srgbClr val="0000FF"/>
                </a:solidFill>
              </a:rPr>
              <a:t>234]</a:t>
            </a:r>
            <a:r>
              <a:rPr lang="ru-RU" sz="2400" dirty="0"/>
              <a:t>.». 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04813" y="2274886"/>
            <a:ext cx="377348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0000"/>
                </a:solidFill>
              </a:rPr>
              <a:t>С указанием страницы: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34" y="1714488"/>
            <a:ext cx="8377237" cy="2474912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Спасибо за внимание!</a:t>
            </a:r>
            <a:endParaRPr lang="ru-RU" sz="7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515</Words>
  <Application>Microsoft Office PowerPoint</Application>
  <PresentationFormat>Экран (4:3)</PresentationFormat>
  <Paragraphs>88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Правила оформления    рефератов</vt:lpstr>
      <vt:lpstr>Что такое реферат?</vt:lpstr>
      <vt:lpstr>Титульный лист</vt:lpstr>
      <vt:lpstr>Аннотация</vt:lpstr>
      <vt:lpstr>Оформление текста</vt:lpstr>
      <vt:lpstr>Список использованных источников</vt:lpstr>
      <vt:lpstr>Список использованных источников</vt:lpstr>
      <vt:lpstr>Ссылки на источники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оформления    рефератов</dc:title>
  <dc:creator>. я</dc:creator>
  <cp:lastModifiedBy>. я</cp:lastModifiedBy>
  <cp:revision>2</cp:revision>
  <dcterms:created xsi:type="dcterms:W3CDTF">2021-11-17T13:49:29Z</dcterms:created>
  <dcterms:modified xsi:type="dcterms:W3CDTF">2021-11-19T12:49:07Z</dcterms:modified>
</cp:coreProperties>
</file>