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7" r:id="rId13"/>
    <p:sldId id="27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0A886-3D04-49A8-B2CB-C8039C4BF781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B3909-C033-48A7-B076-4706FD5D3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74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3E0385-C175-4736-A004-40AB74CE1A54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Программное обеспечение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,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10 класс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Е.А. Ерёмин, 2018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7B4D-95D6-4E29-8840-5135E07F4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3FD63-8729-4CD8-930C-0C8AFB132AF2}" type="datetimeFigureOut">
              <a:rPr lang="ru-RU" smtClean="0"/>
              <a:pPr/>
              <a:t>03.12.2021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B3414-C8F4-4239-B255-D1DF4F9CC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ip@mail.ru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erge1951@yahoo.com" TargetMode="External"/><Relationship Id="rId5" Type="http://schemas.openxmlformats.org/officeDocument/2006/relationships/hyperlink" Target="mailto:sdp@yandex.ru" TargetMode="External"/><Relationship Id="rId4" Type="http://schemas.openxmlformats.org/officeDocument/2006/relationships/hyperlink" Target="mailto:petrov@gmail.com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m.org/" TargetMode="External"/><Relationship Id="rId2" Type="http://schemas.openxmlformats.org/officeDocument/2006/relationships/hyperlink" Target="http://notepad-plus-plus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ublimetext.com/" TargetMode="External"/><Relationship Id="rId4" Type="http://schemas.openxmlformats.org/officeDocument/2006/relationships/hyperlink" Target="http://www.gnu.org/software/emac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0038" y="1002256"/>
            <a:ext cx="8653462" cy="14874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Программы для обработки текстов</a:t>
            </a:r>
          </a:p>
        </p:txBody>
      </p:sp>
      <p:pic>
        <p:nvPicPr>
          <p:cNvPr id="18434" name="Picture 2" descr="https://i0.wp.com/cdnssl.ubergizmo.com/wp-content/uploads/2018/09/mail-me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6677" y="2885803"/>
            <a:ext cx="5040000" cy="3358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Словари и переводчики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610350" y="3937013"/>
            <a:ext cx="203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q-AL" sz="2400" b="1">
                <a:solidFill>
                  <a:srgbClr val="333399"/>
                </a:solidFill>
              </a:rPr>
              <a:t>Translate.Ru</a:t>
            </a:r>
          </a:p>
        </p:txBody>
      </p:sp>
      <p:sp>
        <p:nvSpPr>
          <p:cNvPr id="39941" name="Прямоугольник 8"/>
          <p:cNvSpPr>
            <a:spLocks noChangeArrowheads="1"/>
          </p:cNvSpPr>
          <p:nvPr/>
        </p:nvSpPr>
        <p:spPr bwMode="auto">
          <a:xfrm>
            <a:off x="422275" y="1641488"/>
            <a:ext cx="83899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Наша Таня громко плачет, уронила в речку мячик.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2275" y="2474926"/>
            <a:ext cx="8389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Our Tanya loudly cries, has dropped a ball to the small river. </a:t>
            </a:r>
            <a:endParaRPr lang="ru-RU" sz="240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2275" y="3298838"/>
            <a:ext cx="8389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Наша Таня громко кричит, допустил ошибку к небольшой реке.</a:t>
            </a:r>
          </a:p>
        </p:txBody>
      </p:sp>
      <p:sp>
        <p:nvSpPr>
          <p:cNvPr id="39944" name="Прямоугольник 11"/>
          <p:cNvSpPr>
            <a:spLocks noChangeArrowheads="1"/>
          </p:cNvSpPr>
          <p:nvPr/>
        </p:nvSpPr>
        <p:spPr bwMode="auto">
          <a:xfrm>
            <a:off x="381000" y="1216038"/>
            <a:ext cx="733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q-AL" sz="2400" b="1">
                <a:solidFill>
                  <a:srgbClr val="333399"/>
                </a:solidFill>
              </a:rPr>
              <a:t>R</a:t>
            </a:r>
            <a:r>
              <a:rPr lang="en-US" sz="2400" b="1">
                <a:solidFill>
                  <a:srgbClr val="333399"/>
                </a:solidFill>
              </a:rPr>
              <a:t>U:</a:t>
            </a:r>
            <a:endParaRPr lang="sq-AL" sz="2400" b="1">
              <a:solidFill>
                <a:srgbClr val="333399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81000" y="2085988"/>
            <a:ext cx="7159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33399"/>
                </a:solidFill>
              </a:rPr>
              <a:t>EN:</a:t>
            </a:r>
            <a:endParaRPr lang="sq-AL" sz="2400" b="1">
              <a:solidFill>
                <a:srgbClr val="333399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81000" y="2954351"/>
            <a:ext cx="733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q-AL" sz="2400" b="1">
                <a:solidFill>
                  <a:srgbClr val="333399"/>
                </a:solidFill>
              </a:rPr>
              <a:t>R</a:t>
            </a:r>
            <a:r>
              <a:rPr lang="en-US" sz="2400" b="1">
                <a:solidFill>
                  <a:srgbClr val="333399"/>
                </a:solidFill>
              </a:rPr>
              <a:t>U:</a:t>
            </a:r>
            <a:endParaRPr lang="sq-AL" sz="2400" b="1">
              <a:solidFill>
                <a:srgbClr val="333399"/>
              </a:solidFill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1071563" y="1449401"/>
            <a:ext cx="363537" cy="877887"/>
          </a:xfrm>
          <a:custGeom>
            <a:avLst/>
            <a:gdLst>
              <a:gd name="T0" fmla="*/ 48386 w 363220"/>
              <a:gd name="T1" fmla="*/ 0 h 911860"/>
              <a:gd name="T2" fmla="*/ 0 w 363220"/>
              <a:gd name="T3" fmla="*/ 783093 h 911860"/>
              <a:gd name="T4" fmla="*/ 0 60000 65536"/>
              <a:gd name="T5" fmla="*/ 0 60000 65536"/>
              <a:gd name="T6" fmla="*/ 0 w 363220"/>
              <a:gd name="T7" fmla="*/ 0 h 911860"/>
              <a:gd name="T8" fmla="*/ 363220 w 363220"/>
              <a:gd name="T9" fmla="*/ 911860 h 9118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3220" h="911860">
                <a:moveTo>
                  <a:pt x="48260" y="0"/>
                </a:moveTo>
                <a:cubicBezTo>
                  <a:pt x="351790" y="255270"/>
                  <a:pt x="363220" y="681990"/>
                  <a:pt x="0" y="91186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sm" len="sm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1071563" y="2371738"/>
            <a:ext cx="363537" cy="873125"/>
          </a:xfrm>
          <a:custGeom>
            <a:avLst/>
            <a:gdLst>
              <a:gd name="T0" fmla="*/ 48386 w 363220"/>
              <a:gd name="T1" fmla="*/ 0 h 911860"/>
              <a:gd name="T2" fmla="*/ 0 w 363220"/>
              <a:gd name="T3" fmla="*/ 765958 h 911860"/>
              <a:gd name="T4" fmla="*/ 0 60000 65536"/>
              <a:gd name="T5" fmla="*/ 0 60000 65536"/>
              <a:gd name="T6" fmla="*/ 0 w 363220"/>
              <a:gd name="T7" fmla="*/ 0 h 911860"/>
              <a:gd name="T8" fmla="*/ 363220 w 363220"/>
              <a:gd name="T9" fmla="*/ 911860 h 9118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3220" h="911860">
                <a:moveTo>
                  <a:pt x="48260" y="0"/>
                </a:moveTo>
                <a:cubicBezTo>
                  <a:pt x="351790" y="255270"/>
                  <a:pt x="363220" y="681990"/>
                  <a:pt x="0" y="911860"/>
                </a:cubicBez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oval" w="sm" len="sm"/>
            <a:tailEnd type="triangle" w="med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887413" y="4622813"/>
            <a:ext cx="6838950" cy="663575"/>
            <a:chOff x="464" y="2126"/>
            <a:chExt cx="4308" cy="418"/>
          </a:xfrm>
        </p:grpSpPr>
        <p:sp>
          <p:nvSpPr>
            <p:cNvPr id="18" name="Text Box 32"/>
            <p:cNvSpPr txBox="1">
              <a:spLocks noChangeArrowheads="1"/>
            </p:cNvSpPr>
            <p:nvPr/>
          </p:nvSpPr>
          <p:spPr bwMode="auto">
            <a:xfrm>
              <a:off x="758" y="2193"/>
              <a:ext cx="4014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pitchFamily="34" charset="0"/>
                </a:rPr>
                <a:t>  Литературный перевод работает плохо!</a:t>
              </a:r>
            </a:p>
          </p:txBody>
        </p:sp>
        <p:sp>
          <p:nvSpPr>
            <p:cNvPr id="39951" name="Oval 33"/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4400" b="1" dirty="0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4" grpId="0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Шаблоны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881063"/>
            <a:ext cx="8328025" cy="12001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3525" indent="-263525">
              <a:defRPr/>
            </a:pPr>
            <a:r>
              <a:rPr lang="ru-RU" sz="2400" b="1" dirty="0">
                <a:latin typeface="+mn-lt"/>
              </a:rPr>
              <a:t>Шаблон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>
                <a:latin typeface="Arial" pitchFamily="34" charset="0"/>
              </a:rPr>
              <a:t>это документ-заготовка, который служит основой для создания других однотипных документов (писем, отчётов, квитанций, резюме и т.д.)</a:t>
            </a:r>
            <a:endParaRPr lang="ru-RU" sz="2400" dirty="0"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9900" y="3884613"/>
            <a:ext cx="578961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000099"/>
                </a:solidFill>
              </a:rPr>
              <a:t>OpenOffice Writer</a:t>
            </a:r>
            <a:r>
              <a:rPr lang="en-US" sz="2400">
                <a:solidFill>
                  <a:srgbClr val="000000"/>
                </a:solidFill>
              </a:rPr>
              <a:t>: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*.ott</a:t>
            </a:r>
          </a:p>
          <a:p>
            <a:r>
              <a:rPr lang="en-US" sz="2400" i="1">
                <a:solidFill>
                  <a:srgbClr val="000000"/>
                </a:solidFill>
              </a:rPr>
              <a:t>   </a:t>
            </a:r>
            <a:r>
              <a:rPr lang="ru-RU" sz="2400" i="1">
                <a:solidFill>
                  <a:srgbClr val="000000"/>
                </a:solidFill>
              </a:rPr>
              <a:t>Файл – Шаблоны – Изменить</a:t>
            </a:r>
            <a:endParaRPr lang="en-US" sz="2400" i="1">
              <a:solidFill>
                <a:srgbClr val="000000"/>
              </a:solidFill>
            </a:endParaRPr>
          </a:p>
          <a:p>
            <a:r>
              <a:rPr lang="en-US" sz="2400" i="1">
                <a:solidFill>
                  <a:srgbClr val="000000"/>
                </a:solidFill>
              </a:rPr>
              <a:t>   </a:t>
            </a:r>
            <a:r>
              <a:rPr lang="ru-RU" sz="2400" i="1">
                <a:solidFill>
                  <a:srgbClr val="000000"/>
                </a:solidFill>
              </a:rPr>
              <a:t>Файл – Сохранить как… (Шаблон)</a:t>
            </a:r>
            <a:endParaRPr lang="en-US" sz="2400" i="1">
              <a:solidFill>
                <a:srgbClr val="00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2400" b="1" i="1">
                <a:solidFill>
                  <a:srgbClr val="000099"/>
                </a:solidFill>
              </a:rPr>
              <a:t>Microsoft Word</a:t>
            </a:r>
            <a:r>
              <a:rPr lang="en-US" sz="2400">
                <a:solidFill>
                  <a:srgbClr val="000000"/>
                </a:solidFill>
              </a:rPr>
              <a:t>: </a:t>
            </a:r>
            <a:r>
              <a:rPr lang="en-US" sz="24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*.dot, *.dotx</a:t>
            </a:r>
          </a:p>
          <a:p>
            <a:r>
              <a:rPr lang="en-US" sz="2400" i="1">
                <a:solidFill>
                  <a:srgbClr val="000000"/>
                </a:solidFill>
              </a:rPr>
              <a:t> </a:t>
            </a:r>
            <a:r>
              <a:rPr lang="ru-RU" sz="2400" i="1">
                <a:solidFill>
                  <a:srgbClr val="000000"/>
                </a:solidFill>
              </a:rPr>
              <a:t>  Файл – Открыть (Сохранить как…)</a:t>
            </a: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838" y="2159000"/>
            <a:ext cx="50371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529263" y="2578100"/>
            <a:ext cx="1466850" cy="890588"/>
            <a:chOff x="5568156" y="4356100"/>
            <a:chExt cx="1466489" cy="890588"/>
          </a:xfrm>
        </p:grpSpPr>
        <p:sp>
          <p:nvSpPr>
            <p:cNvPr id="8" name="Полилиния 7"/>
            <p:cNvSpPr/>
            <p:nvPr/>
          </p:nvSpPr>
          <p:spPr bwMode="auto">
            <a:xfrm>
              <a:off x="5658621" y="4356100"/>
              <a:ext cx="292028" cy="228600"/>
            </a:xfrm>
            <a:custGeom>
              <a:avLst/>
              <a:gdLst>
                <a:gd name="connsiteX0" fmla="*/ 292100 w 292100"/>
                <a:gd name="connsiteY0" fmla="*/ 133350 h 228600"/>
                <a:gd name="connsiteX1" fmla="*/ 0 w 292100"/>
                <a:gd name="connsiteY1" fmla="*/ 0 h 228600"/>
                <a:gd name="connsiteX2" fmla="*/ 222250 w 292100"/>
                <a:gd name="connsiteY2" fmla="*/ 228600 h 228600"/>
                <a:gd name="connsiteX3" fmla="*/ 292100 w 292100"/>
                <a:gd name="connsiteY3" fmla="*/ 13335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" h="228600">
                  <a:moveTo>
                    <a:pt x="292100" y="133350"/>
                  </a:moveTo>
                  <a:lnTo>
                    <a:pt x="0" y="0"/>
                  </a:lnTo>
                  <a:lnTo>
                    <a:pt x="222250" y="228600"/>
                  </a:lnTo>
                  <a:lnTo>
                    <a:pt x="292100" y="1333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7" name="Скругленная прямоугольная выноска 6"/>
            <p:cNvSpPr/>
            <p:nvPr/>
          </p:nvSpPr>
          <p:spPr bwMode="auto">
            <a:xfrm>
              <a:off x="5866533" y="4471988"/>
              <a:ext cx="1168112" cy="504825"/>
            </a:xfrm>
            <a:prstGeom prst="wedgeRoundRectCallout">
              <a:avLst>
                <a:gd name="adj1" fmla="val -91126"/>
                <a:gd name="adj2" fmla="val -165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2400" dirty="0"/>
                <a:t>Поля</a:t>
              </a:r>
            </a:p>
          </p:txBody>
        </p:sp>
        <p:sp>
          <p:nvSpPr>
            <p:cNvPr id="9" name="Полилиния 8"/>
            <p:cNvSpPr/>
            <p:nvPr/>
          </p:nvSpPr>
          <p:spPr bwMode="auto">
            <a:xfrm>
              <a:off x="5568156" y="4921250"/>
              <a:ext cx="445977" cy="325438"/>
            </a:xfrm>
            <a:custGeom>
              <a:avLst/>
              <a:gdLst>
                <a:gd name="connsiteX0" fmla="*/ 292100 w 292100"/>
                <a:gd name="connsiteY0" fmla="*/ 133350 h 228600"/>
                <a:gd name="connsiteX1" fmla="*/ 0 w 292100"/>
                <a:gd name="connsiteY1" fmla="*/ 0 h 228600"/>
                <a:gd name="connsiteX2" fmla="*/ 222250 w 292100"/>
                <a:gd name="connsiteY2" fmla="*/ 228600 h 228600"/>
                <a:gd name="connsiteX3" fmla="*/ 292100 w 292100"/>
                <a:gd name="connsiteY3" fmla="*/ 133350 h 228600"/>
                <a:gd name="connsiteX0" fmla="*/ 285750 w 285750"/>
                <a:gd name="connsiteY0" fmla="*/ 0 h 488950"/>
                <a:gd name="connsiteX1" fmla="*/ 0 w 285750"/>
                <a:gd name="connsiteY1" fmla="*/ 260350 h 488950"/>
                <a:gd name="connsiteX2" fmla="*/ 222250 w 285750"/>
                <a:gd name="connsiteY2" fmla="*/ 488950 h 488950"/>
                <a:gd name="connsiteX3" fmla="*/ 285750 w 285750"/>
                <a:gd name="connsiteY3" fmla="*/ 0 h 488950"/>
                <a:gd name="connsiteX0" fmla="*/ 285750 w 419100"/>
                <a:gd name="connsiteY0" fmla="*/ 0 h 260350"/>
                <a:gd name="connsiteX1" fmla="*/ 0 w 419100"/>
                <a:gd name="connsiteY1" fmla="*/ 260350 h 260350"/>
                <a:gd name="connsiteX2" fmla="*/ 419100 w 419100"/>
                <a:gd name="connsiteY2" fmla="*/ 63500 h 260350"/>
                <a:gd name="connsiteX3" fmla="*/ 285750 w 419100"/>
                <a:gd name="connsiteY3" fmla="*/ 0 h 260350"/>
                <a:gd name="connsiteX0" fmla="*/ 285750 w 340519"/>
                <a:gd name="connsiteY0" fmla="*/ 0 h 260350"/>
                <a:gd name="connsiteX1" fmla="*/ 0 w 340519"/>
                <a:gd name="connsiteY1" fmla="*/ 260350 h 260350"/>
                <a:gd name="connsiteX2" fmla="*/ 340519 w 340519"/>
                <a:gd name="connsiteY2" fmla="*/ 68263 h 260350"/>
                <a:gd name="connsiteX3" fmla="*/ 285750 w 340519"/>
                <a:gd name="connsiteY3" fmla="*/ 0 h 260350"/>
                <a:gd name="connsiteX0" fmla="*/ 285750 w 340519"/>
                <a:gd name="connsiteY0" fmla="*/ 0 h 260350"/>
                <a:gd name="connsiteX1" fmla="*/ 0 w 340519"/>
                <a:gd name="connsiteY1" fmla="*/ 260350 h 260350"/>
                <a:gd name="connsiteX2" fmla="*/ 340519 w 340519"/>
                <a:gd name="connsiteY2" fmla="*/ 61120 h 260350"/>
                <a:gd name="connsiteX3" fmla="*/ 285750 w 340519"/>
                <a:gd name="connsiteY3" fmla="*/ 0 h 260350"/>
                <a:gd name="connsiteX0" fmla="*/ 259557 w 340519"/>
                <a:gd name="connsiteY0" fmla="*/ 0 h 253206"/>
                <a:gd name="connsiteX1" fmla="*/ 0 w 340519"/>
                <a:gd name="connsiteY1" fmla="*/ 253206 h 253206"/>
                <a:gd name="connsiteX2" fmla="*/ 340519 w 340519"/>
                <a:gd name="connsiteY2" fmla="*/ 53976 h 253206"/>
                <a:gd name="connsiteX3" fmla="*/ 259557 w 340519"/>
                <a:gd name="connsiteY3" fmla="*/ 0 h 253206"/>
                <a:gd name="connsiteX0" fmla="*/ 259557 w 400050"/>
                <a:gd name="connsiteY0" fmla="*/ 0 h 253206"/>
                <a:gd name="connsiteX1" fmla="*/ 0 w 400050"/>
                <a:gd name="connsiteY1" fmla="*/ 253206 h 253206"/>
                <a:gd name="connsiteX2" fmla="*/ 400050 w 400050"/>
                <a:gd name="connsiteY2" fmla="*/ 51594 h 253206"/>
                <a:gd name="connsiteX3" fmla="*/ 259557 w 400050"/>
                <a:gd name="connsiteY3" fmla="*/ 0 h 253206"/>
                <a:gd name="connsiteX0" fmla="*/ 304801 w 445294"/>
                <a:gd name="connsiteY0" fmla="*/ 0 h 324644"/>
                <a:gd name="connsiteX1" fmla="*/ 0 w 445294"/>
                <a:gd name="connsiteY1" fmla="*/ 324644 h 324644"/>
                <a:gd name="connsiteX2" fmla="*/ 445294 w 445294"/>
                <a:gd name="connsiteY2" fmla="*/ 51594 h 324644"/>
                <a:gd name="connsiteX3" fmla="*/ 304801 w 445294"/>
                <a:gd name="connsiteY3" fmla="*/ 0 h 32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294" h="324644">
                  <a:moveTo>
                    <a:pt x="304801" y="0"/>
                  </a:moveTo>
                  <a:lnTo>
                    <a:pt x="0" y="324644"/>
                  </a:lnTo>
                  <a:lnTo>
                    <a:pt x="445294" y="51594"/>
                  </a:lnTo>
                  <a:lnTo>
                    <a:pt x="304801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756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defRPr/>
              </a:pP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571480"/>
            <a:ext cx="8286778" cy="5786438"/>
          </a:xfrm>
        </p:spPr>
        <p:txBody>
          <a:bodyPr>
            <a:normAutofit fontScale="92500" lnSpcReduction="10000"/>
          </a:bodyPr>
          <a:lstStyle/>
          <a:p>
            <a:pPr marL="0" indent="180975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400" b="1" dirty="0" smtClean="0">
                <a:solidFill>
                  <a:srgbClr val="FF6600"/>
                </a:solidFill>
              </a:rPr>
              <a:t>Шаблоны </a:t>
            </a:r>
            <a:r>
              <a:rPr lang="ru-RU" sz="4400" dirty="0" smtClean="0">
                <a:solidFill>
                  <a:srgbClr val="FF6600"/>
                </a:solidFill>
              </a:rPr>
              <a:t>содержат настройки документа: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smtClean="0"/>
              <a:t>шрифты,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err="1" smtClean="0"/>
              <a:t>автотекст</a:t>
            </a:r>
            <a:r>
              <a:rPr lang="ru-RU" sz="4400" dirty="0" smtClean="0"/>
              <a:t>,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smtClean="0"/>
              <a:t>макросы,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smtClean="0"/>
              <a:t>параметры страницы,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smtClean="0"/>
              <a:t>форматирование,</a:t>
            </a:r>
          </a:p>
          <a:p>
            <a:pPr marL="180975" indent="533400" eaLnBrk="1" fontAlgn="auto" hangingPunct="1">
              <a:spcAft>
                <a:spcPts val="0"/>
              </a:spcAft>
              <a:buClr>
                <a:srgbClr val="6699FF"/>
              </a:buClr>
              <a:buSzPct val="115000"/>
              <a:buFont typeface="Wingdings" pitchFamily="2" charset="2"/>
              <a:buChar char=""/>
              <a:defRPr/>
            </a:pPr>
            <a:r>
              <a:rPr lang="ru-RU" sz="4400" dirty="0" smtClean="0"/>
              <a:t>стили и т.д.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8643998" cy="3857628"/>
          </a:xfrm>
        </p:spPr>
        <p:txBody>
          <a:bodyPr>
            <a:noAutofit/>
          </a:bodyPr>
          <a:lstStyle/>
          <a:p>
            <a:pPr marL="0" indent="180975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По умолчанию новый документ в Word 2007 создается на основе шаблона </a:t>
            </a:r>
            <a:r>
              <a:rPr lang="ru-RU" sz="2800" b="1" dirty="0" err="1" smtClean="0">
                <a:solidFill>
                  <a:srgbClr val="FF6600"/>
                </a:solidFill>
              </a:rPr>
              <a:t>Normal.dotm</a:t>
            </a:r>
            <a:r>
              <a:rPr lang="ru-RU" sz="2800" dirty="0" smtClean="0"/>
              <a:t> со следующими параметрами:</a:t>
            </a:r>
          </a:p>
          <a:p>
            <a:pPr marL="0" indent="180975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/>
              <a:t> гарнитура шрифта - </a:t>
            </a:r>
            <a:r>
              <a:rPr lang="ru-RU" sz="2800" b="1" dirty="0" err="1" smtClean="0"/>
              <a:t>Calibri</a:t>
            </a:r>
            <a:r>
              <a:rPr lang="ru-RU" sz="2800" dirty="0" smtClean="0"/>
              <a:t>, </a:t>
            </a:r>
          </a:p>
          <a:p>
            <a:pPr marL="0" indent="180975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/>
              <a:t> размер шрифта - </a:t>
            </a:r>
            <a:r>
              <a:rPr lang="ru-RU" sz="2800" b="1" dirty="0" smtClean="0"/>
              <a:t>11 пт., </a:t>
            </a:r>
          </a:p>
          <a:p>
            <a:pPr marL="0" indent="180975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/>
              <a:t> выравнивание символов - </a:t>
            </a:r>
            <a:r>
              <a:rPr lang="ru-RU" sz="2800" b="1" dirty="0" smtClean="0"/>
              <a:t>По левому краю</a:t>
            </a:r>
            <a:r>
              <a:rPr lang="ru-RU" sz="2800" dirty="0" smtClean="0"/>
              <a:t>, </a:t>
            </a:r>
          </a:p>
          <a:p>
            <a:pPr marL="0" indent="180975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/>
              <a:t> междустрочный интервал - </a:t>
            </a:r>
            <a:r>
              <a:rPr lang="ru-RU" sz="2800" b="1" dirty="0" smtClean="0"/>
              <a:t>множитель 1,15 ин</a:t>
            </a:r>
            <a:r>
              <a:rPr lang="ru-RU" sz="2800" dirty="0" smtClean="0"/>
              <a:t>.,</a:t>
            </a:r>
          </a:p>
          <a:p>
            <a:pPr marL="0" indent="180975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800" dirty="0" smtClean="0"/>
              <a:t> интервал После абзаца - </a:t>
            </a:r>
            <a:r>
              <a:rPr lang="ru-RU" sz="2800" b="1" dirty="0" smtClean="0"/>
              <a:t>10 пт</a:t>
            </a:r>
            <a:r>
              <a:rPr lang="ru-RU" sz="2800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18435" name="Рисунок 5"/>
          <p:cNvPicPr>
            <a:picLocks noChangeAspect="1" noChangeArrowheads="1"/>
          </p:cNvPicPr>
          <p:nvPr/>
        </p:nvPicPr>
        <p:blipFill>
          <a:blip r:embed="rId2" cstate="print"/>
          <a:srcRect b="2643"/>
          <a:stretch>
            <a:fillRect/>
          </a:stretch>
        </p:blipFill>
        <p:spPr bwMode="auto">
          <a:xfrm>
            <a:off x="2285984" y="3857628"/>
            <a:ext cx="4214807" cy="287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8375650" cy="471488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Рассылки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881063"/>
            <a:ext cx="8328025" cy="12001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3525" indent="-263525">
              <a:defRPr/>
            </a:pPr>
            <a:r>
              <a:rPr lang="ru-RU" sz="2400" b="1" dirty="0">
                <a:latin typeface="+mn-lt"/>
              </a:rPr>
              <a:t>Рассылка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>
                <a:latin typeface="Arial" pitchFamily="34" charset="0"/>
              </a:rPr>
              <a:t>это письма с информацией, которые отправляются по электронной почте группе пользователей.</a:t>
            </a:r>
            <a:endParaRPr lang="ru-RU" sz="2400" dirty="0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42925" y="4664075"/>
            <a:ext cx="76866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AutoNum type="arabicParenR"/>
            </a:pPr>
            <a:r>
              <a:rPr lang="ru-RU" sz="2400">
                <a:solidFill>
                  <a:srgbClr val="000000"/>
                </a:solidFill>
              </a:rPr>
              <a:t>создание таблицы с данными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ru-RU" sz="2400">
                <a:solidFill>
                  <a:srgbClr val="000000"/>
                </a:solidFill>
              </a:rPr>
              <a:t>создание шаблона письма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ru-RU" sz="2400">
                <a:solidFill>
                  <a:srgbClr val="000000"/>
                </a:solidFill>
              </a:rPr>
              <a:t>определить связь полей таблицы и шаблона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ru-RU" sz="2400">
                <a:solidFill>
                  <a:srgbClr val="000000"/>
                </a:solidFill>
              </a:rPr>
              <a:t>построить пачку писем</a:t>
            </a:r>
          </a:p>
          <a:p>
            <a:pPr marL="457200" indent="-457200">
              <a:buFont typeface="Arial" charset="0"/>
              <a:buAutoNum type="arabicParenR"/>
            </a:pPr>
            <a:r>
              <a:rPr lang="ru-RU" sz="2400">
                <a:solidFill>
                  <a:srgbClr val="000000"/>
                </a:solidFill>
              </a:rPr>
              <a:t>(можно) отправить по электронной почте</a:t>
            </a:r>
            <a:endParaRPr lang="ru-RU"/>
          </a:p>
        </p:txBody>
      </p:sp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225550" y="2170113"/>
            <a:ext cx="6786563" cy="2478087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ea typeface="Calibri" pitchFamily="34" charset="0"/>
                <a:cs typeface="Times New Roman" pitchFamily="18" charset="0"/>
              </a:rPr>
              <a:t>Уважаем</a:t>
            </a:r>
            <a:r>
              <a:rPr lang="ru-RU" sz="2000" i="1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ый Семён Семенович</a:t>
            </a:r>
            <a:r>
              <a:rPr lang="ru-RU" sz="2000">
                <a:ea typeface="Calibri" pitchFamily="34" charset="0"/>
                <a:cs typeface="Times New Roman" pitchFamily="18" charset="0"/>
              </a:rPr>
              <a:t>!</a:t>
            </a:r>
          </a:p>
          <a:p>
            <a:pPr eaLnBrk="0" hangingPunct="0">
              <a:spcBef>
                <a:spcPts val="600"/>
              </a:spcBef>
            </a:pPr>
            <a:r>
              <a:rPr lang="ru-RU" sz="2000">
                <a:ea typeface="Calibri" pitchFamily="34" charset="0"/>
                <a:cs typeface="Times New Roman" pitchFamily="18" charset="0"/>
              </a:rPr>
              <a:t>Приглашаем Вас принять участие в праздновании </a:t>
            </a:r>
            <a:br>
              <a:rPr lang="ru-RU" sz="2000">
                <a:ea typeface="Calibri" pitchFamily="34" charset="0"/>
                <a:cs typeface="Times New Roman" pitchFamily="18" charset="0"/>
              </a:rPr>
            </a:br>
            <a:r>
              <a:rPr lang="ru-RU" sz="2000">
                <a:ea typeface="Calibri" pitchFamily="34" charset="0"/>
                <a:cs typeface="Times New Roman" pitchFamily="18" charset="0"/>
              </a:rPr>
              <a:t>20-летия нашей компании «Белка и Стрелка»! </a:t>
            </a:r>
            <a:endParaRPr lang="ru-RU" sz="2000"/>
          </a:p>
          <a:p>
            <a:pPr eaLnBrk="0" hangingPunct="0">
              <a:spcBef>
                <a:spcPts val="1200"/>
              </a:spcBef>
            </a:pPr>
            <a:r>
              <a:rPr lang="ru-RU" sz="2000">
                <a:ea typeface="Calibri" pitchFamily="34" charset="0"/>
                <a:cs typeface="Calibri" pitchFamily="34" charset="0"/>
              </a:rPr>
              <a:t>С уважением, </a:t>
            </a:r>
            <a:endParaRPr lang="ru-RU" sz="2000"/>
          </a:p>
          <a:p>
            <a:pPr eaLnBrk="0" hangingPunct="0"/>
            <a:r>
              <a:rPr lang="ru-RU" sz="2000">
                <a:ea typeface="Calibri" pitchFamily="34" charset="0"/>
                <a:cs typeface="Calibri" pitchFamily="34" charset="0"/>
              </a:rPr>
              <a:t>Борис Стрелков,</a:t>
            </a:r>
            <a:endParaRPr lang="ru-RU" sz="2000"/>
          </a:p>
          <a:p>
            <a:pPr eaLnBrk="0" hangingPunct="0"/>
            <a:r>
              <a:rPr lang="ru-RU" sz="2000">
                <a:ea typeface="Calibri" pitchFamily="34" charset="0"/>
                <a:cs typeface="Calibri" pitchFamily="34" charset="0"/>
              </a:rPr>
              <a:t>генеральный директор,</a:t>
            </a:r>
          </a:p>
          <a:p>
            <a:pPr eaLnBrk="0" hangingPunct="0"/>
            <a:r>
              <a:rPr lang="ru-RU" sz="2000">
                <a:ea typeface="Calibri" pitchFamily="34" charset="0"/>
                <a:cs typeface="Calibri" pitchFamily="34" charset="0"/>
              </a:rPr>
              <a:t>компания «Белка и Стрелка».</a:t>
            </a:r>
            <a:r>
              <a:rPr lang="ru-RU" sz="2000"/>
              <a:t> </a:t>
            </a: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>
            <a:off x="4956175" y="3511550"/>
            <a:ext cx="592138" cy="322263"/>
          </a:xfrm>
          <a:prstGeom prst="rightArrow">
            <a:avLst>
              <a:gd name="adj1" fmla="val 50000"/>
              <a:gd name="adj2" fmla="val 49968"/>
            </a:avLst>
          </a:prstGeom>
          <a:ln>
            <a:headEnd/>
            <a:tailEnd type="triangle" w="lg" len="lg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56275" y="3427413"/>
            <a:ext cx="3133725" cy="461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semensem@mail.ru</a:t>
            </a: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57900" y="3998913"/>
            <a:ext cx="1466850" cy="4619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sym typeface="Symbol"/>
              </a:rPr>
              <a:t></a:t>
            </a:r>
            <a:r>
              <a:rPr lang="en-US" sz="2400" dirty="0">
                <a:solidFill>
                  <a:srgbClr val="000000"/>
                </a:solidFill>
                <a:latin typeface="Arial" pitchFamily="34" charset="0"/>
                <a:sym typeface="Symbol"/>
              </a:rPr>
              <a:t> 100500</a:t>
            </a:r>
            <a:endParaRPr lang="ru-RU" dirty="0"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5234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Рассылки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5288" y="3243263"/>
            <a:ext cx="34083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99"/>
                </a:solidFill>
              </a:rPr>
              <a:t>Шаблон</a:t>
            </a:r>
            <a:r>
              <a:rPr lang="ru-RU" sz="2400">
                <a:solidFill>
                  <a:srgbClr val="000000"/>
                </a:solidFill>
              </a:rPr>
              <a:t>:</a:t>
            </a:r>
            <a:endParaRPr lang="ru-RU"/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4225" y="3389313"/>
            <a:ext cx="5905500" cy="30527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20700" y="1333500"/>
          <a:ext cx="8343003" cy="1752600"/>
        </p:xfrm>
        <a:graphic>
          <a:graphicData uri="http://schemas.openxmlformats.org/drawingml/2006/table">
            <a:tbl>
              <a:tblPr/>
              <a:tblGrid>
                <a:gridCol w="1489591"/>
                <a:gridCol w="1297509"/>
                <a:gridCol w="1851532"/>
                <a:gridCol w="926420"/>
                <a:gridCol w="2777951"/>
              </a:tblGrid>
              <a:tr h="1470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Фамилия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Имя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Отчество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Пол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Адрес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470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Иванов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Иван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Петрович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м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Calibri"/>
                          <a:hlinkClick r:id="rId3"/>
                        </a:rPr>
                        <a:t>iip@mail.ru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0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Петров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Сидор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Иванович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м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Calibri"/>
                          <a:hlinkClick r:id="rId4"/>
                        </a:rPr>
                        <a:t>petrov@gmail.com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0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Сидорова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Дарья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Петровна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ж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Calibri"/>
                          <a:hlinkClick r:id="rId5"/>
                        </a:rPr>
                        <a:t>sdp@yandex.ru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Семенов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Сергей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Данилович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Calibri"/>
                          <a:hlinkClick r:id="rId6"/>
                        </a:rPr>
                        <a:t>serge1951@yahoo.com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52" name="Прямоугольник 9"/>
          <p:cNvSpPr>
            <a:spLocks noChangeArrowheads="1"/>
          </p:cNvSpPr>
          <p:nvPr/>
        </p:nvSpPr>
        <p:spPr bwMode="auto">
          <a:xfrm>
            <a:off x="415925" y="833438"/>
            <a:ext cx="34083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99"/>
                </a:solidFill>
              </a:rPr>
              <a:t>Таблица с данными</a:t>
            </a:r>
            <a:r>
              <a:rPr lang="ru-RU" sz="2400">
                <a:solidFill>
                  <a:srgbClr val="000000"/>
                </a:solidFill>
              </a:rPr>
              <a:t>:</a:t>
            </a:r>
            <a:endParaRPr lang="ru-RU"/>
          </a:p>
        </p:txBody>
      </p:sp>
      <p:sp>
        <p:nvSpPr>
          <p:cNvPr id="12" name="Скругленная прямоугольная выноска 11"/>
          <p:cNvSpPr/>
          <p:nvPr/>
        </p:nvSpPr>
        <p:spPr bwMode="auto">
          <a:xfrm>
            <a:off x="6572264" y="428605"/>
            <a:ext cx="2214578" cy="735034"/>
          </a:xfrm>
          <a:prstGeom prst="wedgeRoundRectCallout">
            <a:avLst>
              <a:gd name="adj1" fmla="val -106777"/>
              <a:gd name="adj2" fmla="val 167322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xls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, *.xlsx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 bwMode="auto">
          <a:xfrm>
            <a:off x="5372100" y="5175250"/>
            <a:ext cx="2960688" cy="528638"/>
          </a:xfrm>
          <a:prstGeom prst="wedgeRoundRectCallout">
            <a:avLst>
              <a:gd name="adj1" fmla="val -42588"/>
              <a:gd name="adj2" fmla="val -121813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.doc, *.docx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Рассылки</a:t>
            </a:r>
          </a:p>
        </p:txBody>
      </p:sp>
      <p:sp>
        <p:nvSpPr>
          <p:cNvPr id="44036" name="Прямоугольник 3"/>
          <p:cNvSpPr>
            <a:spLocks noChangeArrowheads="1"/>
          </p:cNvSpPr>
          <p:nvPr/>
        </p:nvSpPr>
        <p:spPr bwMode="auto">
          <a:xfrm>
            <a:off x="417513" y="4476750"/>
            <a:ext cx="41941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000099"/>
                </a:solidFill>
              </a:rPr>
              <a:t>OpenOffice Writer</a:t>
            </a:r>
            <a:r>
              <a:rPr lang="en-US" sz="2400">
                <a:solidFill>
                  <a:srgbClr val="000000"/>
                </a:solidFill>
              </a:rPr>
              <a:t>:</a:t>
            </a:r>
            <a:endParaRPr lang="en-US" sz="24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i="1">
                <a:solidFill>
                  <a:srgbClr val="000000"/>
                </a:solidFill>
              </a:rPr>
              <a:t>   </a:t>
            </a:r>
            <a:r>
              <a:rPr lang="ru-RU" sz="2400" i="1">
                <a:solidFill>
                  <a:srgbClr val="000000"/>
                </a:solidFill>
              </a:rPr>
              <a:t>Сервис – Рассылка писем</a:t>
            </a:r>
            <a:endParaRPr lang="en-US" sz="2400" i="1">
              <a:solidFill>
                <a:srgbClr val="000000"/>
              </a:solidFill>
            </a:endParaRPr>
          </a:p>
        </p:txBody>
      </p:sp>
      <p:sp>
        <p:nvSpPr>
          <p:cNvPr id="44037" name="AutoShape 2" descr="https://imgp.golos.io/0x0/http:/telegra.ph/file/219177933cc13a7f0a15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642938" y="1265238"/>
            <a:ext cx="8080375" cy="3151187"/>
            <a:chOff x="643369" y="2284267"/>
            <a:chExt cx="8079999" cy="3150177"/>
          </a:xfrm>
        </p:grpSpPr>
        <p:pic>
          <p:nvPicPr>
            <p:cNvPr id="11878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3369" y="2284267"/>
              <a:ext cx="8079999" cy="3150177"/>
            </a:xfrm>
            <a:prstGeom prst="rect">
              <a:avLst/>
            </a:prstGeom>
            <a:noFill/>
            <a:ln w="12700" cap="flat" cmpd="sng">
              <a:solidFill>
                <a:schemeClr val="bg1">
                  <a:lumMod val="65000"/>
                </a:schemeClr>
              </a:solidFill>
              <a:prstDash val="solid"/>
              <a:miter lim="800000"/>
              <a:headEnd type="none" w="med" len="med"/>
              <a:tailEnd type="non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041" name="Скругленный прямоугольник 8"/>
            <p:cNvSpPr>
              <a:spLocks noChangeArrowheads="1"/>
            </p:cNvSpPr>
            <p:nvPr/>
          </p:nvSpPr>
          <p:spPr bwMode="auto">
            <a:xfrm>
              <a:off x="6141027" y="2441864"/>
              <a:ext cx="1018309" cy="363681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Скругленный прямоугольник 9"/>
            <p:cNvSpPr>
              <a:spLocks noChangeArrowheads="1"/>
            </p:cNvSpPr>
            <p:nvPr/>
          </p:nvSpPr>
          <p:spPr bwMode="auto">
            <a:xfrm>
              <a:off x="1963882" y="2774373"/>
              <a:ext cx="654628" cy="758536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Скругленный прямоугольник 10"/>
            <p:cNvSpPr>
              <a:spLocks noChangeArrowheads="1"/>
            </p:cNvSpPr>
            <p:nvPr/>
          </p:nvSpPr>
          <p:spPr bwMode="auto">
            <a:xfrm>
              <a:off x="1963882" y="5008418"/>
              <a:ext cx="2452254" cy="290946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Полилиния 11"/>
            <p:cNvSpPr>
              <a:spLocks/>
            </p:cNvSpPr>
            <p:nvPr/>
          </p:nvSpPr>
          <p:spPr bwMode="auto">
            <a:xfrm>
              <a:off x="2628900" y="2680855"/>
              <a:ext cx="3512127" cy="540327"/>
            </a:xfrm>
            <a:custGeom>
              <a:avLst/>
              <a:gdLst>
                <a:gd name="T0" fmla="*/ 3512127 w 3512127"/>
                <a:gd name="T1" fmla="*/ 0 h 540327"/>
                <a:gd name="T2" fmla="*/ 0 w 3512127"/>
                <a:gd name="T3" fmla="*/ 540327 h 5403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12127" h="540327">
                  <a:moveTo>
                    <a:pt x="3512127" y="0"/>
                  </a:moveTo>
                  <a:lnTo>
                    <a:pt x="0" y="540327"/>
                  </a:ln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Полилиния 12"/>
            <p:cNvSpPr>
              <a:spLocks/>
            </p:cNvSpPr>
            <p:nvPr/>
          </p:nvSpPr>
          <p:spPr bwMode="auto">
            <a:xfrm flipH="1">
              <a:off x="2254827" y="3532910"/>
              <a:ext cx="218209" cy="1485900"/>
            </a:xfrm>
            <a:custGeom>
              <a:avLst/>
              <a:gdLst>
                <a:gd name="T0" fmla="*/ 218209 w 3512127"/>
                <a:gd name="T1" fmla="*/ 0 h 540327"/>
                <a:gd name="T2" fmla="*/ 0 w 3512127"/>
                <a:gd name="T3" fmla="*/ 1485900 h 5403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512127" h="540327">
                  <a:moveTo>
                    <a:pt x="3512127" y="0"/>
                  </a:moveTo>
                  <a:lnTo>
                    <a:pt x="0" y="540327"/>
                  </a:ln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39" name="Прямоугольник 14"/>
          <p:cNvSpPr>
            <a:spLocks noChangeArrowheads="1"/>
          </p:cNvSpPr>
          <p:nvPr/>
        </p:nvSpPr>
        <p:spPr bwMode="auto">
          <a:xfrm>
            <a:off x="412750" y="812800"/>
            <a:ext cx="2519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b="1" i="1">
                <a:solidFill>
                  <a:srgbClr val="000099"/>
                </a:solidFill>
              </a:rPr>
              <a:t>Microsoft Word</a:t>
            </a:r>
            <a:r>
              <a:rPr lang="en-US" sz="2400">
                <a:solidFill>
                  <a:srgbClr val="000000"/>
                </a:solidFill>
              </a:rPr>
              <a:t>:</a:t>
            </a:r>
            <a:endParaRPr lang="en-US" sz="2400" b="1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1643050"/>
            <a:ext cx="8377237" cy="247491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/>
                <a:solidFill>
                  <a:schemeClr val="accent3"/>
                </a:solidFill>
              </a:rPr>
              <a:t>Спасибо за внимание!</a:t>
            </a:r>
            <a:endParaRPr lang="ru-RU" sz="72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85793"/>
          </a:xfrm>
        </p:spPr>
        <p:txBody>
          <a:bodyPr>
            <a:noAutofit/>
          </a:bodyPr>
          <a:lstStyle/>
          <a:p>
            <a:r>
              <a:rPr lang="ru-RU" sz="6000" b="1" spc="50" dirty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Текстовые редакторы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893902"/>
            <a:ext cx="84328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«</a:t>
            </a:r>
            <a:r>
              <a:rPr lang="en-US" sz="2400" i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plain text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» – только  текст без оформления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01638" y="1146189"/>
            <a:ext cx="5033962" cy="663575"/>
            <a:chOff x="433" y="3902"/>
            <a:chExt cx="3171" cy="418"/>
          </a:xfrm>
        </p:grpSpPr>
        <p:sp>
          <p:nvSpPr>
            <p:cNvPr id="8" name="Text Box 56"/>
            <p:cNvSpPr txBox="1">
              <a:spLocks noChangeArrowheads="1"/>
            </p:cNvSpPr>
            <p:nvPr/>
          </p:nvSpPr>
          <p:spPr bwMode="auto">
            <a:xfrm>
              <a:off x="727" y="3969"/>
              <a:ext cx="2877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180975" indent="-180975" eaLnBrk="0" hangingPunct="0">
                <a:spcBef>
                  <a:spcPct val="50000"/>
                </a:spcBef>
                <a:defRPr/>
              </a:pPr>
              <a:r>
                <a:rPr lang="ru-RU" sz="2400" dirty="0"/>
                <a:t>  </a:t>
              </a:r>
              <a:r>
                <a:rPr lang="en-US" sz="2400" i="1" dirty="0"/>
                <a:t>Word</a:t>
              </a:r>
              <a:r>
                <a:rPr lang="en-US" sz="2400" dirty="0"/>
                <a:t> – </a:t>
              </a:r>
              <a:r>
                <a:rPr lang="ru-RU" sz="2400" dirty="0"/>
                <a:t>текстовый редактор?</a:t>
              </a:r>
            </a:p>
          </p:txBody>
        </p:sp>
        <p:sp>
          <p:nvSpPr>
            <p:cNvPr id="31752" name="Oval 57"/>
            <p:cNvSpPr>
              <a:spLocks noChangeArrowheads="1"/>
            </p:cNvSpPr>
            <p:nvPr/>
          </p:nvSpPr>
          <p:spPr bwMode="auto">
            <a:xfrm>
              <a:off x="433" y="3902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4400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  <a:endParaRPr lang="ru-RU" sz="440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81000" y="2300302"/>
            <a:ext cx="8432800" cy="32004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b="1" kern="0" dirty="0">
                <a:solidFill>
                  <a:srgbClr val="008000"/>
                </a:solidFill>
                <a:latin typeface="Arial"/>
                <a:ea typeface="+mj-ea"/>
                <a:cs typeface="+mj-cs"/>
              </a:rPr>
              <a:t>Можно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изменять символы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разбивать текст на строки (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LF – 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перевод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 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строки)</a:t>
            </a:r>
          </a:p>
          <a:p>
            <a:pPr eaLnBrk="0" hangingPunct="0">
              <a:spcBef>
                <a:spcPts val="1200"/>
              </a:spcBef>
              <a:defRPr/>
            </a:pPr>
            <a:r>
              <a:rPr lang="ru-RU" sz="2400" b="1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Нельзя</a:t>
            </a:r>
            <a:r>
              <a:rPr lang="ru-RU" sz="2400" kern="0" dirty="0">
                <a:solidFill>
                  <a:srgbClr val="C00000"/>
                </a:solidFill>
                <a:latin typeface="Arial"/>
                <a:ea typeface="+mj-ea"/>
                <a:cs typeface="+mj-cs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выделять символы цветом, шрифтом, курсивом, жирным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разбивать текст на абзацы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вставлять рисунки, таблицы, диаграммы,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3700" y="808038"/>
            <a:ext cx="836930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ts val="1200"/>
              </a:spcBef>
              <a:defRPr/>
            </a:pPr>
            <a:r>
              <a:rPr lang="ru-RU" sz="2400" b="1" kern="0" dirty="0">
                <a:solidFill>
                  <a:srgbClr val="333399"/>
                </a:solidFill>
                <a:latin typeface="Arial"/>
              </a:rPr>
              <a:t>Применение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исходные тексты программ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</a:rPr>
              <a:t>файлы с настройками программ (</a:t>
            </a:r>
            <a:r>
              <a:rPr lang="en-US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kern="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ini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)</a:t>
            </a:r>
            <a:endParaRPr lang="en-US" sz="2400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 err="1">
                <a:solidFill>
                  <a:srgbClr val="000000"/>
                </a:solidFill>
                <a:latin typeface="Arial"/>
              </a:rPr>
              <a:t>веб-страницы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 (</a:t>
            </a:r>
            <a:r>
              <a:rPr lang="en-US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.html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)</a:t>
            </a: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850" y="2752725"/>
            <a:ext cx="7834313" cy="283527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0" y="0"/>
            <a:ext cx="9144000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50" normalizeH="0" baseline="0" noProof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Текстовые редакторы</a:t>
            </a:r>
            <a:endParaRPr kumimoji="0" lang="ru-RU" sz="6000" b="1" i="0" u="none" strike="noStrike" kern="1200" cap="none" spc="50" normalizeH="0" baseline="0" noProof="0" dirty="0" smtClean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801688"/>
            <a:ext cx="84328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1" i="1" kern="0" dirty="0">
                <a:solidFill>
                  <a:srgbClr val="333399"/>
                </a:solidFill>
                <a:latin typeface="Arial"/>
                <a:ea typeface="+mj-ea"/>
                <a:cs typeface="+mj-cs"/>
              </a:rPr>
              <a:t>Windows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Блокнот</a:t>
            </a:r>
            <a:endParaRPr lang="en-US" sz="2400" kern="0" dirty="0">
              <a:solidFill>
                <a:srgbClr val="000000"/>
              </a:solidFill>
              <a:latin typeface="Arial"/>
              <a:ea typeface="+mj-ea"/>
              <a:cs typeface="+mj-cs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Notepad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++ </a:t>
            </a:r>
            <a:r>
              <a:rPr lang="ru-RU" sz="2400" dirty="0">
                <a:latin typeface="Arial" pitchFamily="34" charset="0"/>
              </a:rPr>
              <a:t>(</a:t>
            </a:r>
            <a:r>
              <a:rPr lang="ru-RU" sz="2400" dirty="0" err="1">
                <a:latin typeface="Arial" pitchFamily="34" charset="0"/>
                <a:hlinkClick r:id="rId2"/>
              </a:rPr>
              <a:t>notepad-plus-plus.org</a:t>
            </a:r>
            <a:r>
              <a:rPr lang="ru-RU" sz="2400" dirty="0">
                <a:latin typeface="Arial" pitchFamily="34" charset="0"/>
              </a:rPr>
              <a:t>)</a:t>
            </a:r>
            <a:endParaRPr lang="ru-RU" sz="2400" kern="0" dirty="0">
              <a:solidFill>
                <a:srgbClr val="000000"/>
              </a:solidFill>
              <a:latin typeface="Arial"/>
              <a:ea typeface="+mj-ea"/>
              <a:cs typeface="+mj-cs"/>
            </a:endParaRPr>
          </a:p>
          <a:p>
            <a:pPr eaLnBrk="0" hangingPunct="0">
              <a:spcBef>
                <a:spcPts val="0"/>
              </a:spcBef>
              <a:defRPr/>
            </a:pPr>
            <a:r>
              <a:rPr lang="en-US" sz="2400" b="1" i="1" kern="0" dirty="0">
                <a:solidFill>
                  <a:srgbClr val="333399"/>
                </a:solidFill>
                <a:latin typeface="Arial"/>
                <a:ea typeface="+mj-ea"/>
                <a:cs typeface="+mj-cs"/>
              </a:rPr>
              <a:t>Linux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kern="0" dirty="0" err="1">
                <a:solidFill>
                  <a:srgbClr val="000000"/>
                </a:solidFill>
                <a:latin typeface="Arial"/>
              </a:rPr>
              <a:t>nano</a:t>
            </a:r>
            <a:endParaRPr lang="en-US" sz="2400" i="1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kern="0" dirty="0" err="1">
                <a:solidFill>
                  <a:srgbClr val="000000"/>
                </a:solidFill>
                <a:latin typeface="Arial"/>
              </a:rPr>
              <a:t>gedit</a:t>
            </a:r>
            <a:endParaRPr lang="en-US" sz="2400" i="1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kern="0" dirty="0" err="1">
                <a:solidFill>
                  <a:srgbClr val="000000"/>
                </a:solidFill>
                <a:latin typeface="Arial"/>
              </a:rPr>
              <a:t>KWrite</a:t>
            </a:r>
            <a:endParaRPr lang="en-US" sz="2400" i="1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kern="0" dirty="0" err="1">
                <a:solidFill>
                  <a:srgbClr val="000000"/>
                </a:solidFill>
                <a:latin typeface="Arial"/>
              </a:rPr>
              <a:t>kate</a:t>
            </a:r>
            <a:endParaRPr lang="en-US" sz="2400" i="1" kern="0" dirty="0">
              <a:solidFill>
                <a:srgbClr val="000000"/>
              </a:solidFill>
              <a:latin typeface="Arial"/>
            </a:endParaRPr>
          </a:p>
          <a:p>
            <a:pPr eaLnBrk="0" hangingPunct="0">
              <a:spcBef>
                <a:spcPts val="0"/>
              </a:spcBef>
              <a:defRPr/>
            </a:pPr>
            <a:r>
              <a:rPr lang="ru-RU" sz="2400" b="1" i="1" kern="0" dirty="0" err="1">
                <a:solidFill>
                  <a:srgbClr val="333399"/>
                </a:solidFill>
                <a:latin typeface="Arial"/>
              </a:rPr>
              <a:t>Кроссплатформенные</a:t>
            </a:r>
            <a:r>
              <a:rPr lang="ru-RU" sz="2400" kern="0" dirty="0">
                <a:solidFill>
                  <a:srgbClr val="000000"/>
                </a:solidFill>
                <a:latin typeface="Arial"/>
              </a:rPr>
              <a:t>:</a:t>
            </a: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dirty="0">
                <a:latin typeface="Arial" pitchFamily="34" charset="0"/>
              </a:rPr>
              <a:t>Vim </a:t>
            </a:r>
            <a:r>
              <a:rPr lang="en-US" sz="2400" dirty="0">
                <a:latin typeface="Arial" pitchFamily="34" charset="0"/>
              </a:rPr>
              <a:t>(</a:t>
            </a:r>
            <a:r>
              <a:rPr lang="en-US" sz="2400" u="sng" dirty="0">
                <a:latin typeface="Arial" pitchFamily="34" charset="0"/>
                <a:hlinkClick r:id="rId3"/>
              </a:rPr>
              <a:t>www.vim.org</a:t>
            </a:r>
            <a:r>
              <a:rPr lang="en-US" sz="2400" dirty="0">
                <a:latin typeface="Arial" pitchFamily="34" charset="0"/>
              </a:rPr>
              <a:t>)</a:t>
            </a:r>
            <a:endParaRPr lang="en-US" sz="2400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dirty="0" err="1">
                <a:latin typeface="Arial" pitchFamily="34" charset="0"/>
              </a:rPr>
              <a:t>Emacs</a:t>
            </a:r>
            <a:r>
              <a:rPr lang="en-US" sz="2400" dirty="0">
                <a:latin typeface="Arial" pitchFamily="34" charset="0"/>
              </a:rPr>
              <a:t> (</a:t>
            </a:r>
            <a:r>
              <a:rPr lang="en-US" sz="2400" u="sng" dirty="0">
                <a:latin typeface="Arial" pitchFamily="34" charset="0"/>
                <a:hlinkClick r:id="rId4"/>
              </a:rPr>
              <a:t>www.gnu.org/software/emacs</a:t>
            </a:r>
            <a:r>
              <a:rPr lang="en-US" sz="2400" dirty="0">
                <a:latin typeface="Arial" pitchFamily="34" charset="0"/>
              </a:rPr>
              <a:t>)</a:t>
            </a:r>
            <a:endParaRPr lang="en-US" sz="2400" kern="0" dirty="0">
              <a:solidFill>
                <a:srgbClr val="000000"/>
              </a:solidFill>
              <a:latin typeface="Arial"/>
            </a:endParaRPr>
          </a:p>
          <a:p>
            <a:pPr marL="444500" indent="-266700" eaLnBrk="0" hangingPunct="0">
              <a:buFont typeface="Wingdings" pitchFamily="2" charset="2"/>
              <a:buChar char="§"/>
              <a:defRPr/>
            </a:pPr>
            <a:r>
              <a:rPr lang="en-US" sz="2400" i="1" dirty="0">
                <a:latin typeface="Arial" pitchFamily="34" charset="0"/>
              </a:rPr>
              <a:t>Sublime Text</a:t>
            </a:r>
            <a:r>
              <a:rPr lang="en-US" sz="2400" dirty="0">
                <a:latin typeface="Arial" pitchFamily="34" charset="0"/>
              </a:rPr>
              <a:t> (</a:t>
            </a:r>
            <a:r>
              <a:rPr lang="en-US" sz="2400" dirty="0">
                <a:latin typeface="Arial" pitchFamily="34" charset="0"/>
                <a:hlinkClick r:id="rId5"/>
              </a:rPr>
              <a:t>sublimetext.com</a:t>
            </a:r>
            <a:r>
              <a:rPr lang="en-US" sz="2400" dirty="0">
                <a:latin typeface="Arial" pitchFamily="34" charset="0"/>
              </a:rPr>
              <a:t>).</a:t>
            </a:r>
            <a:endParaRPr lang="en-US" sz="2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0" y="0"/>
            <a:ext cx="9144000" cy="785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50" normalizeH="0" baseline="0" noProof="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Текстовые редакторы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Поиск и замена символов</a:t>
            </a: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963" y="925513"/>
            <a:ext cx="1941512" cy="960437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113" y="820738"/>
            <a:ext cx="8751887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kern="0" dirty="0">
                <a:solidFill>
                  <a:srgbClr val="333399"/>
                </a:solidFill>
                <a:latin typeface="Arial"/>
              </a:rPr>
              <a:t>Word</a:t>
            </a:r>
            <a:r>
              <a:rPr lang="ru-RU" sz="2400" b="1" kern="0" dirty="0">
                <a:solidFill>
                  <a:srgbClr val="333399"/>
                </a:solidFill>
                <a:latin typeface="Arial"/>
              </a:rPr>
              <a:t>:</a:t>
            </a:r>
            <a:r>
              <a:rPr lang="en-US" sz="2400" b="1" kern="0" dirty="0">
                <a:solidFill>
                  <a:srgbClr val="333399"/>
                </a:solidFill>
                <a:latin typeface="Arial"/>
              </a:rPr>
              <a:t>                             Writer:  </a:t>
            </a:r>
            <a:r>
              <a:rPr lang="ru-RU" sz="2400" kern="0" dirty="0">
                <a:latin typeface="Arial"/>
              </a:rPr>
              <a:t>Правка – Найти </a:t>
            </a:r>
          </a:p>
          <a:p>
            <a:pPr>
              <a:defRPr/>
            </a:pPr>
            <a:r>
              <a:rPr lang="ru-RU" sz="2400" kern="0" dirty="0">
                <a:latin typeface="Arial"/>
              </a:rPr>
              <a:t>                                                     Правка – Найти и заменить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913" y="2033588"/>
            <a:ext cx="118427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kern="0" dirty="0" err="1">
                <a:solidFill>
                  <a:srgbClr val="333399"/>
                </a:solidFill>
                <a:latin typeface="Arial"/>
              </a:rPr>
              <a:t>Ctrl+F</a:t>
            </a:r>
            <a:r>
              <a:rPr lang="en-US" sz="2400" b="1" kern="0" dirty="0">
                <a:solidFill>
                  <a:srgbClr val="333399"/>
                </a:solidFill>
                <a:latin typeface="Arial"/>
              </a:rPr>
              <a:t>:</a:t>
            </a:r>
            <a:endParaRPr lang="ru-RU" dirty="0">
              <a:latin typeface="Arial" pitchFamily="34" charset="0"/>
            </a:endParaRPr>
          </a:p>
        </p:txBody>
      </p:sp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6050" y="1978025"/>
            <a:ext cx="492918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 bwMode="auto">
          <a:xfrm>
            <a:off x="320675" y="2735263"/>
            <a:ext cx="2308225" cy="1104900"/>
          </a:xfrm>
          <a:prstGeom prst="wedgeRoundRectCallout">
            <a:avLst>
              <a:gd name="adj1" fmla="val 59271"/>
              <a:gd name="adj2" fmla="val 5574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80000"/>
              </a:lnSpc>
              <a:defRPr/>
            </a:pPr>
            <a:r>
              <a:rPr lang="ru-RU" sz="2400" dirty="0"/>
              <a:t>различать строчные и заглавные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1913" y="4090988"/>
            <a:ext cx="12192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kern="0" dirty="0" err="1">
                <a:solidFill>
                  <a:srgbClr val="333399"/>
                </a:solidFill>
                <a:latin typeface="Arial"/>
              </a:rPr>
              <a:t>Ctrl+H</a:t>
            </a:r>
            <a:r>
              <a:rPr lang="en-US" sz="2400" b="1" kern="0" dirty="0">
                <a:solidFill>
                  <a:srgbClr val="333399"/>
                </a:solidFill>
                <a:latin typeface="Arial"/>
              </a:rPr>
              <a:t>:</a:t>
            </a:r>
            <a:endParaRPr lang="ru-RU" dirty="0">
              <a:latin typeface="Arial" pitchFamily="34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014788"/>
            <a:ext cx="4972050" cy="21113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Проверка правописания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563" y="1871663"/>
            <a:ext cx="3124200" cy="8286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5" name="Скругленная прямоугольная выноска 4"/>
          <p:cNvSpPr/>
          <p:nvPr/>
        </p:nvSpPr>
        <p:spPr bwMode="auto">
          <a:xfrm>
            <a:off x="4005263" y="982663"/>
            <a:ext cx="2222500" cy="930275"/>
          </a:xfrm>
          <a:prstGeom prst="wedgeRoundRectCallout">
            <a:avLst>
              <a:gd name="adj1" fmla="val -82180"/>
              <a:gd name="adj2" fmla="val 63623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слова нет в словаре</a:t>
            </a:r>
            <a:endParaRPr lang="ru-RU" sz="2400" dirty="0">
              <a:latin typeface="Arial" charset="0"/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/>
          <a:srcRect b="28400"/>
          <a:stretch>
            <a:fillRect/>
          </a:stretch>
        </p:blipFill>
        <p:spPr bwMode="auto">
          <a:xfrm>
            <a:off x="3113088" y="2116138"/>
            <a:ext cx="3913187" cy="43195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7" name="Скругленная прямоугольная выноска 6"/>
          <p:cNvSpPr/>
          <p:nvPr/>
        </p:nvSpPr>
        <p:spPr bwMode="auto">
          <a:xfrm>
            <a:off x="1571625" y="1222375"/>
            <a:ext cx="977900" cy="622300"/>
          </a:xfrm>
          <a:prstGeom prst="wedgeRoundRectCallout">
            <a:avLst>
              <a:gd name="adj1" fmla="val 104394"/>
              <a:gd name="adj2" fmla="val 98382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ПКМ</a:t>
            </a:r>
            <a:endParaRPr lang="ru-RU" sz="2400" dirty="0">
              <a:latin typeface="Arial" charset="0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5276850" y="2452688"/>
            <a:ext cx="3341688" cy="936625"/>
            <a:chOff x="464" y="2126"/>
            <a:chExt cx="2105" cy="590"/>
          </a:xfrm>
        </p:grpSpPr>
        <p:sp>
          <p:nvSpPr>
            <p:cNvPr id="9" name="Text Box 32"/>
            <p:cNvSpPr txBox="1">
              <a:spLocks noChangeArrowheads="1"/>
            </p:cNvSpPr>
            <p:nvPr/>
          </p:nvSpPr>
          <p:spPr bwMode="auto">
            <a:xfrm>
              <a:off x="758" y="2193"/>
              <a:ext cx="1811" cy="5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pitchFamily="34" charset="0"/>
                </a:rPr>
                <a:t>  Как называется </a:t>
              </a:r>
              <a:br>
                <a:rPr lang="ru-RU" sz="2400" dirty="0">
                  <a:latin typeface="Arial" pitchFamily="34" charset="0"/>
                </a:rPr>
              </a:br>
              <a:r>
                <a:rPr lang="ru-RU" sz="2400" dirty="0">
                  <a:latin typeface="Arial" pitchFamily="34" charset="0"/>
                </a:rPr>
                <a:t>  меню?</a:t>
              </a:r>
            </a:p>
          </p:txBody>
        </p:sp>
        <p:sp>
          <p:nvSpPr>
            <p:cNvPr id="35853" name="Oval 33"/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ru-RU" sz="4400" b="1">
                  <a:solidFill>
                    <a:schemeClr val="bg1"/>
                  </a:solidFill>
                  <a:latin typeface="Arial Black" pitchFamily="34" charset="0"/>
                </a:rPr>
                <a:t>?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6537325" y="4740275"/>
            <a:ext cx="1784350" cy="1000125"/>
            <a:chOff x="6537960" y="4739540"/>
            <a:chExt cx="1783080" cy="1000225"/>
          </a:xfrm>
        </p:grpSpPr>
        <p:pic>
          <p:nvPicPr>
            <p:cNvPr id="3585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10400" y="4739540"/>
              <a:ext cx="1310640" cy="10002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35851" name="Стрелка вправо 11"/>
            <p:cNvSpPr>
              <a:spLocks noChangeArrowheads="1"/>
            </p:cNvSpPr>
            <p:nvPr/>
          </p:nvSpPr>
          <p:spPr bwMode="auto">
            <a:xfrm>
              <a:off x="6537960" y="4972050"/>
              <a:ext cx="742950" cy="285750"/>
            </a:xfrm>
            <a:prstGeom prst="rightArrow">
              <a:avLst>
                <a:gd name="adj1" fmla="val 50000"/>
                <a:gd name="adj2" fmla="val 50002"/>
              </a:avLst>
            </a:prstGeom>
            <a:solidFill>
              <a:srgbClr val="0000FF"/>
            </a:solidFill>
            <a:ln w="1270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r="32657" b="4227"/>
          <a:stretch>
            <a:fillRect/>
          </a:stretch>
        </p:blipFill>
        <p:spPr bwMode="auto">
          <a:xfrm>
            <a:off x="496888" y="2400317"/>
            <a:ext cx="2506662" cy="873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3686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375650" cy="471488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Проверка грамматики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50" y="1939942"/>
            <a:ext cx="84232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+mn-lt"/>
                <a:cs typeface="Times New Roman" pitchFamily="18" charset="0"/>
              </a:rPr>
              <a:t>Графический редактора изображение программы редактирования.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>
            <a:off x="2690813" y="1244617"/>
            <a:ext cx="3709987" cy="731838"/>
          </a:xfrm>
          <a:prstGeom prst="wedgeRoundRectCallout">
            <a:avLst>
              <a:gd name="adj1" fmla="val -72012"/>
              <a:gd name="adj2" fmla="val 62061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несогласованность прилагательного</a:t>
            </a:r>
            <a:endParaRPr lang="ru-RU" sz="2400" dirty="0"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50" y="3184542"/>
            <a:ext cx="8423275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+mn-lt"/>
                <a:cs typeface="Times New Roman" pitchFamily="18" charset="0"/>
              </a:rPr>
              <a:t>Саша ни хотел идти в магазин в места Коле.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533400" y="4556142"/>
            <a:ext cx="7856538" cy="663575"/>
            <a:chOff x="464" y="2126"/>
            <a:chExt cx="4949" cy="418"/>
          </a:xfrm>
        </p:grpSpPr>
        <p:sp>
          <p:nvSpPr>
            <p:cNvPr id="9" name="Text Box 32"/>
            <p:cNvSpPr txBox="1">
              <a:spLocks noChangeArrowheads="1"/>
            </p:cNvSpPr>
            <p:nvPr/>
          </p:nvSpPr>
          <p:spPr bwMode="auto">
            <a:xfrm>
              <a:off x="758" y="2193"/>
              <a:ext cx="4655" cy="2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pitchFamily="34" charset="0"/>
                </a:rPr>
                <a:t>  Автоматическая проверка не всегда работает!</a:t>
              </a:r>
            </a:p>
          </p:txBody>
        </p:sp>
        <p:sp>
          <p:nvSpPr>
            <p:cNvPr id="36876" name="Oval 33"/>
            <p:cNvSpPr>
              <a:spLocks noChangeArrowheads="1"/>
            </p:cNvSpPr>
            <p:nvPr/>
          </p:nvSpPr>
          <p:spPr bwMode="auto">
            <a:xfrm>
              <a:off x="464" y="2126"/>
              <a:ext cx="409" cy="418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/>
              <a:r>
                <a:rPr lang="en-US" sz="4400" b="1">
                  <a:solidFill>
                    <a:schemeClr val="bg1"/>
                  </a:solidFill>
                  <a:latin typeface="Arial Black" pitchFamily="34" charset="0"/>
                </a:rPr>
                <a:t>!</a:t>
              </a:r>
              <a:endParaRPr lang="ru-RU" sz="4400" b="1">
                <a:solidFill>
                  <a:schemeClr val="bg1"/>
                </a:solidFill>
                <a:latin typeface="Arial Black" pitchFamily="34" charset="0"/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 bwMode="auto">
          <a:xfrm>
            <a:off x="2200275" y="3954480"/>
            <a:ext cx="2771775" cy="514350"/>
          </a:xfrm>
          <a:prstGeom prst="wedgeRoundRectCallout">
            <a:avLst>
              <a:gd name="adj1" fmla="val -46044"/>
              <a:gd name="adj2" fmla="val -96308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всё правильно!</a:t>
            </a:r>
            <a:endParaRPr lang="ru-RU" sz="2400" dirty="0"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23950" y="5335605"/>
            <a:ext cx="5734050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kern="0" dirty="0">
                <a:solidFill>
                  <a:srgbClr val="333399"/>
                </a:solidFill>
                <a:latin typeface="Arial"/>
              </a:rPr>
              <a:t>F7 </a:t>
            </a:r>
            <a:r>
              <a:rPr lang="en-US" sz="2800" kern="0" dirty="0">
                <a:latin typeface="Arial"/>
              </a:rPr>
              <a:t>– </a:t>
            </a:r>
            <a:r>
              <a:rPr lang="ru-RU" sz="2800" kern="0" dirty="0">
                <a:latin typeface="Arial"/>
              </a:rPr>
              <a:t>ручной запуск проверки</a:t>
            </a:r>
            <a:endParaRPr lang="ru-RU" sz="20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9144000" cy="471488"/>
          </a:xfrm>
        </p:spPr>
        <p:txBody>
          <a:bodyPr>
            <a:noAutofit/>
          </a:bodyPr>
          <a:lstStyle/>
          <a:p>
            <a:r>
              <a:rPr lang="ru-RU" sz="4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Компьютерные словари и переводчики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1090635"/>
            <a:ext cx="8328025" cy="83026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3525" indent="-263525">
              <a:defRPr/>
            </a:pPr>
            <a:r>
              <a:rPr lang="ru-RU" sz="2400" b="1" dirty="0">
                <a:latin typeface="+mn-lt"/>
              </a:rPr>
              <a:t>Тезаурус </a:t>
            </a:r>
            <a:r>
              <a:rPr lang="ru-RU" sz="2400" dirty="0">
                <a:latin typeface="+mn-lt"/>
              </a:rPr>
              <a:t>– это словарь, который содержит синонимы, антонимы и родственные слова.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17525" y="2139972"/>
            <a:ext cx="29876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/>
              <a:t>справедливость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25" y="2209822"/>
            <a:ext cx="23082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460375" y="4562497"/>
            <a:ext cx="4144963" cy="1782763"/>
            <a:chOff x="460693" y="4352608"/>
            <a:chExt cx="4145376" cy="1783695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60693" y="4352608"/>
              <a:ext cx="1344747" cy="5225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kern="0" dirty="0">
                  <a:solidFill>
                    <a:srgbClr val="333399"/>
                  </a:solidFill>
                  <a:latin typeface="Arial"/>
                </a:rPr>
                <a:t>Writer:</a:t>
              </a:r>
              <a:endParaRPr lang="ru-RU" sz="2000" dirty="0">
                <a:latin typeface="Arial" pitchFamily="34" charset="0"/>
              </a:endParaRPr>
            </a:p>
          </p:txBody>
        </p:sp>
        <p:sp>
          <p:nvSpPr>
            <p:cNvPr id="37902" name="Прямоугольник 8"/>
            <p:cNvSpPr>
              <a:spLocks noChangeArrowheads="1"/>
            </p:cNvSpPr>
            <p:nvPr/>
          </p:nvSpPr>
          <p:spPr bwMode="auto">
            <a:xfrm>
              <a:off x="693459" y="4935974"/>
              <a:ext cx="391261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i="1"/>
                <a:t>Сервис – Язык – Тезаурус</a:t>
              </a:r>
            </a:p>
            <a:p>
              <a:r>
                <a:rPr lang="ru-RU" sz="2400"/>
                <a:t>      или</a:t>
              </a:r>
            </a:p>
            <a:p>
              <a:r>
                <a:rPr lang="ru-RU" sz="2400" i="1"/>
                <a:t>ПКМ – Синонимы </a:t>
              </a:r>
            </a:p>
          </p:txBody>
        </p:sp>
      </p:grpSp>
      <p:sp>
        <p:nvSpPr>
          <p:cNvPr id="10" name="Стрелка вправо 9"/>
          <p:cNvSpPr/>
          <p:nvPr/>
        </p:nvSpPr>
        <p:spPr bwMode="auto">
          <a:xfrm>
            <a:off x="3794125" y="2278085"/>
            <a:ext cx="800100" cy="320675"/>
          </a:xfrm>
          <a:prstGeom prst="rightArrow">
            <a:avLst/>
          </a:prstGeom>
          <a:ln>
            <a:headEnd type="none" w="med" len="med"/>
            <a:tailEnd type="triangle" w="lg" len="lg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460375" y="2813072"/>
            <a:ext cx="3230563" cy="1552575"/>
            <a:chOff x="460693" y="2603818"/>
            <a:chExt cx="3230125" cy="155289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60693" y="2603818"/>
              <a:ext cx="1346017" cy="5239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800" b="1" kern="0" dirty="0">
                  <a:solidFill>
                    <a:srgbClr val="333399"/>
                  </a:solidFill>
                  <a:latin typeface="Arial"/>
                </a:rPr>
                <a:t>Word:</a:t>
              </a:r>
              <a:endParaRPr lang="ru-RU" sz="2000" dirty="0">
                <a:latin typeface="Arial" pitchFamily="34" charset="0"/>
              </a:endParaRPr>
            </a:p>
          </p:txBody>
        </p:sp>
        <p:pic>
          <p:nvPicPr>
            <p:cNvPr id="3789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8770" y="3661410"/>
              <a:ext cx="571500" cy="495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37900" name="Прямоугольник 11"/>
            <p:cNvSpPr>
              <a:spLocks noChangeArrowheads="1"/>
            </p:cNvSpPr>
            <p:nvPr/>
          </p:nvSpPr>
          <p:spPr bwMode="auto">
            <a:xfrm>
              <a:off x="693459" y="3130034"/>
              <a:ext cx="2997359" cy="984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i="1"/>
                <a:t>Рецензирование  – </a:t>
              </a:r>
            </a:p>
            <a:p>
              <a:pPr>
                <a:spcBef>
                  <a:spcPts val="1200"/>
                </a:spcBef>
              </a:pPr>
              <a:r>
                <a:rPr lang="ru-RU" sz="2400" i="1"/>
                <a:t>                 Тезаурус</a:t>
              </a:r>
              <a:endParaRPr lang="ru-RU" sz="2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73113"/>
          </a:xfrm>
        </p:spPr>
        <p:txBody>
          <a:bodyPr>
            <a:noAutofit/>
          </a:bodyPr>
          <a:lstStyle/>
          <a:p>
            <a:r>
              <a:rPr lang="ru-RU" sz="6000" b="1" dirty="0">
                <a:ln w="1905"/>
                <a:solidFill>
                  <a:srgbClr val="6699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Словари и переводчики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25" y="1316038"/>
            <a:ext cx="8610600" cy="26479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1675" y="889000"/>
            <a:ext cx="6326188" cy="13049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7" name="Скругленная прямоугольная выноска 6"/>
          <p:cNvSpPr/>
          <p:nvPr/>
        </p:nvSpPr>
        <p:spPr bwMode="auto">
          <a:xfrm>
            <a:off x="1903413" y="2400300"/>
            <a:ext cx="2165350" cy="696913"/>
          </a:xfrm>
          <a:prstGeom prst="wedgeRoundRectCallout">
            <a:avLst>
              <a:gd name="adj1" fmla="val -73482"/>
              <a:gd name="adj2" fmla="val -60433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ввод с микрофона</a:t>
            </a:r>
            <a:endParaRPr lang="ru-RU" sz="2400" dirty="0">
              <a:latin typeface="Arial" charset="0"/>
            </a:endParaRP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412750" y="4011613"/>
            <a:ext cx="5199063" cy="2455862"/>
            <a:chOff x="413385" y="4011929"/>
            <a:chExt cx="5198745" cy="2455545"/>
          </a:xfrm>
        </p:grpSpPr>
        <p:pic>
          <p:nvPicPr>
            <p:cNvPr id="3892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3385" y="4011929"/>
              <a:ext cx="2773529" cy="24555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3" name="Скругленная прямоугольная выноска 12"/>
            <p:cNvSpPr/>
            <p:nvPr/>
          </p:nvSpPr>
          <p:spPr bwMode="auto">
            <a:xfrm>
              <a:off x="2280171" y="4103992"/>
              <a:ext cx="2635089" cy="490474"/>
            </a:xfrm>
            <a:prstGeom prst="wedgeRoundRectCallout">
              <a:avLst>
                <a:gd name="adj1" fmla="val -80341"/>
                <a:gd name="adj2" fmla="val 68808"/>
                <a:gd name="adj3" fmla="val 16667"/>
              </a:avLst>
            </a:prstGeom>
            <a:ln>
              <a:headEnd type="none" w="med" len="med"/>
              <a:tailEnd type="triangle" w="lg" len="lg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ru-RU" sz="2400" dirty="0" smtClean="0">
                  <a:latin typeface="Arial" charset="0"/>
                </a:rPr>
                <a:t>транскрипция</a:t>
              </a:r>
              <a:endParaRPr lang="ru-RU" sz="2400" dirty="0">
                <a:latin typeface="Arial" charset="0"/>
              </a:endParaRPr>
            </a:p>
          </p:txBody>
        </p:sp>
        <p:sp>
          <p:nvSpPr>
            <p:cNvPr id="14" name="Скругленная прямоугольная выноска 13"/>
            <p:cNvSpPr/>
            <p:nvPr/>
          </p:nvSpPr>
          <p:spPr bwMode="auto">
            <a:xfrm>
              <a:off x="2977041" y="5211924"/>
              <a:ext cx="2635089" cy="492061"/>
            </a:xfrm>
            <a:prstGeom prst="wedgeRoundRectCallout">
              <a:avLst>
                <a:gd name="adj1" fmla="val -69496"/>
                <a:gd name="adj2" fmla="val -98634"/>
                <a:gd name="adj3" fmla="val 16667"/>
              </a:avLst>
            </a:prstGeom>
            <a:ln>
              <a:headEnd type="none" w="med" len="med"/>
              <a:tailEnd type="triangle" w="lg" len="lg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ru-RU" sz="2400" dirty="0" smtClean="0">
                  <a:latin typeface="Arial" charset="0"/>
                </a:rPr>
                <a:t>произношение</a:t>
              </a:r>
              <a:endParaRPr lang="ru-RU" sz="2400" dirty="0">
                <a:latin typeface="Arial" charset="0"/>
              </a:endParaRPr>
            </a:p>
          </p:txBody>
        </p:sp>
        <p:sp>
          <p:nvSpPr>
            <p:cNvPr id="15" name="Скругленная прямоугольная выноска 14"/>
            <p:cNvSpPr/>
            <p:nvPr/>
          </p:nvSpPr>
          <p:spPr bwMode="auto">
            <a:xfrm>
              <a:off x="1983327" y="5864302"/>
              <a:ext cx="1742968" cy="490475"/>
            </a:xfrm>
            <a:prstGeom prst="wedgeRoundRectCallout">
              <a:avLst>
                <a:gd name="adj1" fmla="val -72966"/>
                <a:gd name="adj2" fmla="val -21890"/>
                <a:gd name="adj3" fmla="val 16667"/>
              </a:avLst>
            </a:prstGeom>
            <a:ln>
              <a:headEnd type="none" w="med" len="med"/>
              <a:tailEnd type="triangle" w="lg" len="lg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  <a:defRPr/>
              </a:pPr>
              <a:r>
                <a:rPr lang="ru-RU" sz="2400" dirty="0" smtClean="0">
                  <a:latin typeface="Arial" charset="0"/>
                </a:rPr>
                <a:t>синонимы</a:t>
              </a:r>
              <a:endParaRPr lang="ru-RU" sz="2400" dirty="0">
                <a:latin typeface="Arial" charset="0"/>
              </a:endParaRPr>
            </a:p>
          </p:txBody>
        </p:sp>
      </p:grpSp>
      <p:sp>
        <p:nvSpPr>
          <p:cNvPr id="17" name="Овал 16"/>
          <p:cNvSpPr>
            <a:spLocks noChangeArrowheads="1"/>
          </p:cNvSpPr>
          <p:nvPr/>
        </p:nvSpPr>
        <p:spPr bwMode="auto">
          <a:xfrm>
            <a:off x="6515100" y="1993900"/>
            <a:ext cx="508000" cy="508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>
            <a:off x="6646863" y="2800350"/>
            <a:ext cx="2165350" cy="492125"/>
          </a:xfrm>
          <a:prstGeom prst="wedgeRoundRectCallout">
            <a:avLst>
              <a:gd name="adj1" fmla="val -43406"/>
              <a:gd name="adj2" fmla="val -135843"/>
              <a:gd name="adj3" fmla="val 16667"/>
            </a:avLst>
          </a:prstGeom>
          <a:ln>
            <a:headEnd type="none" w="med" len="med"/>
            <a:tailEnd type="triangle" w="lg" len="lg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latin typeface="Arial" charset="0"/>
              </a:rPr>
              <a:t>прослушать</a:t>
            </a:r>
            <a:endParaRPr lang="ru-RU" sz="2400" dirty="0">
              <a:latin typeface="Arial" charset="0"/>
            </a:endParaRPr>
          </a:p>
        </p:txBody>
      </p:sp>
      <p:sp>
        <p:nvSpPr>
          <p:cNvPr id="18" name="Овал 17"/>
          <p:cNvSpPr>
            <a:spLocks noChangeArrowheads="1"/>
          </p:cNvSpPr>
          <p:nvPr/>
        </p:nvSpPr>
        <p:spPr bwMode="auto">
          <a:xfrm>
            <a:off x="1104900" y="1993900"/>
            <a:ext cx="508000" cy="508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7" grpId="0" animBg="1"/>
      <p:bldP spid="17" grpId="1" animBg="1"/>
      <p:bldP spid="6" grpId="0" animBg="1"/>
      <p:bldP spid="6" grpId="1" animBg="1"/>
      <p:bldP spid="18" grpId="0" animBg="1"/>
      <p:bldP spid="1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2">
      <a:dk1>
        <a:sysClr val="windowText" lastClr="000000"/>
      </a:dk1>
      <a:lt1>
        <a:sysClr val="window" lastClr="FFFFFF"/>
      </a:lt1>
      <a:dk2>
        <a:srgbClr val="D25E00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2">
    <a:dk1>
      <a:sysClr val="windowText" lastClr="000000"/>
    </a:dk1>
    <a:lt1>
      <a:sysClr val="window" lastClr="FFFFFF"/>
    </a:lt1>
    <a:dk2>
      <a:srgbClr val="D25E00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Другая 12">
    <a:dk1>
      <a:sysClr val="windowText" lastClr="000000"/>
    </a:dk1>
    <a:lt1>
      <a:sysClr val="window" lastClr="FFFFFF"/>
    </a:lt1>
    <a:dk2>
      <a:srgbClr val="D25E00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531</Words>
  <Application>Microsoft Office PowerPoint</Application>
  <PresentationFormat>Экран (4:3)</PresentationFormat>
  <Paragraphs>147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Программы для обработки текстов</vt:lpstr>
      <vt:lpstr>Текстовые редакторы</vt:lpstr>
      <vt:lpstr>Слайд 3</vt:lpstr>
      <vt:lpstr>Слайд 4</vt:lpstr>
      <vt:lpstr>Поиск и замена символов</vt:lpstr>
      <vt:lpstr>Проверка правописания</vt:lpstr>
      <vt:lpstr>Проверка грамматики</vt:lpstr>
      <vt:lpstr>Компьютерные словари и переводчики</vt:lpstr>
      <vt:lpstr>Словари и переводчики</vt:lpstr>
      <vt:lpstr>Словари и переводчики</vt:lpstr>
      <vt:lpstr>Шаблоны</vt:lpstr>
      <vt:lpstr>Слайд 12</vt:lpstr>
      <vt:lpstr>Слайд 13</vt:lpstr>
      <vt:lpstr>Рассылки</vt:lpstr>
      <vt:lpstr>Рассылки</vt:lpstr>
      <vt:lpstr>Рассылки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Программы для обработки текстов</dc:title>
  <dc:creator>. я</dc:creator>
  <cp:lastModifiedBy>. я</cp:lastModifiedBy>
  <cp:revision>9</cp:revision>
  <dcterms:created xsi:type="dcterms:W3CDTF">2021-12-03T10:26:16Z</dcterms:created>
  <dcterms:modified xsi:type="dcterms:W3CDTF">2021-12-03T10:41:01Z</dcterms:modified>
</cp:coreProperties>
</file>