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Компьютерная арифметика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2013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167A3-08E6-4475-8F29-D1CA972984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FE35A-4DD6-49DD-9FB7-6CD304307213}" type="datetimeFigureOut">
              <a:rPr lang="ru-RU" smtClean="0"/>
              <a:pPr/>
              <a:t>16.11.2021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7638-3E6F-40D7-B266-9204974159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158" y="1142984"/>
            <a:ext cx="8653462" cy="1487487"/>
          </a:xfrm>
        </p:spPr>
        <p:txBody>
          <a:bodyPr>
            <a:noAutofit/>
          </a:bodyPr>
          <a:lstStyle/>
          <a:p>
            <a:pPr eaLnBrk="1" hangingPunct="1"/>
            <a:r>
              <a:rPr lang="ru-RU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Операции с целыми числами</a:t>
            </a:r>
            <a:endParaRPr lang="ru-RU" altLang="ru-RU" sz="6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6386" name="Picture 2" descr="https://elcomienzo.ru/wp-content/uploads/2019/12/maska-podset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928934"/>
            <a:ext cx="6096042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85728"/>
            <a:ext cx="8375650" cy="471488"/>
          </a:xfrm>
        </p:spPr>
        <p:txBody>
          <a:bodyPr>
            <a:noAutofit/>
          </a:bodyPr>
          <a:lstStyle/>
          <a:p>
            <a:r>
              <a:rPr lang="ru-RU" altLang="ru-RU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</a:t>
            </a:r>
          </a:p>
        </p:txBody>
      </p:sp>
      <p:graphicFrame>
        <p:nvGraphicFramePr>
          <p:cNvPr id="4" name="Group 5"/>
          <p:cNvGraphicFramePr>
            <a:graphicFrameLocks noGrp="1"/>
          </p:cNvGraphicFramePr>
          <p:nvPr/>
        </p:nvGraphicFramePr>
        <p:xfrm>
          <a:off x="1812925" y="1290638"/>
          <a:ext cx="6096000" cy="518048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Group 17"/>
          <p:cNvGraphicFramePr>
            <a:graphicFrameLocks noGrp="1"/>
          </p:cNvGraphicFramePr>
          <p:nvPr/>
        </p:nvGraphicFramePr>
        <p:xfrm>
          <a:off x="1822450" y="936625"/>
          <a:ext cx="6096000" cy="338138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31                  24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23                16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15                    8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7                      0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05" name="Rectangle 32"/>
          <p:cNvSpPr>
            <a:spLocks noChangeArrowheads="1"/>
          </p:cNvSpPr>
          <p:nvPr/>
        </p:nvSpPr>
        <p:spPr bwMode="auto">
          <a:xfrm>
            <a:off x="1142976" y="3073419"/>
            <a:ext cx="74571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Си:</a:t>
            </a: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2022475" y="3105169"/>
            <a:ext cx="6400800" cy="12223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R</a:t>
            </a:r>
            <a:r>
              <a:rPr lang="ru-RU" sz="2800" b="1" dirty="0">
                <a:latin typeface="+mn-lt"/>
              </a:rPr>
              <a:t> </a:t>
            </a:r>
            <a:r>
              <a:rPr lang="en-US" sz="2800" b="1" dirty="0">
                <a:latin typeface="Courier New" pitchFamily="49" charset="0"/>
              </a:rPr>
              <a:t>=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b="1" dirty="0">
                <a:latin typeface="Courier New" pitchFamily="49" charset="0"/>
              </a:rPr>
              <a:t>B</a:t>
            </a:r>
            <a:r>
              <a:rPr lang="ru-RU" sz="2800" b="1" dirty="0"/>
              <a:t> </a:t>
            </a:r>
            <a:r>
              <a:rPr lang="en-US" sz="2800" b="1" dirty="0">
                <a:latin typeface="Courier New" pitchFamily="49" charset="0"/>
              </a:rPr>
              <a:t>= 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42007" name="Rectangle 34"/>
          <p:cNvSpPr>
            <a:spLocks noChangeArrowheads="1"/>
          </p:cNvSpPr>
          <p:nvPr/>
        </p:nvSpPr>
        <p:spPr bwMode="auto">
          <a:xfrm>
            <a:off x="285720" y="4851419"/>
            <a:ext cx="1750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Паскаль:</a:t>
            </a:r>
          </a:p>
        </p:txBody>
      </p:sp>
      <p:sp>
        <p:nvSpPr>
          <p:cNvPr id="42008" name="Rectangle 35"/>
          <p:cNvSpPr>
            <a:spLocks noChangeArrowheads="1"/>
          </p:cNvSpPr>
          <p:nvPr/>
        </p:nvSpPr>
        <p:spPr bwMode="auto">
          <a:xfrm>
            <a:off x="2024063" y="4997469"/>
            <a:ext cx="6357937" cy="11461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800" b="1">
                <a:latin typeface="Courier New" pitchFamily="49" charset="0"/>
              </a:rPr>
              <a:t>R:=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800" b="1">
                <a:latin typeface="Courier New" pitchFamily="49" charset="0"/>
              </a:rPr>
              <a:t>B:=</a:t>
            </a:r>
            <a:endParaRPr lang="ru-RU" sz="28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1714488"/>
            <a:ext cx="8375650" cy="2571768"/>
          </a:xfrm>
        </p:spPr>
        <p:txBody>
          <a:bodyPr>
            <a:noAutofit/>
          </a:bodyPr>
          <a:lstStyle/>
          <a:p>
            <a:pPr algn="ctr"/>
            <a:r>
              <a:rPr lang="ru-RU" sz="8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 за внимание!</a:t>
            </a:r>
            <a:endParaRPr lang="ru-RU" sz="8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78579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Сдвиги</a:t>
            </a:r>
            <a:endParaRPr lang="ru-RU" altLang="ru-RU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85720" y="1148911"/>
            <a:ext cx="8715404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Сдвиги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позволяют 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проделать обработку каждого бита, входящего в число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2800" b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например, позволяют</a:t>
            </a:r>
            <a:r>
              <a:rPr lang="ru-RU" sz="2800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быстро умножить или разделить число на степени двойки. </a:t>
            </a:r>
            <a:endParaRPr kumimoji="0" lang="ru-RU" sz="105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52413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Идея операции сдвига: 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все биты кода одновременно сдвигаются в соседние разряды  влево или вправо.</a:t>
            </a:r>
            <a:endParaRPr kumimoji="0" lang="ru-RU" sz="105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252413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Аппаратная</a:t>
            </a:r>
            <a:r>
              <a:rPr kumimoji="0" lang="ru-RU" sz="2800" b="1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 реализация сдвига</a:t>
            </a:r>
            <a:r>
              <a:rPr kumimoji="0" lang="ru-RU" sz="2800" b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регистр, содержащий число, сбрасывается в ноль, при этом из тех разрядов, где исчезла единица, электрический импульс проходит в соседние и устанавливает их в единицу. Все разряды обрабатываются одновременно.</a:t>
            </a:r>
            <a:endParaRPr kumimoji="0" lang="ru-RU" sz="3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579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Логический сдвиг</a:t>
            </a:r>
          </a:p>
        </p:txBody>
      </p:sp>
      <p:graphicFrame>
        <p:nvGraphicFramePr>
          <p:cNvPr id="51" name="Таблица 50"/>
          <p:cNvGraphicFramePr>
            <a:graphicFrameLocks noGrp="1"/>
          </p:cNvGraphicFramePr>
          <p:nvPr/>
        </p:nvGraphicFramePr>
        <p:xfrm>
          <a:off x="3094038" y="1233488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816" name="Прямоугольник 51"/>
          <p:cNvSpPr>
            <a:spLocks noChangeArrowheads="1"/>
          </p:cNvSpPr>
          <p:nvPr/>
        </p:nvSpPr>
        <p:spPr bwMode="auto">
          <a:xfrm>
            <a:off x="376238" y="785813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Влево:</a:t>
            </a:r>
            <a:endParaRPr lang="ru-RU" alt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55" name="Таблица 54"/>
          <p:cNvGraphicFramePr>
            <a:graphicFrameLocks noGrp="1"/>
          </p:cNvGraphicFramePr>
          <p:nvPr/>
        </p:nvGraphicFramePr>
        <p:xfrm>
          <a:off x="3094038" y="1960563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6" name="Таблица 55"/>
          <p:cNvGraphicFramePr>
            <a:graphicFrameLocks noGrp="1"/>
          </p:cNvGraphicFramePr>
          <p:nvPr/>
        </p:nvGraphicFramePr>
        <p:xfrm>
          <a:off x="2395538" y="1960563"/>
          <a:ext cx="434975" cy="42703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34975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/>
                        <a:t>1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93" marR="68493" marT="0" marB="0"/>
                </a:tc>
              </a:tr>
            </a:tbl>
          </a:graphicData>
        </a:graphic>
      </p:graphicFrame>
      <p:sp>
        <p:nvSpPr>
          <p:cNvPr id="57" name="Line 71"/>
          <p:cNvSpPr>
            <a:spLocks noChangeShapeType="1"/>
          </p:cNvSpPr>
          <p:nvPr/>
        </p:nvSpPr>
        <p:spPr bwMode="auto">
          <a:xfrm flipH="1">
            <a:off x="5908675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8" name="Line 71"/>
          <p:cNvSpPr>
            <a:spLocks noChangeShapeType="1"/>
          </p:cNvSpPr>
          <p:nvPr/>
        </p:nvSpPr>
        <p:spPr bwMode="auto">
          <a:xfrm flipH="1">
            <a:off x="5495925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59" name="Line 71"/>
          <p:cNvSpPr>
            <a:spLocks noChangeShapeType="1"/>
          </p:cNvSpPr>
          <p:nvPr/>
        </p:nvSpPr>
        <p:spPr bwMode="auto">
          <a:xfrm flipH="1">
            <a:off x="5053013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0" name="Line 71"/>
          <p:cNvSpPr>
            <a:spLocks noChangeShapeType="1"/>
          </p:cNvSpPr>
          <p:nvPr/>
        </p:nvSpPr>
        <p:spPr bwMode="auto">
          <a:xfrm flipH="1">
            <a:off x="4621213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1" name="Line 71"/>
          <p:cNvSpPr>
            <a:spLocks noChangeShapeType="1"/>
          </p:cNvSpPr>
          <p:nvPr/>
        </p:nvSpPr>
        <p:spPr bwMode="auto">
          <a:xfrm flipH="1">
            <a:off x="4187825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2" name="Line 71"/>
          <p:cNvSpPr>
            <a:spLocks noChangeShapeType="1"/>
          </p:cNvSpPr>
          <p:nvPr/>
        </p:nvSpPr>
        <p:spPr bwMode="auto">
          <a:xfrm flipH="1">
            <a:off x="3756025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3" name="Line 71"/>
          <p:cNvSpPr>
            <a:spLocks noChangeShapeType="1"/>
          </p:cNvSpPr>
          <p:nvPr/>
        </p:nvSpPr>
        <p:spPr bwMode="auto">
          <a:xfrm flipH="1">
            <a:off x="3322638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4" name="Line 71"/>
          <p:cNvSpPr>
            <a:spLocks noChangeShapeType="1"/>
          </p:cNvSpPr>
          <p:nvPr/>
        </p:nvSpPr>
        <p:spPr bwMode="auto">
          <a:xfrm flipH="1">
            <a:off x="2811463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65" name="Line 71"/>
          <p:cNvSpPr>
            <a:spLocks noChangeShapeType="1"/>
          </p:cNvSpPr>
          <p:nvPr/>
        </p:nvSpPr>
        <p:spPr bwMode="auto">
          <a:xfrm flipH="1">
            <a:off x="6499225" y="2176463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66" name="Таблица 65"/>
          <p:cNvGraphicFramePr>
            <a:graphicFrameLocks noGrp="1"/>
          </p:cNvGraphicFramePr>
          <p:nvPr/>
        </p:nvGraphicFramePr>
        <p:xfrm>
          <a:off x="6838950" y="1960563"/>
          <a:ext cx="434975" cy="427037"/>
        </p:xfrm>
        <a:graphic>
          <a:graphicData uri="http://schemas.openxmlformats.org/drawingml/2006/table">
            <a:tbl>
              <a:tblPr/>
              <a:tblGrid>
                <a:gridCol w="434975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93" marR="68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7" name="Скругленная прямоугольная выноска 66"/>
          <p:cNvSpPr/>
          <p:nvPr/>
        </p:nvSpPr>
        <p:spPr bwMode="auto">
          <a:xfrm>
            <a:off x="982663" y="1695450"/>
            <a:ext cx="1308100" cy="684213"/>
          </a:xfrm>
          <a:prstGeom prst="wedgeRoundRectCallout">
            <a:avLst>
              <a:gd name="adj1" fmla="val 64351"/>
              <a:gd name="adj2" fmla="val 42363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ru-RU" dirty="0"/>
              <a:t>бит переноса</a:t>
            </a:r>
            <a:endParaRPr lang="ru-RU" i="1" dirty="0"/>
          </a:p>
        </p:txBody>
      </p:sp>
      <p:sp>
        <p:nvSpPr>
          <p:cNvPr id="33859" name="Прямоугольник 67"/>
          <p:cNvSpPr>
            <a:spLocks noChangeArrowheads="1"/>
          </p:cNvSpPr>
          <p:nvPr/>
        </p:nvSpPr>
        <p:spPr bwMode="auto">
          <a:xfrm>
            <a:off x="2406650" y="1503363"/>
            <a:ext cx="39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</a:t>
            </a:r>
          </a:p>
        </p:txBody>
      </p:sp>
      <p:sp>
        <p:nvSpPr>
          <p:cNvPr id="33860" name="Прямоугольник 68"/>
          <p:cNvSpPr>
            <a:spLocks noChangeArrowheads="1"/>
          </p:cNvSpPr>
          <p:nvPr/>
        </p:nvSpPr>
        <p:spPr bwMode="auto">
          <a:xfrm>
            <a:off x="376238" y="2546350"/>
            <a:ext cx="1242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Вправо:</a:t>
            </a:r>
            <a:endParaRPr lang="ru-RU" alt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graphicFrame>
        <p:nvGraphicFramePr>
          <p:cNvPr id="70" name="Таблица 69"/>
          <p:cNvGraphicFramePr>
            <a:graphicFrameLocks noGrp="1"/>
          </p:cNvGraphicFramePr>
          <p:nvPr/>
        </p:nvGraphicFramePr>
        <p:xfrm>
          <a:off x="3094038" y="2865438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1" name="Таблица 70"/>
          <p:cNvGraphicFramePr>
            <a:graphicFrameLocks noGrp="1"/>
          </p:cNvGraphicFramePr>
          <p:nvPr/>
        </p:nvGraphicFramePr>
        <p:xfrm>
          <a:off x="3094038" y="3592513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3" name="Line 71"/>
          <p:cNvSpPr>
            <a:spLocks noChangeShapeType="1"/>
          </p:cNvSpPr>
          <p:nvPr/>
        </p:nvSpPr>
        <p:spPr bwMode="auto">
          <a:xfrm>
            <a:off x="5908675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74" name="Line 71"/>
          <p:cNvSpPr>
            <a:spLocks noChangeShapeType="1"/>
          </p:cNvSpPr>
          <p:nvPr/>
        </p:nvSpPr>
        <p:spPr bwMode="auto">
          <a:xfrm>
            <a:off x="5495925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75" name="Line 71"/>
          <p:cNvSpPr>
            <a:spLocks noChangeShapeType="1"/>
          </p:cNvSpPr>
          <p:nvPr/>
        </p:nvSpPr>
        <p:spPr bwMode="auto">
          <a:xfrm>
            <a:off x="5053013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76" name="Line 71"/>
          <p:cNvSpPr>
            <a:spLocks noChangeShapeType="1"/>
          </p:cNvSpPr>
          <p:nvPr/>
        </p:nvSpPr>
        <p:spPr bwMode="auto">
          <a:xfrm>
            <a:off x="4621213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77" name="Line 71"/>
          <p:cNvSpPr>
            <a:spLocks noChangeShapeType="1"/>
          </p:cNvSpPr>
          <p:nvPr/>
        </p:nvSpPr>
        <p:spPr bwMode="auto">
          <a:xfrm>
            <a:off x="4187825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78" name="Line 71"/>
          <p:cNvSpPr>
            <a:spLocks noChangeShapeType="1"/>
          </p:cNvSpPr>
          <p:nvPr/>
        </p:nvSpPr>
        <p:spPr bwMode="auto">
          <a:xfrm>
            <a:off x="3756025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79" name="Line 71"/>
          <p:cNvSpPr>
            <a:spLocks noChangeShapeType="1"/>
          </p:cNvSpPr>
          <p:nvPr/>
        </p:nvSpPr>
        <p:spPr bwMode="auto">
          <a:xfrm>
            <a:off x="3322638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80" name="Line 71"/>
          <p:cNvSpPr>
            <a:spLocks noChangeShapeType="1"/>
          </p:cNvSpPr>
          <p:nvPr/>
        </p:nvSpPr>
        <p:spPr bwMode="auto">
          <a:xfrm>
            <a:off x="6419850" y="3278188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81" name="Line 71"/>
          <p:cNvSpPr>
            <a:spLocks noChangeShapeType="1"/>
          </p:cNvSpPr>
          <p:nvPr/>
        </p:nvSpPr>
        <p:spPr bwMode="auto">
          <a:xfrm>
            <a:off x="2724150" y="3808413"/>
            <a:ext cx="4556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82" name="Таблица 81"/>
          <p:cNvGraphicFramePr>
            <a:graphicFrameLocks noGrp="1"/>
          </p:cNvGraphicFramePr>
          <p:nvPr/>
        </p:nvGraphicFramePr>
        <p:xfrm>
          <a:off x="6859588" y="3582988"/>
          <a:ext cx="434975" cy="42703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34975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/>
                        <a:t>1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93" marR="68493" marT="0" marB="0"/>
                </a:tc>
              </a:tr>
            </a:tbl>
          </a:graphicData>
        </a:graphic>
      </p:graphicFrame>
      <p:sp>
        <p:nvSpPr>
          <p:cNvPr id="33916" name="Прямоугольник 84"/>
          <p:cNvSpPr>
            <a:spLocks noChangeArrowheads="1"/>
          </p:cNvSpPr>
          <p:nvPr/>
        </p:nvSpPr>
        <p:spPr bwMode="auto">
          <a:xfrm>
            <a:off x="6969125" y="3136900"/>
            <a:ext cx="3984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</a:t>
            </a:r>
          </a:p>
        </p:txBody>
      </p:sp>
      <p:graphicFrame>
        <p:nvGraphicFramePr>
          <p:cNvPr id="72" name="Таблица 71"/>
          <p:cNvGraphicFramePr>
            <a:graphicFrameLocks noGrp="1"/>
          </p:cNvGraphicFramePr>
          <p:nvPr/>
        </p:nvGraphicFramePr>
        <p:xfrm>
          <a:off x="2395538" y="3592513"/>
          <a:ext cx="434975" cy="427037"/>
        </p:xfrm>
        <a:graphic>
          <a:graphicData uri="http://schemas.openxmlformats.org/drawingml/2006/table">
            <a:tbl>
              <a:tblPr/>
              <a:tblGrid>
                <a:gridCol w="434975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93" marR="684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6" name="Rectangle 137"/>
          <p:cNvSpPr>
            <a:spLocks noChangeArrowheads="1"/>
          </p:cNvSpPr>
          <p:nvPr/>
        </p:nvSpPr>
        <p:spPr bwMode="auto">
          <a:xfrm>
            <a:off x="538163" y="4492625"/>
            <a:ext cx="21911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С</a:t>
            </a:r>
            <a:r>
              <a:rPr lang="en-US" altLang="ru-RU" sz="2400" b="1" dirty="0">
                <a:solidFill>
                  <a:schemeClr val="accent3">
                    <a:lumMod val="75000"/>
                  </a:schemeClr>
                </a:solidFill>
              </a:rPr>
              <a:t>, C++, Python </a:t>
            </a:r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87" name="Rectangle 138"/>
          <p:cNvSpPr>
            <a:spLocks noChangeArrowheads="1"/>
          </p:cNvSpPr>
          <p:nvPr/>
        </p:nvSpPr>
        <p:spPr bwMode="auto">
          <a:xfrm>
            <a:off x="4152900" y="4405313"/>
            <a:ext cx="1358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accent3">
                    <a:lumMod val="75000"/>
                  </a:schemeClr>
                </a:solidFill>
              </a:rPr>
              <a:t>Паскаль:</a:t>
            </a:r>
          </a:p>
        </p:txBody>
      </p:sp>
      <p:sp>
        <p:nvSpPr>
          <p:cNvPr id="88" name="Rectangle 139"/>
          <p:cNvSpPr>
            <a:spLocks noChangeArrowheads="1"/>
          </p:cNvSpPr>
          <p:nvPr/>
        </p:nvSpPr>
        <p:spPr bwMode="auto">
          <a:xfrm>
            <a:off x="862013" y="4979988"/>
            <a:ext cx="2127250" cy="993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</a:rPr>
              <a:t>N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>
                <a:latin typeface="Courier New" pitchFamily="49" charset="0"/>
              </a:rPr>
              <a:t>=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&lt;&lt;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1;</a:t>
            </a:r>
          </a:p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</a:rPr>
              <a:t>N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=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&gt;&gt;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1;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89" name="Rectangle 140"/>
          <p:cNvSpPr>
            <a:spLocks noChangeArrowheads="1"/>
          </p:cNvSpPr>
          <p:nvPr/>
        </p:nvSpPr>
        <p:spPr bwMode="auto">
          <a:xfrm>
            <a:off x="4491038" y="4992688"/>
            <a:ext cx="2617787" cy="9667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</a:rPr>
              <a:t>N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:=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N</a:t>
            </a:r>
            <a:r>
              <a:rPr lang="en-US" sz="2800" b="1" dirty="0"/>
              <a:t> </a:t>
            </a:r>
            <a:r>
              <a:rPr lang="en-US" sz="2800" b="1" dirty="0" err="1">
                <a:solidFill>
                  <a:srgbClr val="0000FF"/>
                </a:solidFill>
                <a:latin typeface="Courier New" pitchFamily="49" charset="0"/>
              </a:rPr>
              <a:t>shl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</a:rPr>
              <a:t>;</a:t>
            </a:r>
          </a:p>
          <a:p>
            <a:pPr eaLnBrk="1" hangingPunct="1">
              <a:defRPr/>
            </a:pPr>
            <a:r>
              <a:rPr lang="en-US" sz="2800" b="1" dirty="0">
                <a:latin typeface="Courier New" pitchFamily="49" charset="0"/>
              </a:rPr>
              <a:t>N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:=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N</a:t>
            </a:r>
            <a:r>
              <a:rPr lang="en-US" sz="2800" b="1" dirty="0"/>
              <a:t> </a:t>
            </a:r>
            <a:r>
              <a:rPr lang="en-US" sz="2800" b="1" dirty="0" err="1">
                <a:solidFill>
                  <a:srgbClr val="0000FF"/>
                </a:solidFill>
                <a:latin typeface="Courier New" pitchFamily="49" charset="0"/>
              </a:rPr>
              <a:t>shr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1</a:t>
            </a:r>
            <a:r>
              <a:rPr lang="en-US" sz="2800" b="1" dirty="0">
                <a:latin typeface="Courier New" pitchFamily="49" charset="0"/>
              </a:rPr>
              <a:t>;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90" name="AutoShape 141"/>
          <p:cNvSpPr>
            <a:spLocks noChangeArrowheads="1"/>
          </p:cNvSpPr>
          <p:nvPr/>
        </p:nvSpPr>
        <p:spPr bwMode="auto">
          <a:xfrm>
            <a:off x="6094413" y="4521200"/>
            <a:ext cx="1147762" cy="382588"/>
          </a:xfrm>
          <a:prstGeom prst="wedgeRoundRectCallout">
            <a:avLst>
              <a:gd name="adj1" fmla="val -25796"/>
              <a:gd name="adj2" fmla="val 111412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i="1" dirty="0"/>
              <a:t>shift left</a:t>
            </a:r>
            <a:endParaRPr lang="ru-RU" i="1" dirty="0"/>
          </a:p>
        </p:txBody>
      </p:sp>
      <p:sp>
        <p:nvSpPr>
          <p:cNvPr id="91" name="AutoShape 142"/>
          <p:cNvSpPr>
            <a:spLocks noChangeArrowheads="1"/>
          </p:cNvSpPr>
          <p:nvPr/>
        </p:nvSpPr>
        <p:spPr bwMode="auto">
          <a:xfrm>
            <a:off x="6021388" y="6032500"/>
            <a:ext cx="1214437" cy="382588"/>
          </a:xfrm>
          <a:prstGeom prst="wedgeRoundRectCallout">
            <a:avLst>
              <a:gd name="adj1" fmla="val -38639"/>
              <a:gd name="adj2" fmla="val -112116"/>
              <a:gd name="adj3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i="1" dirty="0"/>
              <a:t>shift right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3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3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3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3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16" grpId="0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7" grpId="0" animBg="1"/>
      <p:bldP spid="33859" grpId="0"/>
      <p:bldP spid="33860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33916" grpId="0"/>
      <p:bldP spid="86" grpId="0"/>
      <p:bldP spid="87" grpId="0"/>
      <p:bldP spid="88" grpId="0" animBg="1"/>
      <p:bldP spid="89" grpId="0" animBg="1"/>
      <p:bldP spid="90" grpId="0" animBg="1"/>
      <p:bldP spid="9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42852"/>
            <a:ext cx="9001156" cy="642941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Логический сдвиг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4213" y="1387495"/>
          <a:ext cx="3484560" cy="427038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40" name="Прямоугольник 4"/>
          <p:cNvSpPr>
            <a:spLocks noChangeArrowheads="1"/>
          </p:cNvSpPr>
          <p:nvPr/>
        </p:nvSpPr>
        <p:spPr bwMode="auto">
          <a:xfrm>
            <a:off x="376238" y="890608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olidFill>
                  <a:schemeClr val="tx2">
                    <a:lumMod val="75000"/>
                  </a:schemeClr>
                </a:solidFill>
              </a:rPr>
              <a:t>Влево:</a:t>
            </a:r>
            <a:endParaRPr lang="ru-RU" alt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841" name="Прямоугольник 5"/>
          <p:cNvSpPr>
            <a:spLocks noChangeArrowheads="1"/>
          </p:cNvSpPr>
          <p:nvPr/>
        </p:nvSpPr>
        <p:spPr bwMode="auto">
          <a:xfrm>
            <a:off x="2190750" y="1814533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chemeClr val="tx2">
                    <a:lumMod val="75000"/>
                  </a:schemeClr>
                </a:solidFill>
              </a:rPr>
              <a:t>12</a:t>
            </a:r>
            <a:endParaRPr lang="ru-RU" alt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 bwMode="auto">
          <a:xfrm>
            <a:off x="4333875" y="1481158"/>
            <a:ext cx="482600" cy="265112"/>
          </a:xfrm>
          <a:prstGeom prst="right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981575" y="1387495"/>
          <a:ext cx="3484560" cy="427038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63" name="Прямоугольник 8"/>
          <p:cNvSpPr>
            <a:spLocks noChangeArrowheads="1"/>
          </p:cNvSpPr>
          <p:nvPr/>
        </p:nvSpPr>
        <p:spPr bwMode="auto">
          <a:xfrm>
            <a:off x="6457950" y="1814533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chemeClr val="tx2">
                    <a:lumMod val="75000"/>
                  </a:schemeClr>
                </a:solidFill>
              </a:rPr>
              <a:t>24</a:t>
            </a:r>
            <a:endParaRPr lang="ru-RU" altLang="ru-RU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684213" y="2557483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884" name="Прямоугольник 10"/>
          <p:cNvSpPr>
            <a:spLocks noChangeArrowheads="1"/>
          </p:cNvSpPr>
          <p:nvPr/>
        </p:nvSpPr>
        <p:spPr bwMode="auto">
          <a:xfrm>
            <a:off x="376238" y="2060595"/>
            <a:ext cx="12426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Вправо:</a:t>
            </a:r>
            <a:endParaRPr lang="ru-RU" alt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4885" name="Прямоугольник 11"/>
          <p:cNvSpPr>
            <a:spLocks noChangeArrowheads="1"/>
          </p:cNvSpPr>
          <p:nvPr/>
        </p:nvSpPr>
        <p:spPr bwMode="auto">
          <a:xfrm>
            <a:off x="2190750" y="2986108"/>
            <a:ext cx="4956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12</a:t>
            </a:r>
            <a:endParaRPr lang="ru-RU" alt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Стрелка вправо 12"/>
          <p:cNvSpPr/>
          <p:nvPr/>
        </p:nvSpPr>
        <p:spPr bwMode="auto">
          <a:xfrm>
            <a:off x="4333875" y="2651145"/>
            <a:ext cx="482600" cy="265113"/>
          </a:xfrm>
          <a:prstGeom prst="right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4981575" y="2557483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907" name="Прямоугольник 14"/>
          <p:cNvSpPr>
            <a:spLocks noChangeArrowheads="1"/>
          </p:cNvSpPr>
          <p:nvPr/>
        </p:nvSpPr>
        <p:spPr bwMode="auto">
          <a:xfrm>
            <a:off x="6543675" y="2986108"/>
            <a:ext cx="3401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chemeClr val="tx2">
                    <a:lumMod val="75000"/>
                  </a:schemeClr>
                </a:solidFill>
              </a:rPr>
              <a:t>6</a:t>
            </a:r>
            <a:endParaRPr lang="ru-RU" altLang="ru-RU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2659063" y="3363933"/>
            <a:ext cx="4095750" cy="663575"/>
            <a:chOff x="317" y="2976"/>
            <a:chExt cx="2580" cy="418"/>
          </a:xfrm>
        </p:grpSpPr>
        <p:sp>
          <p:nvSpPr>
            <p:cNvPr id="34913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2286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Если число нечётное?</a:t>
              </a:r>
            </a:p>
          </p:txBody>
        </p:sp>
        <p:sp>
          <p:nvSpPr>
            <p:cNvPr id="36962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sp>
        <p:nvSpPr>
          <p:cNvPr id="19" name="Rectangle 7"/>
          <p:cNvSpPr>
            <a:spLocks noChangeArrowheads="1"/>
          </p:cNvSpPr>
          <p:nvPr/>
        </p:nvSpPr>
        <p:spPr bwMode="auto">
          <a:xfrm>
            <a:off x="658813" y="4225945"/>
            <a:ext cx="7897812" cy="1266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indent="271463" eaLnBrk="1" hangingPunct="1">
              <a:defRPr/>
            </a:pPr>
            <a:r>
              <a:rPr lang="ru-RU" sz="2400" dirty="0"/>
              <a:t>Логический сдвиг влево (вправо) – это быстрый способ </a:t>
            </a:r>
            <a:r>
              <a:rPr lang="ru-RU" sz="2400" b="1" dirty="0"/>
              <a:t>умножения</a:t>
            </a:r>
            <a:r>
              <a:rPr lang="ru-RU" sz="2400" dirty="0"/>
              <a:t> (деления</a:t>
            </a:r>
            <a:r>
              <a:rPr lang="en-US" sz="2400" dirty="0"/>
              <a:t> </a:t>
            </a:r>
            <a:r>
              <a:rPr lang="ru-RU" sz="2400" dirty="0"/>
              <a:t>без остатка) положительного числа </a:t>
            </a:r>
            <a:r>
              <a:rPr lang="ru-RU" sz="2400" b="1" dirty="0"/>
              <a:t>на 2</a:t>
            </a:r>
            <a:r>
              <a:rPr lang="ru-RU" sz="2400" dirty="0"/>
              <a:t>.</a:t>
            </a:r>
          </a:p>
        </p:txBody>
      </p:sp>
      <p:grpSp>
        <p:nvGrpSpPr>
          <p:cNvPr id="3" name="Group 88"/>
          <p:cNvGrpSpPr>
            <a:grpSpLocks/>
          </p:cNvGrpSpPr>
          <p:nvPr/>
        </p:nvGrpSpPr>
        <p:grpSpPr bwMode="auto">
          <a:xfrm>
            <a:off x="2373313" y="5694383"/>
            <a:ext cx="4883150" cy="663575"/>
            <a:chOff x="317" y="2976"/>
            <a:chExt cx="3076" cy="418"/>
          </a:xfrm>
        </p:grpSpPr>
        <p:sp>
          <p:nvSpPr>
            <p:cNvPr id="34911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2782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Если число отрицательное?</a:t>
              </a:r>
            </a:p>
          </p:txBody>
        </p:sp>
        <p:sp>
          <p:nvSpPr>
            <p:cNvPr id="36960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4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40" grpId="0"/>
      <p:bldP spid="34841" grpId="0"/>
      <p:bldP spid="7" grpId="0" animBg="1"/>
      <p:bldP spid="34863" grpId="0"/>
      <p:bldP spid="34884" grpId="0"/>
      <p:bldP spid="34885" grpId="0"/>
      <p:bldP spid="13" grpId="0" animBg="1"/>
      <p:bldP spid="34907" grpId="0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9690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Пример применения сдвигов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472518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Алгоритм умножения числа в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ячейке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Z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на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10: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1. </a:t>
            </a:r>
            <a:r>
              <a:rPr lang="ru-RU" dirty="0" smtClean="0"/>
              <a:t>Сдвиг влево Z (в ячейке Z получаем 2Z</a:t>
            </a:r>
            <a:r>
              <a:rPr lang="ru-RU" baseline="-25000" dirty="0" smtClean="0"/>
              <a:t>0</a:t>
            </a:r>
            <a:r>
              <a:rPr lang="ru-RU" dirty="0" smtClean="0"/>
              <a:t>, где Z</a:t>
            </a:r>
            <a:r>
              <a:rPr lang="ru-RU" baseline="-25000" dirty="0" smtClean="0"/>
              <a:t>0</a:t>
            </a:r>
            <a:r>
              <a:rPr lang="ru-RU" dirty="0" smtClean="0"/>
              <a:t> — исходное число).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2. </a:t>
            </a:r>
            <a:r>
              <a:rPr lang="ru-RU" dirty="0" smtClean="0"/>
              <a:t>X = Z (сохраним 2Z</a:t>
            </a:r>
            <a:r>
              <a:rPr lang="ru-RU" baseline="-25000" dirty="0" smtClean="0"/>
              <a:t>0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3. </a:t>
            </a:r>
            <a:r>
              <a:rPr lang="ru-RU" dirty="0" smtClean="0"/>
              <a:t>Сдвиг на 2 бита влево X (вычислили 8Z</a:t>
            </a:r>
            <a:r>
              <a:rPr lang="ru-RU" baseline="-25000" dirty="0" smtClean="0"/>
              <a:t>0</a:t>
            </a:r>
            <a:r>
              <a:rPr lang="ru-RU" dirty="0" smtClean="0"/>
              <a:t>).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4. </a:t>
            </a:r>
            <a:r>
              <a:rPr lang="ru-RU" dirty="0" smtClean="0"/>
              <a:t>X = X + Z (X = 8Z</a:t>
            </a:r>
            <a:r>
              <a:rPr lang="ru-RU" baseline="-25000" dirty="0" smtClean="0"/>
              <a:t>0</a:t>
            </a:r>
            <a:r>
              <a:rPr lang="ru-RU" dirty="0" smtClean="0"/>
              <a:t> + 2Z</a:t>
            </a:r>
            <a:r>
              <a:rPr lang="ru-RU" baseline="-25000" dirty="0" smtClean="0"/>
              <a:t>0</a:t>
            </a:r>
            <a:r>
              <a:rPr lang="ru-RU" dirty="0" smtClean="0"/>
              <a:t> = 10Z</a:t>
            </a:r>
            <a:r>
              <a:rPr lang="ru-RU" baseline="-25000" dirty="0" smtClean="0"/>
              <a:t>0</a:t>
            </a:r>
            <a:r>
              <a:rPr lang="ru-RU" dirty="0" smtClean="0"/>
              <a:t>).</a:t>
            </a:r>
          </a:p>
          <a:p>
            <a:pPr>
              <a:buNone/>
            </a:pPr>
            <a:endParaRPr lang="ru-RU" sz="1600" dirty="0" smtClean="0"/>
          </a:p>
          <a:p>
            <a:pPr marL="0" indent="358775">
              <a:buNone/>
            </a:pPr>
            <a:r>
              <a:rPr lang="ru-RU" i="1" dirty="0" smtClean="0"/>
              <a:t>Для некоторых компьютеров такая последовательность выполняется быстрее, чем стандартная операция умножения.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01624"/>
            <a:ext cx="9144000" cy="555607"/>
          </a:xfrm>
        </p:spPr>
        <p:txBody>
          <a:bodyPr>
            <a:noAutofit/>
          </a:bodyPr>
          <a:lstStyle/>
          <a:p>
            <a:r>
              <a:rPr lang="ru-RU" alt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Арифметический сдвиг (вправо)</a:t>
            </a:r>
          </a:p>
        </p:txBody>
      </p:sp>
      <p:sp>
        <p:nvSpPr>
          <p:cNvPr id="35844" name="Прямоугольник 4"/>
          <p:cNvSpPr>
            <a:spLocks noChangeArrowheads="1"/>
          </p:cNvSpPr>
          <p:nvPr/>
        </p:nvSpPr>
        <p:spPr bwMode="auto">
          <a:xfrm>
            <a:off x="2341563" y="1120775"/>
            <a:ext cx="6495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–12</a:t>
            </a:r>
            <a:endParaRPr lang="ru-RU" alt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2638425" y="2492375"/>
            <a:ext cx="4095750" cy="663575"/>
            <a:chOff x="317" y="2976"/>
            <a:chExt cx="2580" cy="418"/>
          </a:xfrm>
        </p:grpSpPr>
        <p:sp>
          <p:nvSpPr>
            <p:cNvPr id="35925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2286" cy="29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Если число нечётное?</a:t>
              </a:r>
            </a:p>
          </p:txBody>
        </p:sp>
        <p:sp>
          <p:nvSpPr>
            <p:cNvPr id="37974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 dirty="0">
                  <a:solidFill>
                    <a:schemeClr val="bg1"/>
                  </a:solidFill>
                  <a:latin typeface="Arial Black" pitchFamily="34" charset="0"/>
                </a:rPr>
                <a:t>?</a:t>
              </a:r>
            </a:p>
          </p:txBody>
        </p:sp>
      </p:grp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3094038" y="1135063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3094038" y="1862138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Line 71"/>
          <p:cNvSpPr>
            <a:spLocks noChangeShapeType="1"/>
          </p:cNvSpPr>
          <p:nvPr/>
        </p:nvSpPr>
        <p:spPr bwMode="auto">
          <a:xfrm>
            <a:off x="5908675" y="1557338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71"/>
          <p:cNvSpPr>
            <a:spLocks noChangeShapeType="1"/>
          </p:cNvSpPr>
          <p:nvPr/>
        </p:nvSpPr>
        <p:spPr bwMode="auto">
          <a:xfrm>
            <a:off x="5495925" y="1557338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71"/>
          <p:cNvSpPr>
            <a:spLocks noChangeShapeType="1"/>
          </p:cNvSpPr>
          <p:nvPr/>
        </p:nvSpPr>
        <p:spPr bwMode="auto">
          <a:xfrm>
            <a:off x="5053013" y="1557338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71"/>
          <p:cNvSpPr>
            <a:spLocks noChangeShapeType="1"/>
          </p:cNvSpPr>
          <p:nvPr/>
        </p:nvSpPr>
        <p:spPr bwMode="auto">
          <a:xfrm>
            <a:off x="4621213" y="1557338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8" name="Line 71"/>
          <p:cNvSpPr>
            <a:spLocks noChangeShapeType="1"/>
          </p:cNvSpPr>
          <p:nvPr/>
        </p:nvSpPr>
        <p:spPr bwMode="auto">
          <a:xfrm>
            <a:off x="4187825" y="1557338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9" name="Line 71"/>
          <p:cNvSpPr>
            <a:spLocks noChangeShapeType="1"/>
          </p:cNvSpPr>
          <p:nvPr/>
        </p:nvSpPr>
        <p:spPr bwMode="auto">
          <a:xfrm>
            <a:off x="3756025" y="1557338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0" name="Line 71"/>
          <p:cNvSpPr>
            <a:spLocks noChangeShapeType="1"/>
          </p:cNvSpPr>
          <p:nvPr/>
        </p:nvSpPr>
        <p:spPr bwMode="auto">
          <a:xfrm>
            <a:off x="3322638" y="1557338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1" name="Line 71"/>
          <p:cNvSpPr>
            <a:spLocks noChangeShapeType="1"/>
          </p:cNvSpPr>
          <p:nvPr/>
        </p:nvSpPr>
        <p:spPr bwMode="auto">
          <a:xfrm>
            <a:off x="6419850" y="15478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/>
        </p:nvGraphicFramePr>
        <p:xfrm>
          <a:off x="6859588" y="1852613"/>
          <a:ext cx="434975" cy="427037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434975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/>
                        <a:t>0</a:t>
                      </a:r>
                      <a:endParaRPr lang="ru-RU" sz="28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493" marR="68493" marT="0" marB="0"/>
                </a:tc>
              </a:tr>
            </a:tbl>
          </a:graphicData>
        </a:graphic>
      </p:graphicFrame>
      <p:sp>
        <p:nvSpPr>
          <p:cNvPr id="35900" name="Прямоугольник 23"/>
          <p:cNvSpPr>
            <a:spLocks noChangeArrowheads="1"/>
          </p:cNvSpPr>
          <p:nvPr/>
        </p:nvSpPr>
        <p:spPr bwMode="auto">
          <a:xfrm>
            <a:off x="6969125" y="1404938"/>
            <a:ext cx="3984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800" b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С</a:t>
            </a:r>
          </a:p>
        </p:txBody>
      </p:sp>
      <p:sp>
        <p:nvSpPr>
          <p:cNvPr id="26" name="Line 71"/>
          <p:cNvSpPr>
            <a:spLocks noChangeShapeType="1"/>
          </p:cNvSpPr>
          <p:nvPr/>
        </p:nvSpPr>
        <p:spPr bwMode="auto">
          <a:xfrm>
            <a:off x="3333750" y="1557338"/>
            <a:ext cx="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5902" name="Прямоугольник 26"/>
          <p:cNvSpPr>
            <a:spLocks noChangeArrowheads="1"/>
          </p:cNvSpPr>
          <p:nvPr/>
        </p:nvSpPr>
        <p:spPr bwMode="auto">
          <a:xfrm>
            <a:off x="2384425" y="1828800"/>
            <a:ext cx="562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ru-RU" altLang="ru-RU" sz="2400" b="1">
                <a:solidFill>
                  <a:schemeClr val="tx2">
                    <a:lumMod val="75000"/>
                  </a:schemeClr>
                </a:solidFill>
              </a:rPr>
              <a:t>– 6</a:t>
            </a:r>
            <a:endParaRPr lang="ru-RU" altLang="ru-RU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903" name="Прямоугольник 27"/>
          <p:cNvSpPr>
            <a:spLocks noChangeArrowheads="1"/>
          </p:cNvSpPr>
          <p:nvPr/>
        </p:nvSpPr>
        <p:spPr bwMode="auto">
          <a:xfrm>
            <a:off x="376238" y="3233738"/>
            <a:ext cx="20168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Примеры:</a:t>
            </a:r>
            <a:endParaRPr lang="ru-RU" alt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5904" name="Прямоугольник 28"/>
          <p:cNvSpPr>
            <a:spLocks noChangeArrowheads="1"/>
          </p:cNvSpPr>
          <p:nvPr/>
        </p:nvSpPr>
        <p:spPr bwMode="auto">
          <a:xfrm>
            <a:off x="674688" y="3697288"/>
            <a:ext cx="527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20</a:t>
            </a:r>
            <a:endParaRPr lang="ru-RU" altLang="ru-RU"/>
          </a:p>
        </p:txBody>
      </p:sp>
      <p:sp>
        <p:nvSpPr>
          <p:cNvPr id="35905" name="Прямоугольник 29"/>
          <p:cNvSpPr>
            <a:spLocks noChangeArrowheads="1"/>
          </p:cNvSpPr>
          <p:nvPr/>
        </p:nvSpPr>
        <p:spPr bwMode="auto">
          <a:xfrm>
            <a:off x="674688" y="4138613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1</a:t>
            </a:r>
            <a:r>
              <a:rPr lang="en-US" altLang="ru-RU" sz="2400" b="1"/>
              <a:t>5</a:t>
            </a:r>
            <a:endParaRPr lang="ru-RU" altLang="ru-RU"/>
          </a:p>
        </p:txBody>
      </p:sp>
      <p:sp>
        <p:nvSpPr>
          <p:cNvPr id="35906" name="Прямоугольник 30"/>
          <p:cNvSpPr>
            <a:spLocks noChangeArrowheads="1"/>
          </p:cNvSpPr>
          <p:nvPr/>
        </p:nvSpPr>
        <p:spPr bwMode="auto">
          <a:xfrm>
            <a:off x="690563" y="4611688"/>
            <a:ext cx="5111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1</a:t>
            </a:r>
            <a:r>
              <a:rPr lang="en-US" altLang="ru-RU" sz="2400" b="1"/>
              <a:t>1</a:t>
            </a:r>
            <a:endParaRPr lang="ru-RU" altLang="ru-RU"/>
          </a:p>
        </p:txBody>
      </p:sp>
      <p:sp>
        <p:nvSpPr>
          <p:cNvPr id="35907" name="Прямоугольник 31"/>
          <p:cNvSpPr>
            <a:spLocks noChangeArrowheads="1"/>
          </p:cNvSpPr>
          <p:nvPr/>
        </p:nvSpPr>
        <p:spPr bwMode="auto">
          <a:xfrm>
            <a:off x="846138" y="5073650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altLang="ru-RU" sz="2400" b="1"/>
              <a:t>3</a:t>
            </a:r>
            <a:endParaRPr lang="ru-RU" altLang="ru-RU"/>
          </a:p>
        </p:txBody>
      </p:sp>
      <p:sp>
        <p:nvSpPr>
          <p:cNvPr id="35908" name="Прямоугольник 32"/>
          <p:cNvSpPr>
            <a:spLocks noChangeArrowheads="1"/>
          </p:cNvSpPr>
          <p:nvPr/>
        </p:nvSpPr>
        <p:spPr bwMode="auto">
          <a:xfrm>
            <a:off x="846138" y="5545138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1</a:t>
            </a:r>
            <a:endParaRPr lang="ru-RU" altLang="ru-RU"/>
          </a:p>
        </p:txBody>
      </p:sp>
      <p:sp>
        <p:nvSpPr>
          <p:cNvPr id="35909" name="Прямоугольник 33"/>
          <p:cNvSpPr>
            <a:spLocks noChangeArrowheads="1"/>
          </p:cNvSpPr>
          <p:nvPr/>
        </p:nvSpPr>
        <p:spPr bwMode="auto">
          <a:xfrm>
            <a:off x="1192213" y="3697288"/>
            <a:ext cx="9175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ru-RU" altLang="ru-RU" sz="2400" b="1"/>
              <a:t>10</a:t>
            </a:r>
            <a:endParaRPr lang="ru-RU" altLang="ru-RU"/>
          </a:p>
        </p:txBody>
      </p:sp>
      <p:sp>
        <p:nvSpPr>
          <p:cNvPr id="35910" name="Прямоугольник 34"/>
          <p:cNvSpPr>
            <a:spLocks noChangeArrowheads="1"/>
          </p:cNvSpPr>
          <p:nvPr/>
        </p:nvSpPr>
        <p:spPr bwMode="auto">
          <a:xfrm>
            <a:off x="1192213" y="4129088"/>
            <a:ext cx="74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en-US" altLang="ru-RU" sz="2400" b="1">
                <a:sym typeface="Symbol" pitchFamily="18" charset="2"/>
              </a:rPr>
              <a:t>7</a:t>
            </a:r>
            <a:endParaRPr lang="ru-RU" altLang="ru-RU"/>
          </a:p>
        </p:txBody>
      </p:sp>
      <p:sp>
        <p:nvSpPr>
          <p:cNvPr id="35911" name="Прямоугольник 35"/>
          <p:cNvSpPr>
            <a:spLocks noChangeArrowheads="1"/>
          </p:cNvSpPr>
          <p:nvPr/>
        </p:nvSpPr>
        <p:spPr bwMode="auto">
          <a:xfrm>
            <a:off x="1192213" y="4600575"/>
            <a:ext cx="746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en-US" altLang="ru-RU" sz="2400" b="1">
                <a:sym typeface="Symbol" pitchFamily="18" charset="2"/>
              </a:rPr>
              <a:t>5</a:t>
            </a:r>
            <a:endParaRPr lang="ru-RU" altLang="ru-RU"/>
          </a:p>
        </p:txBody>
      </p:sp>
      <p:sp>
        <p:nvSpPr>
          <p:cNvPr id="35912" name="Прямоугольник 36"/>
          <p:cNvSpPr>
            <a:spLocks noChangeArrowheads="1"/>
          </p:cNvSpPr>
          <p:nvPr/>
        </p:nvSpPr>
        <p:spPr bwMode="auto">
          <a:xfrm>
            <a:off x="1192213" y="5062538"/>
            <a:ext cx="74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en-US" altLang="ru-RU" sz="2400" b="1">
                <a:sym typeface="Symbol" pitchFamily="18" charset="2"/>
              </a:rPr>
              <a:t>1</a:t>
            </a:r>
            <a:endParaRPr lang="ru-RU" altLang="ru-RU"/>
          </a:p>
        </p:txBody>
      </p:sp>
      <p:sp>
        <p:nvSpPr>
          <p:cNvPr id="35913" name="Прямоугольник 37"/>
          <p:cNvSpPr>
            <a:spLocks noChangeArrowheads="1"/>
          </p:cNvSpPr>
          <p:nvPr/>
        </p:nvSpPr>
        <p:spPr bwMode="auto">
          <a:xfrm>
            <a:off x="1192213" y="5535613"/>
            <a:ext cx="746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en-US" altLang="ru-RU" sz="2400" b="1">
                <a:sym typeface="Symbol" pitchFamily="18" charset="2"/>
              </a:rPr>
              <a:t>0</a:t>
            </a:r>
            <a:endParaRPr lang="ru-RU" altLang="ru-RU"/>
          </a:p>
        </p:txBody>
      </p:sp>
      <p:sp>
        <p:nvSpPr>
          <p:cNvPr id="35914" name="Прямоугольник 38"/>
          <p:cNvSpPr>
            <a:spLocks noChangeArrowheads="1"/>
          </p:cNvSpPr>
          <p:nvPr/>
        </p:nvSpPr>
        <p:spPr bwMode="auto">
          <a:xfrm>
            <a:off x="2597150" y="3697288"/>
            <a:ext cx="6985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–20</a:t>
            </a:r>
            <a:endParaRPr lang="ru-RU" altLang="ru-RU"/>
          </a:p>
        </p:txBody>
      </p:sp>
      <p:sp>
        <p:nvSpPr>
          <p:cNvPr id="35915" name="Прямоугольник 39"/>
          <p:cNvSpPr>
            <a:spLocks noChangeArrowheads="1"/>
          </p:cNvSpPr>
          <p:nvPr/>
        </p:nvSpPr>
        <p:spPr bwMode="auto">
          <a:xfrm>
            <a:off x="2597150" y="4138613"/>
            <a:ext cx="698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–1</a:t>
            </a:r>
            <a:r>
              <a:rPr lang="en-US" altLang="ru-RU" sz="2400" b="1"/>
              <a:t>5</a:t>
            </a:r>
            <a:endParaRPr lang="ru-RU" altLang="ru-RU"/>
          </a:p>
        </p:txBody>
      </p:sp>
      <p:sp>
        <p:nvSpPr>
          <p:cNvPr id="35916" name="Прямоугольник 40"/>
          <p:cNvSpPr>
            <a:spLocks noChangeArrowheads="1"/>
          </p:cNvSpPr>
          <p:nvPr/>
        </p:nvSpPr>
        <p:spPr bwMode="auto">
          <a:xfrm>
            <a:off x="2614613" y="4611688"/>
            <a:ext cx="6810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–1</a:t>
            </a:r>
            <a:r>
              <a:rPr lang="en-US" altLang="ru-RU" sz="2400" b="1"/>
              <a:t>1</a:t>
            </a:r>
            <a:endParaRPr lang="ru-RU" altLang="ru-RU"/>
          </a:p>
        </p:txBody>
      </p:sp>
      <p:sp>
        <p:nvSpPr>
          <p:cNvPr id="35917" name="Прямоугольник 41"/>
          <p:cNvSpPr>
            <a:spLocks noChangeArrowheads="1"/>
          </p:cNvSpPr>
          <p:nvPr/>
        </p:nvSpPr>
        <p:spPr bwMode="auto">
          <a:xfrm>
            <a:off x="2768600" y="5073650"/>
            <a:ext cx="527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–</a:t>
            </a:r>
            <a:r>
              <a:rPr lang="en-US" altLang="ru-RU" sz="2400" b="1"/>
              <a:t>3</a:t>
            </a:r>
            <a:endParaRPr lang="ru-RU" altLang="ru-RU"/>
          </a:p>
        </p:txBody>
      </p:sp>
      <p:sp>
        <p:nvSpPr>
          <p:cNvPr id="35918" name="Прямоугольник 42"/>
          <p:cNvSpPr>
            <a:spLocks noChangeArrowheads="1"/>
          </p:cNvSpPr>
          <p:nvPr/>
        </p:nvSpPr>
        <p:spPr bwMode="auto">
          <a:xfrm>
            <a:off x="2768600" y="5545138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/>
              <a:t>–1</a:t>
            </a:r>
            <a:endParaRPr lang="ru-RU" altLang="ru-RU"/>
          </a:p>
        </p:txBody>
      </p:sp>
      <p:sp>
        <p:nvSpPr>
          <p:cNvPr id="35919" name="Прямоугольник 43"/>
          <p:cNvSpPr>
            <a:spLocks noChangeArrowheads="1"/>
          </p:cNvSpPr>
          <p:nvPr/>
        </p:nvSpPr>
        <p:spPr bwMode="auto">
          <a:xfrm>
            <a:off x="3287713" y="3697288"/>
            <a:ext cx="10874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ru-RU" altLang="ru-RU" sz="2400" b="1"/>
              <a:t>–10</a:t>
            </a:r>
            <a:endParaRPr lang="ru-RU" altLang="ru-RU"/>
          </a:p>
        </p:txBody>
      </p:sp>
      <p:sp>
        <p:nvSpPr>
          <p:cNvPr id="35920" name="Прямоугольник 44"/>
          <p:cNvSpPr>
            <a:spLocks noChangeArrowheads="1"/>
          </p:cNvSpPr>
          <p:nvPr/>
        </p:nvSpPr>
        <p:spPr bwMode="auto">
          <a:xfrm>
            <a:off x="3287713" y="4129088"/>
            <a:ext cx="915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ru-RU" altLang="ru-RU" sz="2400" b="1">
                <a:solidFill>
                  <a:srgbClr val="FF0000"/>
                </a:solidFill>
              </a:rPr>
              <a:t>–</a:t>
            </a:r>
            <a:r>
              <a:rPr lang="en-US" altLang="ru-RU" sz="2400" b="1">
                <a:solidFill>
                  <a:srgbClr val="FF0000"/>
                </a:solidFill>
              </a:rPr>
              <a:t>8</a:t>
            </a:r>
            <a:endParaRPr lang="ru-RU" altLang="ru-RU">
              <a:solidFill>
                <a:srgbClr val="FF0000"/>
              </a:solidFill>
            </a:endParaRPr>
          </a:p>
        </p:txBody>
      </p:sp>
      <p:sp>
        <p:nvSpPr>
          <p:cNvPr id="35921" name="Прямоугольник 45"/>
          <p:cNvSpPr>
            <a:spLocks noChangeArrowheads="1"/>
          </p:cNvSpPr>
          <p:nvPr/>
        </p:nvSpPr>
        <p:spPr bwMode="auto">
          <a:xfrm>
            <a:off x="3287713" y="4600575"/>
            <a:ext cx="915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ru-RU" altLang="ru-RU" sz="2400" b="1">
                <a:solidFill>
                  <a:srgbClr val="FF0000"/>
                </a:solidFill>
              </a:rPr>
              <a:t>–6</a:t>
            </a:r>
            <a:endParaRPr lang="ru-RU" altLang="ru-RU">
              <a:solidFill>
                <a:srgbClr val="FF0000"/>
              </a:solidFill>
            </a:endParaRPr>
          </a:p>
        </p:txBody>
      </p:sp>
      <p:sp>
        <p:nvSpPr>
          <p:cNvPr id="35922" name="Прямоугольник 46"/>
          <p:cNvSpPr>
            <a:spLocks noChangeArrowheads="1"/>
          </p:cNvSpPr>
          <p:nvPr/>
        </p:nvSpPr>
        <p:spPr bwMode="auto">
          <a:xfrm>
            <a:off x="3287713" y="5062538"/>
            <a:ext cx="915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ru-RU" altLang="ru-RU" sz="2400" b="1">
                <a:solidFill>
                  <a:srgbClr val="FF0000"/>
                </a:solidFill>
              </a:rPr>
              <a:t>–</a:t>
            </a:r>
            <a:r>
              <a:rPr lang="en-US" altLang="ru-RU" sz="2400" b="1">
                <a:solidFill>
                  <a:srgbClr val="FF0000"/>
                </a:solidFill>
              </a:rPr>
              <a:t>2</a:t>
            </a:r>
            <a:endParaRPr lang="ru-RU" altLang="ru-RU">
              <a:solidFill>
                <a:srgbClr val="FF0000"/>
              </a:solidFill>
            </a:endParaRPr>
          </a:p>
        </p:txBody>
      </p:sp>
      <p:sp>
        <p:nvSpPr>
          <p:cNvPr id="35923" name="Прямоугольник 47"/>
          <p:cNvSpPr>
            <a:spLocks noChangeArrowheads="1"/>
          </p:cNvSpPr>
          <p:nvPr/>
        </p:nvSpPr>
        <p:spPr bwMode="auto">
          <a:xfrm>
            <a:off x="3287713" y="5535613"/>
            <a:ext cx="9159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2400" b="1">
                <a:sym typeface="Symbol" pitchFamily="18" charset="2"/>
              </a:rPr>
              <a:t> </a:t>
            </a:r>
            <a:r>
              <a:rPr lang="ru-RU" altLang="ru-RU" sz="2400" b="1">
                <a:solidFill>
                  <a:srgbClr val="FF0000"/>
                </a:solidFill>
              </a:rPr>
              <a:t>–1</a:t>
            </a:r>
            <a:endParaRPr lang="ru-RU" altLang="ru-RU">
              <a:solidFill>
                <a:srgbClr val="FF0000"/>
              </a:solidFill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4837112" y="3805238"/>
            <a:ext cx="4021167" cy="233840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ru-RU" sz="2800" b="1" dirty="0"/>
              <a:t>Арифметический сдвиг вправо </a:t>
            </a:r>
            <a:r>
              <a:rPr lang="ru-RU" sz="2800" dirty="0"/>
              <a:t>– деление на 2 нацело </a:t>
            </a:r>
            <a:r>
              <a:rPr lang="ru-RU" sz="2800" b="1" dirty="0"/>
              <a:t>с округлением «вниз»</a:t>
            </a:r>
            <a:r>
              <a:rPr lang="ru-RU" sz="2800" dirty="0"/>
              <a:t> (к ближайшему меньшему целому).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5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35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5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3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35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35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35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35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3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35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5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5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35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35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5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3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35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5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35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3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5900" grpId="0"/>
      <p:bldP spid="26" grpId="0" animBg="1"/>
      <p:bldP spid="35902" grpId="0"/>
      <p:bldP spid="35903" grpId="0"/>
      <p:bldP spid="35904" grpId="0"/>
      <p:bldP spid="35905" grpId="0"/>
      <p:bldP spid="35906" grpId="0"/>
      <p:bldP spid="35907" grpId="0"/>
      <p:bldP spid="35908" grpId="0"/>
      <p:bldP spid="35909" grpId="0"/>
      <p:bldP spid="35910" grpId="0"/>
      <p:bldP spid="35911" grpId="0"/>
      <p:bldP spid="35912" grpId="0"/>
      <p:bldP spid="35913" grpId="0"/>
      <p:bldP spid="35914" grpId="0"/>
      <p:bldP spid="35915" grpId="0"/>
      <p:bldP spid="35916" grpId="0"/>
      <p:bldP spid="35917" grpId="0"/>
      <p:bldP spid="35918" grpId="0"/>
      <p:bldP spid="35919" grpId="0"/>
      <p:bldP spid="35920" grpId="0"/>
      <p:bldP spid="35921" grpId="0"/>
      <p:bldP spid="35922" grpId="0"/>
      <p:bldP spid="35923" grpId="0"/>
      <p:bldP spid="4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5440" y="214290"/>
            <a:ext cx="8375650" cy="47148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alt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Циклический сдвиг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70113" y="1233488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6888" name="Прямоугольник 4"/>
          <p:cNvSpPr>
            <a:spLocks noChangeArrowheads="1"/>
          </p:cNvSpPr>
          <p:nvPr/>
        </p:nvSpPr>
        <p:spPr bwMode="auto">
          <a:xfrm>
            <a:off x="376238" y="785813"/>
            <a:ext cx="1377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>
                <a:solidFill>
                  <a:schemeClr val="tx2">
                    <a:lumMod val="75000"/>
                  </a:schemeClr>
                </a:solidFill>
              </a:rPr>
              <a:t>Влево:</a:t>
            </a:r>
            <a:endParaRPr lang="ru-RU" altLang="ru-RU" sz="240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170113" y="1960563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Line 71"/>
          <p:cNvSpPr>
            <a:spLocks noChangeShapeType="1"/>
          </p:cNvSpPr>
          <p:nvPr/>
        </p:nvSpPr>
        <p:spPr bwMode="auto">
          <a:xfrm flipH="1">
            <a:off x="4984750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9" name="Line 71"/>
          <p:cNvSpPr>
            <a:spLocks noChangeShapeType="1"/>
          </p:cNvSpPr>
          <p:nvPr/>
        </p:nvSpPr>
        <p:spPr bwMode="auto">
          <a:xfrm flipH="1">
            <a:off x="4572000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0" name="Line 71"/>
          <p:cNvSpPr>
            <a:spLocks noChangeShapeType="1"/>
          </p:cNvSpPr>
          <p:nvPr/>
        </p:nvSpPr>
        <p:spPr bwMode="auto">
          <a:xfrm flipH="1">
            <a:off x="4129088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1" name="Line 71"/>
          <p:cNvSpPr>
            <a:spLocks noChangeShapeType="1"/>
          </p:cNvSpPr>
          <p:nvPr/>
        </p:nvSpPr>
        <p:spPr bwMode="auto">
          <a:xfrm flipH="1">
            <a:off x="3697288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2" name="Line 71"/>
          <p:cNvSpPr>
            <a:spLocks noChangeShapeType="1"/>
          </p:cNvSpPr>
          <p:nvPr/>
        </p:nvSpPr>
        <p:spPr bwMode="auto">
          <a:xfrm flipH="1">
            <a:off x="3263900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3" name="Line 71"/>
          <p:cNvSpPr>
            <a:spLocks noChangeShapeType="1"/>
          </p:cNvSpPr>
          <p:nvPr/>
        </p:nvSpPr>
        <p:spPr bwMode="auto">
          <a:xfrm flipH="1">
            <a:off x="2832100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71"/>
          <p:cNvSpPr>
            <a:spLocks noChangeShapeType="1"/>
          </p:cNvSpPr>
          <p:nvPr/>
        </p:nvSpPr>
        <p:spPr bwMode="auto">
          <a:xfrm flipH="1">
            <a:off x="2398713" y="165576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6916" name="Прямоугольник 19"/>
          <p:cNvSpPr>
            <a:spLocks noChangeArrowheads="1"/>
          </p:cNvSpPr>
          <p:nvPr/>
        </p:nvSpPr>
        <p:spPr bwMode="auto">
          <a:xfrm>
            <a:off x="376238" y="2546350"/>
            <a:ext cx="1595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3200" b="1" dirty="0">
                <a:solidFill>
                  <a:schemeClr val="tx2">
                    <a:lumMod val="75000"/>
                  </a:schemeClr>
                </a:solidFill>
              </a:rPr>
              <a:t>Вправо:</a:t>
            </a:r>
            <a:endParaRPr lang="ru-RU" alt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170113" y="2865438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2170113" y="3592513"/>
          <a:ext cx="3484560" cy="427037"/>
        </p:xfrm>
        <a:graphic>
          <a:graphicData uri="http://schemas.openxmlformats.org/drawingml/2006/table">
            <a:tbl>
              <a:tblPr/>
              <a:tblGrid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  <a:gridCol w="435570"/>
              </a:tblGrid>
              <a:tr h="4270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7" marR="68587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Line 71"/>
          <p:cNvSpPr>
            <a:spLocks noChangeShapeType="1"/>
          </p:cNvSpPr>
          <p:nvPr/>
        </p:nvSpPr>
        <p:spPr bwMode="auto">
          <a:xfrm>
            <a:off x="4984750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4" name="Line 71"/>
          <p:cNvSpPr>
            <a:spLocks noChangeShapeType="1"/>
          </p:cNvSpPr>
          <p:nvPr/>
        </p:nvSpPr>
        <p:spPr bwMode="auto">
          <a:xfrm>
            <a:off x="4572000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5" name="Line 71"/>
          <p:cNvSpPr>
            <a:spLocks noChangeShapeType="1"/>
          </p:cNvSpPr>
          <p:nvPr/>
        </p:nvSpPr>
        <p:spPr bwMode="auto">
          <a:xfrm>
            <a:off x="4129088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6" name="Line 71"/>
          <p:cNvSpPr>
            <a:spLocks noChangeShapeType="1"/>
          </p:cNvSpPr>
          <p:nvPr/>
        </p:nvSpPr>
        <p:spPr bwMode="auto">
          <a:xfrm>
            <a:off x="3697288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7" name="Line 71"/>
          <p:cNvSpPr>
            <a:spLocks noChangeShapeType="1"/>
          </p:cNvSpPr>
          <p:nvPr/>
        </p:nvSpPr>
        <p:spPr bwMode="auto">
          <a:xfrm>
            <a:off x="3263900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8" name="Line 71"/>
          <p:cNvSpPr>
            <a:spLocks noChangeShapeType="1"/>
          </p:cNvSpPr>
          <p:nvPr/>
        </p:nvSpPr>
        <p:spPr bwMode="auto">
          <a:xfrm>
            <a:off x="2832100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29" name="Line 71"/>
          <p:cNvSpPr>
            <a:spLocks noChangeShapeType="1"/>
          </p:cNvSpPr>
          <p:nvPr/>
        </p:nvSpPr>
        <p:spPr bwMode="auto">
          <a:xfrm>
            <a:off x="2398713" y="3287713"/>
            <a:ext cx="457200" cy="3111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6964" name="Полилиния 34"/>
          <p:cNvSpPr>
            <a:spLocks/>
          </p:cNvSpPr>
          <p:nvPr/>
        </p:nvSpPr>
        <p:spPr bwMode="auto">
          <a:xfrm>
            <a:off x="1917700" y="1662113"/>
            <a:ext cx="4089400" cy="933450"/>
          </a:xfrm>
          <a:custGeom>
            <a:avLst/>
            <a:gdLst>
              <a:gd name="T0" fmla="*/ 441307 w 4090219"/>
              <a:gd name="T1" fmla="*/ 0 h 934064"/>
              <a:gd name="T2" fmla="*/ 0 w 4090219"/>
              <a:gd name="T3" fmla="*/ 282709 h 934064"/>
              <a:gd name="T4" fmla="*/ 9806 w 4090219"/>
              <a:gd name="T5" fmla="*/ 926113 h 934064"/>
              <a:gd name="T6" fmla="*/ 4079590 w 4090219"/>
              <a:gd name="T7" fmla="*/ 926113 h 934064"/>
              <a:gd name="T8" fmla="*/ 4079590 w 4090219"/>
              <a:gd name="T9" fmla="*/ 516673 h 934064"/>
              <a:gd name="T10" fmla="*/ 3677514 w 4090219"/>
              <a:gd name="T11" fmla="*/ 516673 h 934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90219"/>
              <a:gd name="T19" fmla="*/ 0 h 934064"/>
              <a:gd name="T20" fmla="*/ 4090219 w 4090219"/>
              <a:gd name="T21" fmla="*/ 934064 h 9340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90219" h="934064">
                <a:moveTo>
                  <a:pt x="442451" y="0"/>
                </a:moveTo>
                <a:lnTo>
                  <a:pt x="0" y="285135"/>
                </a:lnTo>
                <a:lnTo>
                  <a:pt x="9832" y="934064"/>
                </a:lnTo>
                <a:lnTo>
                  <a:pt x="4090219" y="934064"/>
                </a:lnTo>
                <a:lnTo>
                  <a:pt x="4090219" y="521109"/>
                </a:lnTo>
                <a:lnTo>
                  <a:pt x="3687096" y="521109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sp>
        <p:nvSpPr>
          <p:cNvPr id="36965" name="Полилиния 35"/>
          <p:cNvSpPr>
            <a:spLocks/>
          </p:cNvSpPr>
          <p:nvPr/>
        </p:nvSpPr>
        <p:spPr bwMode="auto">
          <a:xfrm flipH="1">
            <a:off x="1770063" y="3284538"/>
            <a:ext cx="4089400" cy="933450"/>
          </a:xfrm>
          <a:custGeom>
            <a:avLst/>
            <a:gdLst>
              <a:gd name="T0" fmla="*/ 441307 w 4090219"/>
              <a:gd name="T1" fmla="*/ 0 h 934064"/>
              <a:gd name="T2" fmla="*/ 0 w 4090219"/>
              <a:gd name="T3" fmla="*/ 282709 h 934064"/>
              <a:gd name="T4" fmla="*/ 9806 w 4090219"/>
              <a:gd name="T5" fmla="*/ 926113 h 934064"/>
              <a:gd name="T6" fmla="*/ 4079590 w 4090219"/>
              <a:gd name="T7" fmla="*/ 926113 h 934064"/>
              <a:gd name="T8" fmla="*/ 4079590 w 4090219"/>
              <a:gd name="T9" fmla="*/ 516673 h 934064"/>
              <a:gd name="T10" fmla="*/ 3677514 w 4090219"/>
              <a:gd name="T11" fmla="*/ 516673 h 934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090219"/>
              <a:gd name="T19" fmla="*/ 0 h 934064"/>
              <a:gd name="T20" fmla="*/ 4090219 w 4090219"/>
              <a:gd name="T21" fmla="*/ 934064 h 9340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090219" h="934064">
                <a:moveTo>
                  <a:pt x="442451" y="0"/>
                </a:moveTo>
                <a:lnTo>
                  <a:pt x="0" y="285135"/>
                </a:lnTo>
                <a:lnTo>
                  <a:pt x="9832" y="934064"/>
                </a:lnTo>
                <a:lnTo>
                  <a:pt x="4090219" y="934064"/>
                </a:lnTo>
                <a:lnTo>
                  <a:pt x="4090219" y="521109"/>
                </a:lnTo>
                <a:lnTo>
                  <a:pt x="3687096" y="521109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triangle" w="med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88"/>
          <p:cNvGrpSpPr>
            <a:grpSpLocks/>
          </p:cNvGrpSpPr>
          <p:nvPr/>
        </p:nvGrpSpPr>
        <p:grpSpPr bwMode="auto">
          <a:xfrm>
            <a:off x="1036638" y="4708525"/>
            <a:ext cx="6721475" cy="1306513"/>
            <a:chOff x="317" y="2976"/>
            <a:chExt cx="4234" cy="823"/>
          </a:xfrm>
        </p:grpSpPr>
        <p:sp>
          <p:nvSpPr>
            <p:cNvPr id="36967" name="Text Box 89"/>
            <p:cNvSpPr txBox="1">
              <a:spLocks noChangeArrowheads="1"/>
            </p:cNvSpPr>
            <p:nvPr/>
          </p:nvSpPr>
          <p:spPr bwMode="auto">
            <a:xfrm>
              <a:off x="611" y="3043"/>
              <a:ext cx="3940" cy="75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400" dirty="0"/>
                <a:t>  Циклический сдвиг предназначен для </a:t>
              </a:r>
              <a:br>
                <a:rPr lang="ru-RU" sz="2400" dirty="0"/>
              </a:br>
              <a:r>
                <a:rPr lang="ru-RU" sz="2400" dirty="0"/>
                <a:t>  последовательного просмотра битов без </a:t>
              </a:r>
              <a:br>
                <a:rPr lang="ru-RU" sz="2400" dirty="0"/>
              </a:br>
              <a:r>
                <a:rPr lang="ru-RU" sz="2400" dirty="0"/>
                <a:t>  потери данных.</a:t>
              </a:r>
            </a:p>
          </p:txBody>
        </p:sp>
        <p:sp>
          <p:nvSpPr>
            <p:cNvPr id="39016" name="Oval 90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b="1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6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6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88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36916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6964" grpId="0" animBg="1"/>
      <p:bldP spid="3696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85794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</a:t>
            </a:r>
          </a:p>
        </p:txBody>
      </p:sp>
      <p:sp>
        <p:nvSpPr>
          <p:cNvPr id="4" name="Rectangle 45"/>
          <p:cNvSpPr>
            <a:spLocks noChangeArrowheads="1"/>
          </p:cNvSpPr>
          <p:nvPr/>
        </p:nvSpPr>
        <p:spPr bwMode="auto">
          <a:xfrm>
            <a:off x="285720" y="785794"/>
            <a:ext cx="8448675" cy="4542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Задача</a:t>
            </a:r>
            <a:r>
              <a:rPr lang="ru-RU" altLang="ru-RU" sz="2400" dirty="0">
                <a:solidFill>
                  <a:schemeClr val="tx2">
                    <a:lumMod val="75000"/>
                  </a:schemeClr>
                </a:solidFill>
              </a:rPr>
              <a:t>:  </a:t>
            </a:r>
            <a:r>
              <a:rPr lang="ru-RU" altLang="ru-RU" sz="2400" dirty="0"/>
              <a:t>в целой переменной</a:t>
            </a:r>
            <a:r>
              <a:rPr lang="ru-RU" altLang="ru-RU" sz="2800" dirty="0"/>
              <a:t> </a:t>
            </a:r>
            <a:r>
              <a:rPr lang="en-US" altLang="ru-RU" sz="2400" b="1" dirty="0"/>
              <a:t>N</a:t>
            </a:r>
            <a:r>
              <a:rPr lang="en-US" altLang="ru-RU" sz="2400" dirty="0"/>
              <a:t> (</a:t>
            </a:r>
            <a:r>
              <a:rPr lang="en-US" altLang="ru-RU" sz="2400" b="1" dirty="0"/>
              <a:t>32 </a:t>
            </a:r>
            <a:r>
              <a:rPr lang="ru-RU" altLang="ru-RU" sz="2400" b="1" dirty="0"/>
              <a:t>бита</a:t>
            </a:r>
            <a:r>
              <a:rPr lang="en-US" altLang="ru-RU" sz="2400" dirty="0"/>
              <a:t>)</a:t>
            </a:r>
            <a:r>
              <a:rPr lang="ru-RU" altLang="ru-RU" sz="2400" dirty="0"/>
              <a:t> закодирована </a:t>
            </a:r>
            <a:br>
              <a:rPr lang="ru-RU" altLang="ru-RU" sz="2400" dirty="0"/>
            </a:br>
            <a:r>
              <a:rPr lang="ru-RU" altLang="ru-RU" sz="2400" dirty="0"/>
              <a:t>	информация о цвете пикселя в </a:t>
            </a:r>
            <a:r>
              <a:rPr lang="en-US" altLang="ru-RU" sz="2400" b="1" dirty="0"/>
              <a:t>RGB</a:t>
            </a:r>
            <a:r>
              <a:rPr lang="ru-RU" altLang="ru-RU" sz="2400" dirty="0"/>
              <a:t>:</a:t>
            </a:r>
            <a:br>
              <a:rPr lang="ru-RU" altLang="ru-RU" sz="2400" dirty="0"/>
            </a:br>
            <a:r>
              <a:rPr lang="ru-RU" altLang="ru-RU" sz="2400" dirty="0"/>
              <a:t/>
            </a:r>
            <a:br>
              <a:rPr lang="ru-RU" altLang="ru-RU" sz="2400" dirty="0"/>
            </a:br>
            <a:r>
              <a:rPr lang="ru-RU" altLang="ru-RU" sz="2400" dirty="0"/>
              <a:t/>
            </a:r>
            <a:br>
              <a:rPr lang="ru-RU" altLang="ru-RU" sz="2400" dirty="0"/>
            </a:br>
            <a:endParaRPr lang="en-US" altLang="ru-RU" sz="2400" dirty="0"/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altLang="ru-RU" sz="2400" dirty="0"/>
              <a:t>	Записать в переменные </a:t>
            </a:r>
            <a:r>
              <a:rPr lang="en-US" altLang="ru-RU" sz="2400" dirty="0"/>
              <a:t>R, G, B </a:t>
            </a:r>
            <a:r>
              <a:rPr lang="ru-RU" altLang="ru-RU" sz="2400" dirty="0"/>
              <a:t>составляющие цвета.</a:t>
            </a:r>
            <a:endParaRPr lang="en-US" altLang="ru-RU" sz="2400" dirty="0"/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Вариант 1</a:t>
            </a:r>
            <a:r>
              <a:rPr lang="ru-RU" altLang="ru-RU" sz="24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522288" lvl="1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ru-RU" altLang="ru-RU" sz="2400" dirty="0"/>
              <a:t>Обнулить все биты, кроме </a:t>
            </a:r>
            <a:r>
              <a:rPr lang="en-US" altLang="ru-RU" sz="2400" b="1" dirty="0"/>
              <a:t>G</a:t>
            </a:r>
            <a:r>
              <a:rPr lang="en-US" altLang="ru-RU" sz="2400" dirty="0"/>
              <a:t>.</a:t>
            </a:r>
            <a:r>
              <a:rPr lang="ru-RU" altLang="ru-RU" sz="2400" dirty="0"/>
              <a:t> </a:t>
            </a:r>
            <a:br>
              <a:rPr lang="ru-RU" altLang="ru-RU" sz="2400" dirty="0"/>
            </a:br>
            <a:r>
              <a:rPr lang="ru-RU" altLang="ru-RU" sz="2400" dirty="0"/>
              <a:t>Маска для выделения </a:t>
            </a:r>
            <a:r>
              <a:rPr lang="en-US" altLang="ru-RU" sz="2400" b="1" dirty="0"/>
              <a:t>G</a:t>
            </a:r>
            <a:r>
              <a:rPr lang="en-US" altLang="ru-RU" sz="2400" dirty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00</a:t>
            </a:r>
            <a:r>
              <a:rPr lang="en-US" altLang="ru-RU" sz="2400" b="1" dirty="0">
                <a:solidFill>
                  <a:schemeClr val="tx2">
                    <a:lumMod val="75000"/>
                  </a:schemeClr>
                </a:solidFill>
              </a:rPr>
              <a:t>00FF00</a:t>
            </a:r>
            <a:r>
              <a:rPr lang="en-US" altLang="ru-RU" sz="2400" b="1" baseline="-25000" dirty="0">
                <a:solidFill>
                  <a:schemeClr val="tx2">
                    <a:lumMod val="75000"/>
                  </a:schemeClr>
                </a:solidFill>
              </a:rPr>
              <a:t>16</a:t>
            </a:r>
          </a:p>
          <a:p>
            <a:pPr marL="522288" lvl="1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ru-RU" altLang="ru-RU" sz="2400" dirty="0"/>
              <a:t>Сдвинуть вправо так, чтобы число </a:t>
            </a:r>
            <a:r>
              <a:rPr lang="en-US" altLang="ru-RU" sz="2400" b="1" dirty="0"/>
              <a:t>G </a:t>
            </a:r>
            <a:r>
              <a:rPr lang="ru-RU" altLang="ru-RU" sz="2400" dirty="0"/>
              <a:t>передвинулось в младший байт.</a:t>
            </a:r>
          </a:p>
        </p:txBody>
      </p:sp>
      <p:graphicFrame>
        <p:nvGraphicFramePr>
          <p:cNvPr id="5" name="Group 161"/>
          <p:cNvGraphicFramePr>
            <a:graphicFrameLocks noGrp="1"/>
          </p:cNvGraphicFramePr>
          <p:nvPr/>
        </p:nvGraphicFramePr>
        <p:xfrm>
          <a:off x="1684338" y="1990725"/>
          <a:ext cx="6096000" cy="518048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157"/>
          <p:cNvGraphicFramePr>
            <a:graphicFrameLocks noGrp="1"/>
          </p:cNvGraphicFramePr>
          <p:nvPr/>
        </p:nvGraphicFramePr>
        <p:xfrm>
          <a:off x="1693863" y="1636713"/>
          <a:ext cx="6096000" cy="338137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381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31                  24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23                16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15                    8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7                      0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162"/>
          <p:cNvSpPr>
            <a:spLocks noChangeArrowheads="1"/>
          </p:cNvSpPr>
          <p:nvPr/>
        </p:nvSpPr>
        <p:spPr bwMode="auto">
          <a:xfrm>
            <a:off x="908324" y="5284769"/>
            <a:ext cx="2122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en-US" altLang="ru-RU" sz="2400" b="1" dirty="0">
                <a:solidFill>
                  <a:schemeClr val="tx2">
                    <a:lumMod val="75000"/>
                  </a:schemeClr>
                </a:solidFill>
              </a:rPr>
              <a:t>, C++, Python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8" name="Rectangle 164"/>
          <p:cNvSpPr>
            <a:spLocks noChangeArrowheads="1"/>
          </p:cNvSpPr>
          <p:nvPr/>
        </p:nvSpPr>
        <p:spPr bwMode="auto">
          <a:xfrm>
            <a:off x="3086100" y="5380038"/>
            <a:ext cx="4710113" cy="415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ourier New" pitchFamily="49" charset="0"/>
              </a:rPr>
              <a:t>G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>
                <a:latin typeface="Courier New" pitchFamily="49" charset="0"/>
              </a:rPr>
              <a:t>=(N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&amp;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0xFF00)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&gt;&gt;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8;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9" name="Rectangle 165"/>
          <p:cNvSpPr>
            <a:spLocks noChangeArrowheads="1"/>
          </p:cNvSpPr>
          <p:nvPr/>
        </p:nvSpPr>
        <p:spPr bwMode="auto">
          <a:xfrm>
            <a:off x="1671546" y="5748319"/>
            <a:ext cx="1358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Паскаль:</a:t>
            </a:r>
          </a:p>
        </p:txBody>
      </p:sp>
      <p:sp>
        <p:nvSpPr>
          <p:cNvPr id="10" name="Rectangle 166"/>
          <p:cNvSpPr>
            <a:spLocks noChangeArrowheads="1"/>
          </p:cNvSpPr>
          <p:nvPr/>
        </p:nvSpPr>
        <p:spPr bwMode="auto">
          <a:xfrm>
            <a:off x="3074988" y="5907088"/>
            <a:ext cx="4710112" cy="415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ourier New" pitchFamily="49" charset="0"/>
              </a:rPr>
              <a:t>G:=(N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00FF"/>
                </a:solidFill>
                <a:latin typeface="Courier New" pitchFamily="49" charset="0"/>
              </a:rPr>
              <a:t>and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$FF00)</a:t>
            </a:r>
            <a:r>
              <a:rPr lang="en-US" sz="2800" b="1" dirty="0"/>
              <a:t> </a:t>
            </a:r>
            <a:r>
              <a:rPr lang="en-US" sz="2800" b="1" dirty="0" err="1">
                <a:solidFill>
                  <a:srgbClr val="0000FF"/>
                </a:solidFill>
                <a:latin typeface="Courier New" pitchFamily="49" charset="0"/>
              </a:rPr>
              <a:t>shr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8;</a:t>
            </a:r>
            <a:endParaRPr lang="ru-RU" sz="28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2"/>
      <p:bldP spid="7" grpId="0"/>
      <p:bldP spid="8" grpId="0" animBg="1"/>
      <p:bldP spid="9" grpId="0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14290"/>
            <a:ext cx="8375650" cy="471488"/>
          </a:xfrm>
        </p:spPr>
        <p:txBody>
          <a:bodyPr>
            <a:noAutofit/>
          </a:bodyPr>
          <a:lstStyle/>
          <a:p>
            <a:r>
              <a:rPr lang="ru-RU" alt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Пример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25438" y="828675"/>
            <a:ext cx="8448675" cy="315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ru-RU" altLang="ru-RU" sz="2400" b="1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endParaRPr lang="ru-RU" altLang="ru-RU" sz="2400" b="1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Вариант 2</a:t>
            </a:r>
            <a:r>
              <a:rPr lang="ru-RU" altLang="ru-RU" sz="24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522288" lvl="1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ru-RU" altLang="ru-RU" sz="2400" dirty="0"/>
              <a:t>Сдвинуть вправо так, чтобы число </a:t>
            </a:r>
            <a:r>
              <a:rPr lang="en-US" altLang="ru-RU" sz="2400" b="1" dirty="0"/>
              <a:t>G </a:t>
            </a:r>
            <a:r>
              <a:rPr lang="ru-RU" altLang="ru-RU" sz="2400" dirty="0"/>
              <a:t>передвинулось в младший байт.</a:t>
            </a:r>
          </a:p>
          <a:p>
            <a:pPr marL="522288" lvl="1" indent="-342900">
              <a:lnSpc>
                <a:spcPct val="90000"/>
              </a:lnSpc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ru-RU" altLang="ru-RU" sz="2400" dirty="0"/>
              <a:t>Обнулить все биты, кроме </a:t>
            </a:r>
            <a:r>
              <a:rPr lang="en-US" altLang="ru-RU" sz="2400" b="1" dirty="0"/>
              <a:t>G</a:t>
            </a:r>
            <a:r>
              <a:rPr lang="en-US" altLang="ru-RU" sz="2400" dirty="0"/>
              <a:t>.</a:t>
            </a:r>
            <a:r>
              <a:rPr lang="ru-RU" altLang="ru-RU" sz="2400" dirty="0"/>
              <a:t> </a:t>
            </a:r>
            <a:br>
              <a:rPr lang="ru-RU" altLang="ru-RU" sz="2400" dirty="0"/>
            </a:br>
            <a:r>
              <a:rPr lang="ru-RU" altLang="ru-RU" sz="2400" dirty="0"/>
              <a:t>Маска для выделения </a:t>
            </a:r>
            <a:r>
              <a:rPr lang="en-US" altLang="ru-RU" sz="2400" b="1" dirty="0"/>
              <a:t>G</a:t>
            </a:r>
            <a:r>
              <a:rPr lang="en-US" altLang="ru-RU" sz="2400" dirty="0"/>
              <a:t>: 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000000</a:t>
            </a:r>
            <a:r>
              <a:rPr lang="en-US" altLang="ru-RU" sz="2400" b="1" dirty="0">
                <a:solidFill>
                  <a:schemeClr val="tx2">
                    <a:lumMod val="75000"/>
                  </a:schemeClr>
                </a:solidFill>
              </a:rPr>
              <a:t>FF</a:t>
            </a:r>
            <a:r>
              <a:rPr lang="en-US" altLang="ru-RU" sz="2400" b="1" baseline="-25000" dirty="0">
                <a:solidFill>
                  <a:schemeClr val="tx2">
                    <a:lumMod val="75000"/>
                  </a:schemeClr>
                </a:solidFill>
              </a:rPr>
              <a:t>16</a:t>
            </a:r>
          </a:p>
        </p:txBody>
      </p:sp>
      <p:graphicFrame>
        <p:nvGraphicFramePr>
          <p:cNvPr id="6" name="Group 5"/>
          <p:cNvGraphicFramePr>
            <a:graphicFrameLocks noGrp="1"/>
          </p:cNvGraphicFramePr>
          <p:nvPr/>
        </p:nvGraphicFramePr>
        <p:xfrm>
          <a:off x="1812925" y="1182688"/>
          <a:ext cx="6096000" cy="518048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R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1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664" marB="4566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oup 17"/>
          <p:cNvGraphicFramePr>
            <a:graphicFrameLocks noGrp="1"/>
          </p:cNvGraphicFramePr>
          <p:nvPr/>
        </p:nvGraphicFramePr>
        <p:xfrm>
          <a:off x="1822450" y="828675"/>
          <a:ext cx="6096000" cy="338138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31                  24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23                16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15                    8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7                      0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000" marR="18000" marT="46897" marB="46897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32"/>
          <p:cNvSpPr>
            <a:spLocks noChangeArrowheads="1"/>
          </p:cNvSpPr>
          <p:nvPr/>
        </p:nvSpPr>
        <p:spPr bwMode="auto">
          <a:xfrm>
            <a:off x="760717" y="4029075"/>
            <a:ext cx="21221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С</a:t>
            </a:r>
            <a:r>
              <a:rPr lang="en-US" altLang="ru-RU" sz="2400" b="1" dirty="0">
                <a:solidFill>
                  <a:schemeClr val="tx2">
                    <a:lumMod val="75000"/>
                  </a:schemeClr>
                </a:solidFill>
              </a:rPr>
              <a:t>, C++, Python</a:t>
            </a:r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2914650" y="4070350"/>
            <a:ext cx="4394200" cy="415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>
                <a:latin typeface="Courier New" pitchFamily="49" charset="0"/>
              </a:rPr>
              <a:t>G</a:t>
            </a:r>
            <a:r>
              <a:rPr lang="en-US" sz="2800" b="1" dirty="0">
                <a:latin typeface="+mn-lt"/>
              </a:rPr>
              <a:t> </a:t>
            </a:r>
            <a:r>
              <a:rPr lang="en-US" sz="2800" b="1" dirty="0">
                <a:latin typeface="Courier New" pitchFamily="49" charset="0"/>
              </a:rPr>
              <a:t>=(N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&gt;&gt;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8</a:t>
            </a:r>
            <a:r>
              <a:rPr lang="ru-RU" sz="2800" b="1" dirty="0">
                <a:latin typeface="Courier New" pitchFamily="49" charset="0"/>
              </a:rPr>
              <a:t>)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</a:rPr>
              <a:t>&amp;</a:t>
            </a:r>
            <a:r>
              <a:rPr lang="en-US" sz="2800" b="1" dirty="0"/>
              <a:t> </a:t>
            </a:r>
            <a:r>
              <a:rPr lang="en-US" sz="2800" b="1" dirty="0">
                <a:latin typeface="Courier New" pitchFamily="49" charset="0"/>
              </a:rPr>
              <a:t>0xFF;</a:t>
            </a:r>
            <a:endParaRPr lang="ru-RU" sz="2800" b="1" dirty="0">
              <a:latin typeface="Courier New" pitchFamily="49" charset="0"/>
            </a:endParaRPr>
          </a:p>
        </p:txBody>
      </p:sp>
      <p:sp>
        <p:nvSpPr>
          <p:cNvPr id="10" name="Rectangle 34"/>
          <p:cNvSpPr>
            <a:spLocks noChangeArrowheads="1"/>
          </p:cNvSpPr>
          <p:nvPr/>
        </p:nvSpPr>
        <p:spPr bwMode="auto">
          <a:xfrm>
            <a:off x="1523939" y="4522788"/>
            <a:ext cx="13589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ru-RU" altLang="ru-RU" sz="2400" b="1" dirty="0">
                <a:solidFill>
                  <a:schemeClr val="tx2">
                    <a:lumMod val="75000"/>
                  </a:schemeClr>
                </a:solidFill>
              </a:rPr>
              <a:t>Паскаль:</a:t>
            </a:r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2892425" y="4627563"/>
            <a:ext cx="4394200" cy="4159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>
                <a:latin typeface="Courier New" pitchFamily="49" charset="0"/>
              </a:rPr>
              <a:t>G:=(N</a:t>
            </a:r>
            <a:r>
              <a:rPr lang="en-US" sz="2800" b="1"/>
              <a:t> </a:t>
            </a:r>
            <a:r>
              <a:rPr lang="en-US" sz="2800" b="1">
                <a:solidFill>
                  <a:schemeClr val="accent2"/>
                </a:solidFill>
                <a:latin typeface="Courier New" pitchFamily="49" charset="0"/>
              </a:rPr>
              <a:t>shr</a:t>
            </a:r>
            <a:r>
              <a:rPr lang="en-US" sz="2800" b="1"/>
              <a:t> </a:t>
            </a:r>
            <a:r>
              <a:rPr lang="en-US" sz="2800" b="1">
                <a:latin typeface="Courier New" pitchFamily="49" charset="0"/>
              </a:rPr>
              <a:t>8</a:t>
            </a:r>
            <a:r>
              <a:rPr lang="ru-RU" sz="2800" b="1">
                <a:latin typeface="Courier New" pitchFamily="49" charset="0"/>
              </a:rPr>
              <a:t>)</a:t>
            </a:r>
            <a:r>
              <a:rPr lang="en-US" sz="2800" b="1"/>
              <a:t> </a:t>
            </a:r>
            <a:r>
              <a:rPr lang="en-US" sz="2800" b="1">
                <a:solidFill>
                  <a:schemeClr val="accent2"/>
                </a:solidFill>
                <a:latin typeface="Courier New" pitchFamily="49" charset="0"/>
              </a:rPr>
              <a:t>and</a:t>
            </a:r>
            <a:r>
              <a:rPr lang="en-US" sz="2800" b="1"/>
              <a:t> </a:t>
            </a:r>
            <a:r>
              <a:rPr lang="en-US" sz="2800" b="1">
                <a:latin typeface="Courier New" pitchFamily="49" charset="0"/>
              </a:rPr>
              <a:t>$FF;</a:t>
            </a:r>
            <a:endParaRPr lang="ru-RU" sz="28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8" grpId="0"/>
      <p:bldP spid="9" grpId="0" animBg="1"/>
      <p:bldP spid="10" grpId="0"/>
      <p:bldP spid="1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28">
      <a:dk1>
        <a:sysClr val="windowText" lastClr="000000"/>
      </a:dk1>
      <a:lt1>
        <a:sysClr val="window" lastClr="FFFFFF"/>
      </a:lt1>
      <a:dk2>
        <a:srgbClr val="8F45C7"/>
      </a:dk2>
      <a:lt2>
        <a:srgbClr val="E8A6DB"/>
      </a:lt2>
      <a:accent1>
        <a:srgbClr val="47C2C5"/>
      </a:accent1>
      <a:accent2>
        <a:srgbClr val="7030A0"/>
      </a:accent2>
      <a:accent3>
        <a:srgbClr val="EB1D2C"/>
      </a:accent3>
      <a:accent4>
        <a:srgbClr val="00ADDC"/>
      </a:accent4>
      <a:accent5>
        <a:srgbClr val="738AC8"/>
      </a:accent5>
      <a:accent6>
        <a:srgbClr val="1AB39F"/>
      </a:accent6>
      <a:hlink>
        <a:srgbClr val="6025C9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86</TotalTime>
  <Words>507</Words>
  <Application>Microsoft Office PowerPoint</Application>
  <PresentationFormat>Экран (4:3)</PresentationFormat>
  <Paragraphs>241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Операции с целыми числами</vt:lpstr>
      <vt:lpstr>Сдвиги</vt:lpstr>
      <vt:lpstr>Логический сдвиг</vt:lpstr>
      <vt:lpstr>Логический сдвиг</vt:lpstr>
      <vt:lpstr>Пример применения сдвигов</vt:lpstr>
      <vt:lpstr>Арифметический сдвиг (вправо)</vt:lpstr>
      <vt:lpstr>Циклический сдвиг</vt:lpstr>
      <vt:lpstr>Пример</vt:lpstr>
      <vt:lpstr>Пример</vt:lpstr>
      <vt:lpstr>Пример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Операции с целыми числами</dc:title>
  <dc:creator>. я</dc:creator>
  <cp:lastModifiedBy>. я</cp:lastModifiedBy>
  <cp:revision>17</cp:revision>
  <dcterms:created xsi:type="dcterms:W3CDTF">2021-11-10T16:10:52Z</dcterms:created>
  <dcterms:modified xsi:type="dcterms:W3CDTF">2021-11-16T13:13:20Z</dcterms:modified>
</cp:coreProperties>
</file>