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0" r:id="rId9"/>
    <p:sldId id="271" r:id="rId10"/>
    <p:sldId id="264" r:id="rId11"/>
    <p:sldId id="272" r:id="rId12"/>
    <p:sldId id="266" r:id="rId13"/>
    <p:sldId id="267" r:id="rId14"/>
    <p:sldId id="265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B5438-18E0-4DB1-8E48-B84DE86D5B2E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B0536-7D76-4A89-8727-751B9E46F5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B0536-7D76-4A89-8727-751B9E46F572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F979-A110-40EE-9235-1143DC84924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519A-C656-4ED5-9CED-B0AC740E9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F979-A110-40EE-9235-1143DC84924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519A-C656-4ED5-9CED-B0AC740E9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F979-A110-40EE-9235-1143DC84924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519A-C656-4ED5-9CED-B0AC740E9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F979-A110-40EE-9235-1143DC84924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519A-C656-4ED5-9CED-B0AC740E9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F979-A110-40EE-9235-1143DC84924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519A-C656-4ED5-9CED-B0AC740E9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F979-A110-40EE-9235-1143DC84924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519A-C656-4ED5-9CED-B0AC740E9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F979-A110-40EE-9235-1143DC84924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519A-C656-4ED5-9CED-B0AC740E9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F979-A110-40EE-9235-1143DC84924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519A-C656-4ED5-9CED-B0AC740E9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F979-A110-40EE-9235-1143DC84924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519A-C656-4ED5-9CED-B0AC740E9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F979-A110-40EE-9235-1143DC84924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519A-C656-4ED5-9CED-B0AC740E9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F979-A110-40EE-9235-1143DC84924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519A-C656-4ED5-9CED-B0AC740E9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FF979-A110-40EE-9235-1143DC84924F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1519A-C656-4ED5-9CED-B0AC740E9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428604"/>
            <a:ext cx="8653462" cy="2097090"/>
          </a:xfrm>
        </p:spPr>
        <p:txBody>
          <a:bodyPr>
            <a:noAutofit/>
          </a:bodyPr>
          <a:lstStyle/>
          <a:p>
            <a:pPr eaLnBrk="1" hangingPunct="1"/>
            <a: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Операции с целыми числами</a:t>
            </a:r>
            <a:endParaRPr lang="ru-RU" altLang="ru-RU" sz="7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5602" name="Picture 2" descr="https://ta-garmonia.ru/wp-content/uploads/pedagog-i-uchenik-vozle-doski.jpg"/>
          <p:cNvPicPr>
            <a:picLocks noChangeAspect="1" noChangeArrowheads="1"/>
          </p:cNvPicPr>
          <p:nvPr/>
        </p:nvPicPr>
        <p:blipFill>
          <a:blip r:embed="rId2"/>
          <a:srcRect b="11144"/>
          <a:stretch>
            <a:fillRect/>
          </a:stretch>
        </p:blipFill>
        <p:spPr bwMode="auto">
          <a:xfrm>
            <a:off x="1928794" y="2643182"/>
            <a:ext cx="5286412" cy="35988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altLang="ru-RU" sz="3600" b="1" dirty="0" smtClean="0">
                <a:ln/>
                <a:solidFill>
                  <a:schemeClr val="accent3"/>
                </a:solidFill>
              </a:rPr>
              <a:t>Операция «исключающее ИЛИ» (</a:t>
            </a:r>
            <a:r>
              <a:rPr lang="en-US" altLang="ru-RU" sz="3600" b="1" dirty="0" err="1" smtClean="0">
                <a:ln/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xor</a:t>
            </a:r>
            <a:r>
              <a:rPr lang="ru-RU" altLang="ru-RU" sz="3600" b="1" dirty="0" smtClean="0">
                <a:ln/>
                <a:solidFill>
                  <a:schemeClr val="accent3"/>
                </a:solidFill>
              </a:rPr>
              <a:t>)</a:t>
            </a:r>
            <a:endParaRPr lang="ru-RU" altLang="ru-RU" sz="3600" b="1" dirty="0" smtClean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3128963" y="950913"/>
          <a:ext cx="2921000" cy="1840040"/>
        </p:xfrm>
        <a:graphic>
          <a:graphicData uri="http://schemas.openxmlformats.org/drawingml/2006/table">
            <a:tbl>
              <a:tblPr/>
              <a:tblGrid>
                <a:gridCol w="795276"/>
                <a:gridCol w="795276"/>
                <a:gridCol w="1330448"/>
              </a:tblGrid>
              <a:tr h="3351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libri"/>
                          <a:ea typeface="Times New Roman"/>
                          <a:cs typeface="Times New Roman"/>
                        </a:rPr>
                        <a:t>D</a:t>
                      </a:r>
                    </a:p>
                  </a:txBody>
                  <a:tcPr marL="124298" marR="124298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/>
                          <a:ea typeface="Times New Roman"/>
                          <a:cs typeface="Times New Roman"/>
                        </a:rPr>
                        <a:t>M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/>
                          <a:ea typeface="Times New Roman"/>
                          <a:cs typeface="Times New Roman"/>
                        </a:rPr>
                        <a:t>D </a:t>
                      </a:r>
                      <a:r>
                        <a:rPr lang="en-US" sz="2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xor</a:t>
                      </a:r>
                      <a:r>
                        <a:rPr lang="en-US" sz="22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200" dirty="0">
                          <a:latin typeface="Calibri"/>
                          <a:ea typeface="Times New Roman"/>
                          <a:cs typeface="Times New Roman"/>
                        </a:rPr>
                        <a:t>M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6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50" name="Freeform 13"/>
          <p:cNvSpPr>
            <a:spLocks/>
          </p:cNvSpPr>
          <p:nvPr/>
        </p:nvSpPr>
        <p:spPr bwMode="auto">
          <a:xfrm>
            <a:off x="3706813" y="1687513"/>
            <a:ext cx="1444625" cy="222250"/>
          </a:xfrm>
          <a:custGeom>
            <a:avLst/>
            <a:gdLst>
              <a:gd name="T0" fmla="*/ 2147483647 w 1267"/>
              <a:gd name="T1" fmla="*/ 2147483647 h 195"/>
              <a:gd name="T2" fmla="*/ 2147483647 w 1267"/>
              <a:gd name="T3" fmla="*/ 2147483647 h 195"/>
              <a:gd name="T4" fmla="*/ 2147483647 w 1267"/>
              <a:gd name="T5" fmla="*/ 2147483647 h 195"/>
              <a:gd name="T6" fmla="*/ 2147483647 w 1267"/>
              <a:gd name="T7" fmla="*/ 2147483647 h 195"/>
              <a:gd name="T8" fmla="*/ 2147483647 w 1267"/>
              <a:gd name="T9" fmla="*/ 2147483647 h 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67"/>
              <a:gd name="T16" fmla="*/ 0 h 195"/>
              <a:gd name="T17" fmla="*/ 1267 w 1267"/>
              <a:gd name="T18" fmla="*/ 195 h 1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67" h="195">
                <a:moveTo>
                  <a:pt x="3" y="195"/>
                </a:moveTo>
                <a:cubicBezTo>
                  <a:pt x="3" y="195"/>
                  <a:pt x="0" y="191"/>
                  <a:pt x="358" y="195"/>
                </a:cubicBezTo>
                <a:cubicBezTo>
                  <a:pt x="357" y="48"/>
                  <a:pt x="469" y="2"/>
                  <a:pt x="530" y="1"/>
                </a:cubicBezTo>
                <a:cubicBezTo>
                  <a:pt x="591" y="0"/>
                  <a:pt x="711" y="18"/>
                  <a:pt x="724" y="191"/>
                </a:cubicBezTo>
                <a:cubicBezTo>
                  <a:pt x="995" y="191"/>
                  <a:pt x="1267" y="191"/>
                  <a:pt x="1267" y="191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0751" name="Freeform 13"/>
          <p:cNvSpPr>
            <a:spLocks/>
          </p:cNvSpPr>
          <p:nvPr/>
        </p:nvSpPr>
        <p:spPr bwMode="auto">
          <a:xfrm>
            <a:off x="3706813" y="1317625"/>
            <a:ext cx="1444625" cy="222250"/>
          </a:xfrm>
          <a:custGeom>
            <a:avLst/>
            <a:gdLst>
              <a:gd name="T0" fmla="*/ 2147483647 w 1267"/>
              <a:gd name="T1" fmla="*/ 2147483647 h 195"/>
              <a:gd name="T2" fmla="*/ 2147483647 w 1267"/>
              <a:gd name="T3" fmla="*/ 2147483647 h 195"/>
              <a:gd name="T4" fmla="*/ 2147483647 w 1267"/>
              <a:gd name="T5" fmla="*/ 2147483647 h 195"/>
              <a:gd name="T6" fmla="*/ 2147483647 w 1267"/>
              <a:gd name="T7" fmla="*/ 2147483647 h 195"/>
              <a:gd name="T8" fmla="*/ 2147483647 w 1267"/>
              <a:gd name="T9" fmla="*/ 2147483647 h 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67"/>
              <a:gd name="T16" fmla="*/ 0 h 195"/>
              <a:gd name="T17" fmla="*/ 1267 w 1267"/>
              <a:gd name="T18" fmla="*/ 195 h 1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67" h="195">
                <a:moveTo>
                  <a:pt x="3" y="195"/>
                </a:moveTo>
                <a:cubicBezTo>
                  <a:pt x="3" y="195"/>
                  <a:pt x="0" y="191"/>
                  <a:pt x="358" y="195"/>
                </a:cubicBezTo>
                <a:cubicBezTo>
                  <a:pt x="357" y="48"/>
                  <a:pt x="469" y="2"/>
                  <a:pt x="530" y="1"/>
                </a:cubicBezTo>
                <a:cubicBezTo>
                  <a:pt x="591" y="0"/>
                  <a:pt x="711" y="18"/>
                  <a:pt x="724" y="191"/>
                </a:cubicBezTo>
                <a:cubicBezTo>
                  <a:pt x="995" y="191"/>
                  <a:pt x="1267" y="191"/>
                  <a:pt x="1267" y="191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328613" y="5287963"/>
            <a:ext cx="8494712" cy="936625"/>
            <a:chOff x="317" y="2976"/>
            <a:chExt cx="5351" cy="590"/>
          </a:xfrm>
        </p:grpSpPr>
        <p:sp>
          <p:nvSpPr>
            <p:cNvPr id="30845" name="Text Box 89"/>
            <p:cNvSpPr txBox="1">
              <a:spLocks noChangeArrowheads="1"/>
            </p:cNvSpPr>
            <p:nvPr/>
          </p:nvSpPr>
          <p:spPr bwMode="auto">
            <a:xfrm>
              <a:off x="611" y="3043"/>
              <a:ext cx="5057" cy="52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С помощью операции «исключающее ИЛИ» можно </a:t>
              </a:r>
              <a:br>
                <a:rPr lang="ru-RU" sz="2400" dirty="0"/>
              </a:br>
              <a:r>
                <a:rPr lang="ru-RU" sz="2400" dirty="0"/>
                <a:t>  инвертировать биты, для которых маска равна 1!</a:t>
              </a:r>
            </a:p>
          </p:txBody>
        </p:sp>
        <p:sp>
          <p:nvSpPr>
            <p:cNvPr id="31870" name="Oval 90"/>
            <p:cNvSpPr>
              <a:spLocks noChangeArrowheads="1"/>
            </p:cNvSpPr>
            <p:nvPr/>
          </p:nvSpPr>
          <p:spPr bwMode="auto">
            <a:xfrm>
              <a:off x="317" y="297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b="1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2659063" y="3586163"/>
          <a:ext cx="4224336" cy="39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</a:tblGrid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0773" name="Прямоугольник 28"/>
          <p:cNvSpPr>
            <a:spLocks noChangeArrowheads="1"/>
          </p:cNvSpPr>
          <p:nvPr/>
        </p:nvSpPr>
        <p:spPr bwMode="auto">
          <a:xfrm>
            <a:off x="2143125" y="3556000"/>
            <a:ext cx="442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altLang="ru-RU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309688" y="4557713"/>
            <a:ext cx="127635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400" b="1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sz="2400" b="1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/>
        </p:nvGraphicFramePr>
        <p:xfrm>
          <a:off x="2659063" y="4081463"/>
          <a:ext cx="4224336" cy="39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</a:tblGrid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0795" name="Прямоугольник 31"/>
          <p:cNvSpPr>
            <a:spLocks noChangeArrowheads="1"/>
          </p:cNvSpPr>
          <p:nvPr/>
        </p:nvSpPr>
        <p:spPr bwMode="auto">
          <a:xfrm>
            <a:off x="2143125" y="4041775"/>
            <a:ext cx="442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altLang="ru-RU" b="1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2659063" y="4597400"/>
          <a:ext cx="4224336" cy="39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</a:tblGrid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0816" name="Freeform 13"/>
          <p:cNvSpPr>
            <a:spLocks/>
          </p:cNvSpPr>
          <p:nvPr/>
        </p:nvSpPr>
        <p:spPr bwMode="auto">
          <a:xfrm rot="5400000">
            <a:off x="2606675" y="4210050"/>
            <a:ext cx="784225" cy="155575"/>
          </a:xfrm>
          <a:custGeom>
            <a:avLst/>
            <a:gdLst>
              <a:gd name="T0" fmla="*/ 2147483647 w 10220"/>
              <a:gd name="T1" fmla="*/ 2147483647 h 9600"/>
              <a:gd name="T2" fmla="*/ 2147483647 w 10220"/>
              <a:gd name="T3" fmla="*/ 2147483647 h 9600"/>
              <a:gd name="T4" fmla="*/ 2147483647 w 10220"/>
              <a:gd name="T5" fmla="*/ 2147483647 h 9600"/>
              <a:gd name="T6" fmla="*/ 2147483647 w 10220"/>
              <a:gd name="T7" fmla="*/ 2147483647 h 9600"/>
              <a:gd name="T8" fmla="*/ 2147483647 w 10220"/>
              <a:gd name="T9" fmla="*/ 2147483647 h 9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20"/>
              <a:gd name="T16" fmla="*/ 0 h 9600"/>
              <a:gd name="T17" fmla="*/ 10220 w 10220"/>
              <a:gd name="T18" fmla="*/ 9600 h 9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20" h="9600">
                <a:moveTo>
                  <a:pt x="17" y="9600"/>
                </a:moveTo>
                <a:cubicBezTo>
                  <a:pt x="2771" y="9179"/>
                  <a:pt x="0" y="9477"/>
                  <a:pt x="3110" y="9425"/>
                </a:cubicBezTo>
                <a:cubicBezTo>
                  <a:pt x="3142" y="1875"/>
                  <a:pt x="4239" y="97"/>
                  <a:pt x="4858" y="47"/>
                </a:cubicBezTo>
                <a:cubicBezTo>
                  <a:pt x="5479" y="0"/>
                  <a:pt x="6699" y="869"/>
                  <a:pt x="6829" y="9231"/>
                </a:cubicBezTo>
                <a:lnTo>
                  <a:pt x="10220" y="9231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0817" name="Freeform 13"/>
          <p:cNvSpPr>
            <a:spLocks/>
          </p:cNvSpPr>
          <p:nvPr/>
        </p:nvSpPr>
        <p:spPr bwMode="auto">
          <a:xfrm rot="5400000">
            <a:off x="5772944" y="4210844"/>
            <a:ext cx="784225" cy="153987"/>
          </a:xfrm>
          <a:custGeom>
            <a:avLst/>
            <a:gdLst>
              <a:gd name="T0" fmla="*/ 2147483647 w 10220"/>
              <a:gd name="T1" fmla="*/ 2147483647 h 9600"/>
              <a:gd name="T2" fmla="*/ 2147483647 w 10220"/>
              <a:gd name="T3" fmla="*/ 2147483647 h 9600"/>
              <a:gd name="T4" fmla="*/ 2147483647 w 10220"/>
              <a:gd name="T5" fmla="*/ 2147483647 h 9600"/>
              <a:gd name="T6" fmla="*/ 2147483647 w 10220"/>
              <a:gd name="T7" fmla="*/ 2147483647 h 9600"/>
              <a:gd name="T8" fmla="*/ 2147483647 w 10220"/>
              <a:gd name="T9" fmla="*/ 2147483647 h 9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20"/>
              <a:gd name="T16" fmla="*/ 0 h 9600"/>
              <a:gd name="T17" fmla="*/ 10220 w 10220"/>
              <a:gd name="T18" fmla="*/ 9600 h 9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20" h="9600">
                <a:moveTo>
                  <a:pt x="17" y="9600"/>
                </a:moveTo>
                <a:cubicBezTo>
                  <a:pt x="2771" y="9179"/>
                  <a:pt x="0" y="9477"/>
                  <a:pt x="3110" y="9425"/>
                </a:cubicBezTo>
                <a:cubicBezTo>
                  <a:pt x="3142" y="1875"/>
                  <a:pt x="4239" y="97"/>
                  <a:pt x="4858" y="47"/>
                </a:cubicBezTo>
                <a:cubicBezTo>
                  <a:pt x="5479" y="0"/>
                  <a:pt x="6699" y="869"/>
                  <a:pt x="6829" y="9231"/>
                </a:cubicBezTo>
                <a:lnTo>
                  <a:pt x="10220" y="9231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0818" name="Freeform 13"/>
          <p:cNvSpPr>
            <a:spLocks/>
          </p:cNvSpPr>
          <p:nvPr/>
        </p:nvSpPr>
        <p:spPr bwMode="auto">
          <a:xfrm rot="5400000">
            <a:off x="6304756" y="4210844"/>
            <a:ext cx="784225" cy="153988"/>
          </a:xfrm>
          <a:custGeom>
            <a:avLst/>
            <a:gdLst>
              <a:gd name="T0" fmla="*/ 2147483647 w 10220"/>
              <a:gd name="T1" fmla="*/ 2147483647 h 9600"/>
              <a:gd name="T2" fmla="*/ 2147483647 w 10220"/>
              <a:gd name="T3" fmla="*/ 2147483647 h 9600"/>
              <a:gd name="T4" fmla="*/ 2147483647 w 10220"/>
              <a:gd name="T5" fmla="*/ 2147483647 h 9600"/>
              <a:gd name="T6" fmla="*/ 2147483647 w 10220"/>
              <a:gd name="T7" fmla="*/ 2147483647 h 9600"/>
              <a:gd name="T8" fmla="*/ 2147483647 w 10220"/>
              <a:gd name="T9" fmla="*/ 2147483647 h 9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20"/>
              <a:gd name="T16" fmla="*/ 0 h 9600"/>
              <a:gd name="T17" fmla="*/ 10220 w 10220"/>
              <a:gd name="T18" fmla="*/ 9600 h 9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20" h="9600">
                <a:moveTo>
                  <a:pt x="17" y="9600"/>
                </a:moveTo>
                <a:cubicBezTo>
                  <a:pt x="2771" y="9179"/>
                  <a:pt x="0" y="9477"/>
                  <a:pt x="3110" y="9425"/>
                </a:cubicBezTo>
                <a:cubicBezTo>
                  <a:pt x="3142" y="1875"/>
                  <a:pt x="4239" y="97"/>
                  <a:pt x="4858" y="47"/>
                </a:cubicBezTo>
                <a:cubicBezTo>
                  <a:pt x="5479" y="0"/>
                  <a:pt x="6699" y="869"/>
                  <a:pt x="6829" y="9231"/>
                </a:cubicBezTo>
                <a:lnTo>
                  <a:pt x="10220" y="9231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0819" name="Прямоугольник 41"/>
          <p:cNvSpPr>
            <a:spLocks noChangeArrowheads="1"/>
          </p:cNvSpPr>
          <p:nvPr/>
        </p:nvSpPr>
        <p:spPr bwMode="auto">
          <a:xfrm>
            <a:off x="7010400" y="3546475"/>
            <a:ext cx="8064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en-US" altLang="ru-RU" sz="2400" b="1" baseline="-250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altLang="ru-RU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820" name="Прямоугольник 42"/>
          <p:cNvSpPr>
            <a:spLocks noChangeArrowheads="1"/>
          </p:cNvSpPr>
          <p:nvPr/>
        </p:nvSpPr>
        <p:spPr bwMode="auto">
          <a:xfrm>
            <a:off x="7010400" y="4041775"/>
            <a:ext cx="1003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6С</a:t>
            </a:r>
            <a:r>
              <a:rPr lang="ru-RU" altLang="ru-RU" sz="2400" b="1" baseline="-250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altLang="ru-RU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821" name="Прямоугольник 43"/>
          <p:cNvSpPr>
            <a:spLocks noChangeArrowheads="1"/>
          </p:cNvSpPr>
          <p:nvPr/>
        </p:nvSpPr>
        <p:spPr bwMode="auto">
          <a:xfrm>
            <a:off x="7010400" y="4557713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C6</a:t>
            </a:r>
            <a:r>
              <a:rPr lang="en-US" altLang="ru-RU" sz="2400" b="1" baseline="-250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endParaRPr lang="ru-RU" altLang="ru-RU" b="1" baseline="-2500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5" name="Group 66"/>
          <p:cNvGraphicFramePr>
            <a:graphicFrameLocks noGrp="1"/>
          </p:cNvGraphicFramePr>
          <p:nvPr/>
        </p:nvGraphicFramePr>
        <p:xfrm>
          <a:off x="2654300" y="3305175"/>
          <a:ext cx="4237040" cy="304800"/>
        </p:xfrm>
        <a:graphic>
          <a:graphicData uri="http://schemas.openxmlformats.org/drawingml/2006/table">
            <a:tbl>
              <a:tblPr/>
              <a:tblGrid>
                <a:gridCol w="529630"/>
                <a:gridCol w="529630"/>
                <a:gridCol w="529630"/>
                <a:gridCol w="529630"/>
                <a:gridCol w="529630"/>
                <a:gridCol w="529630"/>
                <a:gridCol w="529630"/>
                <a:gridCol w="529630"/>
              </a:tblGrid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1425" marR="91425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" name="Прямоугольник 46"/>
          <p:cNvSpPr/>
          <p:nvPr/>
        </p:nvSpPr>
        <p:spPr>
          <a:xfrm>
            <a:off x="433388" y="2789238"/>
            <a:ext cx="26543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en-US" sz="2400" b="1" baseline="-25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en-US" sz="2400" b="1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sz="2400" b="1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6C</a:t>
            </a:r>
            <a:r>
              <a:rPr lang="en-US" sz="2400" b="1" baseline="-25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en-US" sz="2400" b="1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832" name="Freeform 13"/>
          <p:cNvSpPr>
            <a:spLocks/>
          </p:cNvSpPr>
          <p:nvPr/>
        </p:nvSpPr>
        <p:spPr bwMode="auto">
          <a:xfrm rot="5400000">
            <a:off x="4194175" y="4210050"/>
            <a:ext cx="784225" cy="155575"/>
          </a:xfrm>
          <a:custGeom>
            <a:avLst/>
            <a:gdLst>
              <a:gd name="T0" fmla="*/ 2147483647 w 10220"/>
              <a:gd name="T1" fmla="*/ 2147483647 h 9600"/>
              <a:gd name="T2" fmla="*/ 2147483647 w 10220"/>
              <a:gd name="T3" fmla="*/ 2147483647 h 9600"/>
              <a:gd name="T4" fmla="*/ 2147483647 w 10220"/>
              <a:gd name="T5" fmla="*/ 2147483647 h 9600"/>
              <a:gd name="T6" fmla="*/ 2147483647 w 10220"/>
              <a:gd name="T7" fmla="*/ 2147483647 h 9600"/>
              <a:gd name="T8" fmla="*/ 2147483647 w 10220"/>
              <a:gd name="T9" fmla="*/ 2147483647 h 9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20"/>
              <a:gd name="T16" fmla="*/ 0 h 9600"/>
              <a:gd name="T17" fmla="*/ 10220 w 10220"/>
              <a:gd name="T18" fmla="*/ 9600 h 9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20" h="9600">
                <a:moveTo>
                  <a:pt x="17" y="9600"/>
                </a:moveTo>
                <a:cubicBezTo>
                  <a:pt x="2771" y="9179"/>
                  <a:pt x="0" y="9477"/>
                  <a:pt x="3110" y="9425"/>
                </a:cubicBezTo>
                <a:cubicBezTo>
                  <a:pt x="3142" y="1875"/>
                  <a:pt x="4239" y="97"/>
                  <a:pt x="4858" y="47"/>
                </a:cubicBezTo>
                <a:cubicBezTo>
                  <a:pt x="5479" y="0"/>
                  <a:pt x="6699" y="869"/>
                  <a:pt x="6829" y="9231"/>
                </a:cubicBezTo>
                <a:lnTo>
                  <a:pt x="10220" y="9231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0833" name="Полилиния 34"/>
          <p:cNvSpPr>
            <a:spLocks/>
          </p:cNvSpPr>
          <p:nvPr/>
        </p:nvSpPr>
        <p:spPr bwMode="auto">
          <a:xfrm>
            <a:off x="3313113" y="3905250"/>
            <a:ext cx="298450" cy="752475"/>
          </a:xfrm>
          <a:custGeom>
            <a:avLst/>
            <a:gdLst>
              <a:gd name="T0" fmla="*/ 106362 w 298449"/>
              <a:gd name="T1" fmla="*/ 0 h 752475"/>
              <a:gd name="T2" fmla="*/ 39687 w 298449"/>
              <a:gd name="T3" fmla="*/ 133350 h 752475"/>
              <a:gd name="T4" fmla="*/ 296875 w 298449"/>
              <a:gd name="T5" fmla="*/ 390525 h 752475"/>
              <a:gd name="T6" fmla="*/ 30162 w 298449"/>
              <a:gd name="T7" fmla="*/ 590550 h 752475"/>
              <a:gd name="T8" fmla="*/ 115887 w 298449"/>
              <a:gd name="T9" fmla="*/ 752475 h 7524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8449"/>
              <a:gd name="T16" fmla="*/ 0 h 752475"/>
              <a:gd name="T17" fmla="*/ 298449 w 298449"/>
              <a:gd name="T18" fmla="*/ 752475 h 7524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8449" h="752475">
                <a:moveTo>
                  <a:pt x="106362" y="0"/>
                </a:moveTo>
                <a:cubicBezTo>
                  <a:pt x="57149" y="34131"/>
                  <a:pt x="7937" y="68263"/>
                  <a:pt x="39687" y="133350"/>
                </a:cubicBezTo>
                <a:cubicBezTo>
                  <a:pt x="71437" y="198437"/>
                  <a:pt x="298449" y="314325"/>
                  <a:pt x="296862" y="390525"/>
                </a:cubicBezTo>
                <a:cubicBezTo>
                  <a:pt x="295275" y="466725"/>
                  <a:pt x="60324" y="530225"/>
                  <a:pt x="30162" y="590550"/>
                </a:cubicBezTo>
                <a:cubicBezTo>
                  <a:pt x="0" y="650875"/>
                  <a:pt x="57943" y="701675"/>
                  <a:pt x="115887" y="752475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0834" name="Полилиния 38"/>
          <p:cNvSpPr>
            <a:spLocks/>
          </p:cNvSpPr>
          <p:nvPr/>
        </p:nvSpPr>
        <p:spPr bwMode="auto">
          <a:xfrm>
            <a:off x="3875088" y="3905250"/>
            <a:ext cx="298450" cy="752475"/>
          </a:xfrm>
          <a:custGeom>
            <a:avLst/>
            <a:gdLst>
              <a:gd name="T0" fmla="*/ 106362 w 298449"/>
              <a:gd name="T1" fmla="*/ 0 h 752475"/>
              <a:gd name="T2" fmla="*/ 39687 w 298449"/>
              <a:gd name="T3" fmla="*/ 133350 h 752475"/>
              <a:gd name="T4" fmla="*/ 296875 w 298449"/>
              <a:gd name="T5" fmla="*/ 390525 h 752475"/>
              <a:gd name="T6" fmla="*/ 30162 w 298449"/>
              <a:gd name="T7" fmla="*/ 590550 h 752475"/>
              <a:gd name="T8" fmla="*/ 115887 w 298449"/>
              <a:gd name="T9" fmla="*/ 752475 h 7524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8449"/>
              <a:gd name="T16" fmla="*/ 0 h 752475"/>
              <a:gd name="T17" fmla="*/ 298449 w 298449"/>
              <a:gd name="T18" fmla="*/ 752475 h 7524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8449" h="752475">
                <a:moveTo>
                  <a:pt x="106362" y="0"/>
                </a:moveTo>
                <a:cubicBezTo>
                  <a:pt x="57149" y="34131"/>
                  <a:pt x="7937" y="68263"/>
                  <a:pt x="39687" y="133350"/>
                </a:cubicBezTo>
                <a:cubicBezTo>
                  <a:pt x="71437" y="198437"/>
                  <a:pt x="298449" y="314325"/>
                  <a:pt x="296862" y="390525"/>
                </a:cubicBezTo>
                <a:cubicBezTo>
                  <a:pt x="295275" y="466725"/>
                  <a:pt x="60324" y="530225"/>
                  <a:pt x="30162" y="590550"/>
                </a:cubicBezTo>
                <a:cubicBezTo>
                  <a:pt x="0" y="650875"/>
                  <a:pt x="57943" y="701675"/>
                  <a:pt x="115887" y="752475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0835" name="Полилиния 49"/>
          <p:cNvSpPr>
            <a:spLocks/>
          </p:cNvSpPr>
          <p:nvPr/>
        </p:nvSpPr>
        <p:spPr bwMode="auto">
          <a:xfrm>
            <a:off x="4960938" y="3905250"/>
            <a:ext cx="298450" cy="752475"/>
          </a:xfrm>
          <a:custGeom>
            <a:avLst/>
            <a:gdLst>
              <a:gd name="T0" fmla="*/ 106362 w 298449"/>
              <a:gd name="T1" fmla="*/ 0 h 752475"/>
              <a:gd name="T2" fmla="*/ 39687 w 298449"/>
              <a:gd name="T3" fmla="*/ 133350 h 752475"/>
              <a:gd name="T4" fmla="*/ 296875 w 298449"/>
              <a:gd name="T5" fmla="*/ 390525 h 752475"/>
              <a:gd name="T6" fmla="*/ 30162 w 298449"/>
              <a:gd name="T7" fmla="*/ 590550 h 752475"/>
              <a:gd name="T8" fmla="*/ 115887 w 298449"/>
              <a:gd name="T9" fmla="*/ 752475 h 7524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8449"/>
              <a:gd name="T16" fmla="*/ 0 h 752475"/>
              <a:gd name="T17" fmla="*/ 298449 w 298449"/>
              <a:gd name="T18" fmla="*/ 752475 h 7524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8449" h="752475">
                <a:moveTo>
                  <a:pt x="106362" y="0"/>
                </a:moveTo>
                <a:cubicBezTo>
                  <a:pt x="57149" y="34131"/>
                  <a:pt x="7937" y="68263"/>
                  <a:pt x="39687" y="133350"/>
                </a:cubicBezTo>
                <a:cubicBezTo>
                  <a:pt x="71437" y="198437"/>
                  <a:pt x="298449" y="314325"/>
                  <a:pt x="296862" y="390525"/>
                </a:cubicBezTo>
                <a:cubicBezTo>
                  <a:pt x="295275" y="466725"/>
                  <a:pt x="60324" y="530225"/>
                  <a:pt x="30162" y="590550"/>
                </a:cubicBezTo>
                <a:cubicBezTo>
                  <a:pt x="0" y="650875"/>
                  <a:pt x="57943" y="701675"/>
                  <a:pt x="115887" y="752475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0836" name="Полилиния 50"/>
          <p:cNvSpPr>
            <a:spLocks/>
          </p:cNvSpPr>
          <p:nvPr/>
        </p:nvSpPr>
        <p:spPr bwMode="auto">
          <a:xfrm>
            <a:off x="5437188" y="3905250"/>
            <a:ext cx="298450" cy="752475"/>
          </a:xfrm>
          <a:custGeom>
            <a:avLst/>
            <a:gdLst>
              <a:gd name="T0" fmla="*/ 106362 w 298449"/>
              <a:gd name="T1" fmla="*/ 0 h 752475"/>
              <a:gd name="T2" fmla="*/ 39687 w 298449"/>
              <a:gd name="T3" fmla="*/ 133350 h 752475"/>
              <a:gd name="T4" fmla="*/ 296875 w 298449"/>
              <a:gd name="T5" fmla="*/ 390525 h 752475"/>
              <a:gd name="T6" fmla="*/ 30162 w 298449"/>
              <a:gd name="T7" fmla="*/ 590550 h 752475"/>
              <a:gd name="T8" fmla="*/ 115887 w 298449"/>
              <a:gd name="T9" fmla="*/ 752475 h 7524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8449"/>
              <a:gd name="T16" fmla="*/ 0 h 752475"/>
              <a:gd name="T17" fmla="*/ 298449 w 298449"/>
              <a:gd name="T18" fmla="*/ 752475 h 7524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8449" h="752475">
                <a:moveTo>
                  <a:pt x="106362" y="0"/>
                </a:moveTo>
                <a:cubicBezTo>
                  <a:pt x="57149" y="34131"/>
                  <a:pt x="7937" y="68263"/>
                  <a:pt x="39687" y="133350"/>
                </a:cubicBezTo>
                <a:cubicBezTo>
                  <a:pt x="71437" y="198437"/>
                  <a:pt x="298449" y="314325"/>
                  <a:pt x="296862" y="390525"/>
                </a:cubicBezTo>
                <a:cubicBezTo>
                  <a:pt x="295275" y="466725"/>
                  <a:pt x="60324" y="530225"/>
                  <a:pt x="30162" y="590550"/>
                </a:cubicBezTo>
                <a:cubicBezTo>
                  <a:pt x="0" y="650875"/>
                  <a:pt x="57943" y="701675"/>
                  <a:pt x="115887" y="752475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Группа 55"/>
          <p:cNvGrpSpPr>
            <a:grpSpLocks/>
          </p:cNvGrpSpPr>
          <p:nvPr/>
        </p:nvGrpSpPr>
        <p:grpSpPr bwMode="auto">
          <a:xfrm>
            <a:off x="3644900" y="2111375"/>
            <a:ext cx="1355725" cy="193675"/>
            <a:chOff x="3644502" y="2110981"/>
            <a:chExt cx="1355354" cy="193307"/>
          </a:xfrm>
        </p:grpSpPr>
        <p:sp>
          <p:nvSpPr>
            <p:cNvPr id="31866" name="Полилиния 52"/>
            <p:cNvSpPr>
              <a:spLocks/>
            </p:cNvSpPr>
            <p:nvPr/>
          </p:nvSpPr>
          <p:spPr bwMode="auto">
            <a:xfrm>
              <a:off x="3923607" y="2111433"/>
              <a:ext cx="798022" cy="192855"/>
            </a:xfrm>
            <a:custGeom>
              <a:avLst/>
              <a:gdLst>
                <a:gd name="T0" fmla="*/ 0 w 798022"/>
                <a:gd name="T1" fmla="*/ 192855 h 192855"/>
                <a:gd name="T2" fmla="*/ 182880 w 798022"/>
                <a:gd name="T3" fmla="*/ 192855 h 192855"/>
                <a:gd name="T4" fmla="*/ 182880 w 798022"/>
                <a:gd name="T5" fmla="*/ 0 h 192855"/>
                <a:gd name="T6" fmla="*/ 798022 w 798022"/>
                <a:gd name="T7" fmla="*/ 0 h 1928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8022"/>
                <a:gd name="T13" fmla="*/ 0 h 192855"/>
                <a:gd name="T14" fmla="*/ 798022 w 798022"/>
                <a:gd name="T15" fmla="*/ 192855 h 1928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8022" h="192855">
                  <a:moveTo>
                    <a:pt x="0" y="192855"/>
                  </a:moveTo>
                  <a:lnTo>
                    <a:pt x="182880" y="192855"/>
                  </a:lnTo>
                  <a:lnTo>
                    <a:pt x="182880" y="0"/>
                  </a:lnTo>
                  <a:lnTo>
                    <a:pt x="798022" y="0"/>
                  </a:lnTo>
                </a:path>
              </a:pathLst>
            </a:custGeom>
            <a:noFill/>
            <a:ln w="12700" algn="ctr">
              <a:solidFill>
                <a:schemeClr val="bg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867" name="Freeform 13"/>
            <p:cNvSpPr>
              <a:spLocks/>
            </p:cNvSpPr>
            <p:nvPr/>
          </p:nvSpPr>
          <p:spPr bwMode="auto">
            <a:xfrm>
              <a:off x="4711856" y="2110981"/>
              <a:ext cx="288000" cy="0"/>
            </a:xfrm>
            <a:custGeom>
              <a:avLst/>
              <a:gdLst>
                <a:gd name="T0" fmla="*/ 0 w 5975"/>
                <a:gd name="T1" fmla="*/ 2147483647 w 5975"/>
                <a:gd name="T2" fmla="*/ 0 60000 65536"/>
                <a:gd name="T3" fmla="*/ 0 60000 65536"/>
                <a:gd name="T4" fmla="*/ 0 w 5975"/>
                <a:gd name="T5" fmla="*/ 5975 w 5975"/>
              </a:gdLst>
              <a:ahLst/>
              <a:cxnLst>
                <a:cxn ang="T2">
                  <a:pos x="T0" y="0"/>
                </a:cxn>
                <a:cxn ang="T3">
                  <a:pos x="T1" y="0"/>
                </a:cxn>
              </a:cxnLst>
              <a:rect l="T4" t="0" r="T5" b="0"/>
              <a:pathLst>
                <a:path w="5975">
                  <a:moveTo>
                    <a:pt x="0" y="0"/>
                  </a:moveTo>
                  <a:lnTo>
                    <a:pt x="597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868" name="Freeform 13"/>
            <p:cNvSpPr>
              <a:spLocks/>
            </p:cNvSpPr>
            <p:nvPr/>
          </p:nvSpPr>
          <p:spPr bwMode="auto">
            <a:xfrm>
              <a:off x="3644502" y="2303836"/>
              <a:ext cx="288000" cy="0"/>
            </a:xfrm>
            <a:custGeom>
              <a:avLst/>
              <a:gdLst>
                <a:gd name="T0" fmla="*/ 0 w 5975"/>
                <a:gd name="T1" fmla="*/ 2147483647 w 5975"/>
                <a:gd name="T2" fmla="*/ 0 60000 65536"/>
                <a:gd name="T3" fmla="*/ 0 60000 65536"/>
                <a:gd name="T4" fmla="*/ 0 w 5975"/>
                <a:gd name="T5" fmla="*/ 5975 w 5975"/>
              </a:gdLst>
              <a:ahLst/>
              <a:cxnLst>
                <a:cxn ang="T2">
                  <a:pos x="T0" y="0"/>
                </a:cxn>
                <a:cxn ang="T3">
                  <a:pos x="T1" y="0"/>
                </a:cxn>
              </a:cxnLst>
              <a:rect l="T4" t="0" r="T5" b="0"/>
              <a:pathLst>
                <a:path w="5975">
                  <a:moveTo>
                    <a:pt x="0" y="0"/>
                  </a:moveTo>
                  <a:lnTo>
                    <a:pt x="597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none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Группа 56"/>
          <p:cNvGrpSpPr>
            <a:grpSpLocks/>
          </p:cNvGrpSpPr>
          <p:nvPr/>
        </p:nvGrpSpPr>
        <p:grpSpPr bwMode="auto">
          <a:xfrm flipV="1">
            <a:off x="3644900" y="2533650"/>
            <a:ext cx="1355725" cy="193675"/>
            <a:chOff x="3644502" y="2110981"/>
            <a:chExt cx="1355354" cy="193307"/>
          </a:xfrm>
        </p:grpSpPr>
        <p:sp>
          <p:nvSpPr>
            <p:cNvPr id="31863" name="Полилиния 57"/>
            <p:cNvSpPr>
              <a:spLocks/>
            </p:cNvSpPr>
            <p:nvPr/>
          </p:nvSpPr>
          <p:spPr bwMode="auto">
            <a:xfrm>
              <a:off x="3923607" y="2111433"/>
              <a:ext cx="798022" cy="192855"/>
            </a:xfrm>
            <a:custGeom>
              <a:avLst/>
              <a:gdLst>
                <a:gd name="T0" fmla="*/ 0 w 798022"/>
                <a:gd name="T1" fmla="*/ 192855 h 192855"/>
                <a:gd name="T2" fmla="*/ 182880 w 798022"/>
                <a:gd name="T3" fmla="*/ 192855 h 192855"/>
                <a:gd name="T4" fmla="*/ 182880 w 798022"/>
                <a:gd name="T5" fmla="*/ 0 h 192855"/>
                <a:gd name="T6" fmla="*/ 798022 w 798022"/>
                <a:gd name="T7" fmla="*/ 0 h 1928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8022"/>
                <a:gd name="T13" fmla="*/ 0 h 192855"/>
                <a:gd name="T14" fmla="*/ 798022 w 798022"/>
                <a:gd name="T15" fmla="*/ 192855 h 1928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8022" h="192855">
                  <a:moveTo>
                    <a:pt x="0" y="192855"/>
                  </a:moveTo>
                  <a:lnTo>
                    <a:pt x="182880" y="192855"/>
                  </a:lnTo>
                  <a:lnTo>
                    <a:pt x="182880" y="0"/>
                  </a:lnTo>
                  <a:lnTo>
                    <a:pt x="798022" y="0"/>
                  </a:lnTo>
                </a:path>
              </a:pathLst>
            </a:custGeom>
            <a:noFill/>
            <a:ln w="12700" algn="ctr">
              <a:solidFill>
                <a:schemeClr val="bg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864" name="Freeform 13"/>
            <p:cNvSpPr>
              <a:spLocks/>
            </p:cNvSpPr>
            <p:nvPr/>
          </p:nvSpPr>
          <p:spPr bwMode="auto">
            <a:xfrm>
              <a:off x="4711856" y="2110981"/>
              <a:ext cx="288000" cy="0"/>
            </a:xfrm>
            <a:custGeom>
              <a:avLst/>
              <a:gdLst>
                <a:gd name="T0" fmla="*/ 0 w 5975"/>
                <a:gd name="T1" fmla="*/ 2147483647 w 5975"/>
                <a:gd name="T2" fmla="*/ 0 60000 65536"/>
                <a:gd name="T3" fmla="*/ 0 60000 65536"/>
                <a:gd name="T4" fmla="*/ 0 w 5975"/>
                <a:gd name="T5" fmla="*/ 5975 w 5975"/>
              </a:gdLst>
              <a:ahLst/>
              <a:cxnLst>
                <a:cxn ang="T2">
                  <a:pos x="T0" y="0"/>
                </a:cxn>
                <a:cxn ang="T3">
                  <a:pos x="T1" y="0"/>
                </a:cxn>
              </a:cxnLst>
              <a:rect l="T4" t="0" r="T5" b="0"/>
              <a:pathLst>
                <a:path w="5975">
                  <a:moveTo>
                    <a:pt x="0" y="0"/>
                  </a:moveTo>
                  <a:lnTo>
                    <a:pt x="597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865" name="Freeform 13"/>
            <p:cNvSpPr>
              <a:spLocks/>
            </p:cNvSpPr>
            <p:nvPr/>
          </p:nvSpPr>
          <p:spPr bwMode="auto">
            <a:xfrm>
              <a:off x="3644502" y="2303836"/>
              <a:ext cx="288000" cy="0"/>
            </a:xfrm>
            <a:custGeom>
              <a:avLst/>
              <a:gdLst>
                <a:gd name="T0" fmla="*/ 0 w 5975"/>
                <a:gd name="T1" fmla="*/ 2147483647 w 5975"/>
                <a:gd name="T2" fmla="*/ 0 60000 65536"/>
                <a:gd name="T3" fmla="*/ 0 60000 65536"/>
                <a:gd name="T4" fmla="*/ 0 w 5975"/>
                <a:gd name="T5" fmla="*/ 5975 w 5975"/>
              </a:gdLst>
              <a:ahLst/>
              <a:cxnLst>
                <a:cxn ang="T2">
                  <a:pos x="T0" y="0"/>
                </a:cxn>
                <a:cxn ang="T3">
                  <a:pos x="T1" y="0"/>
                </a:cxn>
              </a:cxnLst>
              <a:rect l="T4" t="0" r="T5" b="0"/>
              <a:pathLst>
                <a:path w="5975">
                  <a:moveTo>
                    <a:pt x="0" y="0"/>
                  </a:moveTo>
                  <a:lnTo>
                    <a:pt x="597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none" w="med" len="lg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0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0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0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0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0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0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0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0" grpId="0" animBg="1"/>
      <p:bldP spid="30751" grpId="0" animBg="1"/>
      <p:bldP spid="30773" grpId="0"/>
      <p:bldP spid="30" grpId="0"/>
      <p:bldP spid="30795" grpId="0"/>
      <p:bldP spid="30816" grpId="0" animBg="1"/>
      <p:bldP spid="30817" grpId="0" animBg="1"/>
      <p:bldP spid="30818" grpId="0" animBg="1"/>
      <p:bldP spid="30819" grpId="0"/>
      <p:bldP spid="30820" grpId="0"/>
      <p:bldP spid="30821" grpId="0"/>
      <p:bldP spid="47" grpId="0"/>
      <p:bldP spid="30832" grpId="0" animBg="1"/>
      <p:bldP spid="30833" grpId="0" animBg="1"/>
      <p:bldP spid="30834" grpId="0" animBg="1"/>
      <p:bldP spid="30835" grpId="0" animBg="1"/>
      <p:bldP spid="308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Пример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214841"/>
          </a:xfrm>
        </p:spPr>
        <p:txBody>
          <a:bodyPr>
            <a:normAutofit fontScale="92500" lnSpcReduction="20000"/>
          </a:bodyPr>
          <a:lstStyle/>
          <a:p>
            <a:pPr marL="0" indent="358775">
              <a:buNone/>
            </a:pPr>
            <a:r>
              <a:rPr lang="ru-RU" b="1" dirty="0" smtClean="0"/>
              <a:t>Пусть X — это результат выполнения некоторого вычислительного теста, а Y — то, что ожидалось </a:t>
            </a:r>
            <a:r>
              <a:rPr lang="ru-RU" b="1" dirty="0" smtClean="0"/>
              <a:t>получить. </a:t>
            </a:r>
            <a:r>
              <a:rPr lang="ru-RU" b="1" dirty="0" smtClean="0"/>
              <a:t>Нужно определить, в каких разрядах различаются эти </a:t>
            </a:r>
            <a:r>
              <a:rPr lang="ru-RU" b="1" dirty="0" smtClean="0"/>
              <a:t>числа.</a:t>
            </a:r>
            <a:endParaRPr lang="ru-RU" b="1" dirty="0" smtClean="0"/>
          </a:p>
          <a:p>
            <a:pPr marL="0" indent="358775">
              <a:buNone/>
            </a:pPr>
            <a:r>
              <a:rPr lang="ru-RU" dirty="0" smtClean="0"/>
              <a:t>Пусть  </a:t>
            </a:r>
            <a:r>
              <a:rPr lang="ru-RU" dirty="0" smtClean="0"/>
              <a:t>Х = 7, Y = 3. В результате операции X </a:t>
            </a:r>
            <a:r>
              <a:rPr lang="ru-RU" dirty="0" err="1" smtClean="0"/>
              <a:t>хоr</a:t>
            </a:r>
            <a:r>
              <a:rPr lang="ru-RU" dirty="0" smtClean="0"/>
              <a:t> У устанавливаются </a:t>
            </a:r>
            <a:r>
              <a:rPr lang="ru-RU" dirty="0" smtClean="0"/>
              <a:t> в 1 </a:t>
            </a:r>
            <a:r>
              <a:rPr lang="ru-RU" dirty="0" smtClean="0"/>
              <a:t>только те разряды, которые в этих числах не совпали, а остальные сбрасываются</a:t>
            </a:r>
            <a:r>
              <a:rPr lang="ru-RU" dirty="0" smtClean="0"/>
              <a:t>.</a:t>
            </a:r>
          </a:p>
          <a:p>
            <a:pPr marL="0" indent="358775">
              <a:buNone/>
            </a:pPr>
            <a:r>
              <a:rPr lang="ru-RU" dirty="0" smtClean="0"/>
              <a:t> В </a:t>
            </a:r>
            <a:r>
              <a:rPr lang="ru-RU" dirty="0" smtClean="0"/>
              <a:t>данном случае находим, что числа различаются только одним битом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5" name="Рисунок 4" descr="https://xn----7sbbfb7a7aej.xn--p1ai/informatika_10_136_pol/ur_31/ur_31_13.jpg"/>
          <p:cNvPicPr/>
          <p:nvPr/>
        </p:nvPicPr>
        <p:blipFill>
          <a:blip r:embed="rId2">
            <a:lum bright="-10000" contrast="30000"/>
          </a:blip>
          <a:srcRect/>
          <a:stretch>
            <a:fillRect/>
          </a:stretch>
        </p:blipFill>
        <p:spPr bwMode="auto">
          <a:xfrm>
            <a:off x="2643174" y="5072074"/>
            <a:ext cx="378621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Шифрование с помощью </a:t>
            </a:r>
            <a:r>
              <a:rPr lang="en-US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xor</a:t>
            </a:r>
            <a:endParaRPr lang="ru-RU" alt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748" name="Прямоугольник 3"/>
          <p:cNvSpPr>
            <a:spLocks noChangeArrowheads="1"/>
          </p:cNvSpPr>
          <p:nvPr/>
        </p:nvSpPr>
        <p:spPr bwMode="auto">
          <a:xfrm>
            <a:off x="1544638" y="847725"/>
            <a:ext cx="48244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/>
            <a:r>
              <a:rPr lang="ru-RU" altLang="ru-RU" sz="2400" b="1" dirty="0">
                <a:solidFill>
                  <a:schemeClr val="accent3">
                    <a:lumMod val="75000"/>
                  </a:schemeClr>
                </a:solidFill>
              </a:rPr>
              <a:t>Идея:  </a:t>
            </a: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A </a:t>
            </a:r>
            <a:r>
              <a:rPr lang="en-US" altLang="ru-RU" sz="24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 B</a:t>
            </a:r>
            <a:r>
              <a:rPr lang="ru-RU" altLang="ru-RU" sz="2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altLang="ru-RU" sz="2400" b="1" dirty="0">
                <a:latin typeface="Courier New" pitchFamily="49" charset="0"/>
                <a:cs typeface="Courier New" pitchFamily="49" charset="0"/>
              </a:rPr>
              <a:t> B =</a:t>
            </a:r>
            <a:endParaRPr lang="ru-RU" altLang="ru-RU" sz="24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328613" y="1365250"/>
            <a:ext cx="8494712" cy="1306513"/>
            <a:chOff x="317" y="2976"/>
            <a:chExt cx="5351" cy="823"/>
          </a:xfrm>
        </p:grpSpPr>
        <p:sp>
          <p:nvSpPr>
            <p:cNvPr id="31753" name="Text Box 89"/>
            <p:cNvSpPr txBox="1">
              <a:spLocks noChangeArrowheads="1"/>
            </p:cNvSpPr>
            <p:nvPr/>
          </p:nvSpPr>
          <p:spPr bwMode="auto">
            <a:xfrm>
              <a:off x="611" y="3043"/>
              <a:ext cx="5057" cy="75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Операция «исключающее ИЛИ» </a:t>
              </a:r>
              <a:r>
                <a:rPr lang="ru-RU" sz="2400" i="1" dirty="0"/>
                <a:t>обратима</a:t>
              </a:r>
              <a:r>
                <a:rPr lang="ru-RU" sz="2400" dirty="0"/>
                <a:t>, то есть </a:t>
              </a:r>
              <a:br>
                <a:rPr lang="ru-RU" sz="2400" dirty="0"/>
              </a:br>
              <a:r>
                <a:rPr lang="ru-RU" sz="2400" dirty="0"/>
                <a:t>  ее повторное применение восстанавливает исходное </a:t>
              </a:r>
              <a:br>
                <a:rPr lang="ru-RU" sz="2400" dirty="0"/>
              </a:br>
              <a:r>
                <a:rPr lang="ru-RU" sz="2400" dirty="0"/>
                <a:t>  значение!</a:t>
              </a:r>
            </a:p>
          </p:txBody>
        </p:sp>
        <p:sp>
          <p:nvSpPr>
            <p:cNvPr id="33802" name="Oval 90"/>
            <p:cNvSpPr>
              <a:spLocks noChangeArrowheads="1"/>
            </p:cNvSpPr>
            <p:nvPr/>
          </p:nvSpPr>
          <p:spPr bwMode="auto">
            <a:xfrm>
              <a:off x="317" y="297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b="1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31750" name="Прямоугольник 8"/>
          <p:cNvSpPr>
            <a:spLocks noChangeArrowheads="1"/>
          </p:cNvSpPr>
          <p:nvPr/>
        </p:nvSpPr>
        <p:spPr bwMode="auto">
          <a:xfrm>
            <a:off x="5807075" y="844550"/>
            <a:ext cx="368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ru-RU" alt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1751" name="Прямоугольник 9"/>
          <p:cNvSpPr>
            <a:spLocks noChangeArrowheads="1"/>
          </p:cNvSpPr>
          <p:nvPr/>
        </p:nvSpPr>
        <p:spPr bwMode="auto">
          <a:xfrm>
            <a:off x="498475" y="2900363"/>
            <a:ext cx="2091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</a:rPr>
              <a:t>Текст: 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2*2=4</a:t>
            </a:r>
            <a:endParaRPr lang="ru-RU" alt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98475" y="3343275"/>
            <a:ext cx="4451350" cy="24717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Коды символов: </a:t>
            </a:r>
          </a:p>
          <a:p>
            <a:pPr eaLnBrk="1" hangingPunct="1">
              <a:defRPr/>
            </a:pP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'2'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+mn-lt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32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00110010</a:t>
            </a:r>
            <a:r>
              <a:rPr lang="en-US" sz="2800" b="1" baseline="-25000" dirty="0">
                <a:latin typeface="Courier New"/>
                <a:ea typeface="Times New Roman"/>
              </a:rPr>
              <a:t>2</a:t>
            </a:r>
          </a:p>
          <a:p>
            <a:pPr eaLnBrk="1" hangingPunct="1">
              <a:defRPr/>
            </a:pP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'*'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2A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00101010</a:t>
            </a:r>
            <a:r>
              <a:rPr lang="en-US" sz="2800" b="1" baseline="-25000" dirty="0">
                <a:latin typeface="Courier New"/>
                <a:ea typeface="Times New Roman"/>
              </a:rPr>
              <a:t>2</a:t>
            </a:r>
          </a:p>
          <a:p>
            <a:pPr eaLnBrk="1" hangingPunct="1">
              <a:defRPr/>
            </a:pP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'='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3D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00111101</a:t>
            </a:r>
            <a:r>
              <a:rPr lang="en-US" sz="2800" b="1" baseline="-25000" dirty="0">
                <a:latin typeface="Courier New"/>
                <a:ea typeface="Times New Roman"/>
              </a:rPr>
              <a:t>2</a:t>
            </a:r>
            <a:endParaRPr lang="ru-RU" sz="2800" baseline="-25000" dirty="0"/>
          </a:p>
          <a:p>
            <a:pPr eaLnBrk="1" hangingPunct="1">
              <a:defRPr/>
            </a:pP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'4'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34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00110100</a:t>
            </a:r>
            <a:r>
              <a:rPr lang="en-US" sz="2800" b="1" baseline="-25000" dirty="0">
                <a:latin typeface="Courier New"/>
                <a:ea typeface="Times New Roman"/>
              </a:rPr>
              <a:t>2</a:t>
            </a:r>
            <a:endParaRPr lang="ru-RU" sz="2800" baseline="-25000" dirty="0"/>
          </a:p>
          <a:p>
            <a:pPr eaLnBrk="1" hangingPunct="1">
              <a:defRPr/>
            </a:pPr>
            <a:endParaRPr lang="ru-RU" sz="28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50" grpId="0"/>
      <p:bldP spid="3175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Шифрование с помощью </a:t>
            </a:r>
            <a:r>
              <a:rPr lang="en-US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xor</a:t>
            </a:r>
            <a:endParaRPr lang="ru-RU" alt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772" name="Прямоугольник 9"/>
          <p:cNvSpPr>
            <a:spLocks noChangeArrowheads="1"/>
          </p:cNvSpPr>
          <p:nvPr/>
        </p:nvSpPr>
        <p:spPr bwMode="auto">
          <a:xfrm>
            <a:off x="468313" y="3263900"/>
            <a:ext cx="35123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chemeClr val="accent3">
                    <a:lumMod val="75000"/>
                  </a:schemeClr>
                </a:solidFill>
              </a:rPr>
              <a:t>Исходный текст: 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2*2=4</a:t>
            </a:r>
            <a:endParaRPr lang="ru-RU" alt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65163" y="1376363"/>
            <a:ext cx="4075112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latin typeface="Courier New"/>
                <a:ea typeface="Times New Roman"/>
              </a:rPr>
              <a:t>'2'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  <a:sym typeface="Symbol"/>
              </a:rPr>
              <a:t></a:t>
            </a:r>
            <a:r>
              <a:rPr lang="en-US" sz="2800" b="1" dirty="0">
                <a:latin typeface="+mn-lt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32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ourier New"/>
                <a:ea typeface="Times New Roman"/>
              </a:rPr>
              <a:t>xor</a:t>
            </a:r>
            <a:r>
              <a:rPr lang="en-US" sz="2800" b="1" dirty="0"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17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latin typeface="+mn-lt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endParaRPr lang="en-US" sz="2800" b="1" baseline="-25000" dirty="0">
              <a:latin typeface="Courier New"/>
              <a:ea typeface="Times New Roman"/>
            </a:endParaRPr>
          </a:p>
          <a:p>
            <a:pPr eaLnBrk="1" hangingPunct="1">
              <a:defRPr/>
            </a:pPr>
            <a:r>
              <a:rPr lang="en-US" sz="2800" b="1" dirty="0">
                <a:latin typeface="Courier New"/>
                <a:ea typeface="Times New Roman"/>
              </a:rPr>
              <a:t>'*'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  <a:sym typeface="Symbol"/>
              </a:rPr>
              <a:t>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2A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ourier New"/>
                <a:ea typeface="Times New Roman"/>
              </a:rPr>
              <a:t>xor</a:t>
            </a:r>
            <a:r>
              <a:rPr lang="en-US" sz="2800" b="1" dirty="0"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17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</a:p>
          <a:p>
            <a:pPr eaLnBrk="1" hangingPunct="1">
              <a:defRPr/>
            </a:pPr>
            <a:r>
              <a:rPr lang="en-US" sz="2800" b="1" dirty="0">
                <a:latin typeface="Courier New"/>
                <a:ea typeface="Times New Roman"/>
              </a:rPr>
              <a:t>'='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  <a:sym typeface="Symbol"/>
              </a:rPr>
              <a:t>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3D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ourier New"/>
                <a:ea typeface="Times New Roman"/>
              </a:rPr>
              <a:t>xor</a:t>
            </a:r>
            <a:r>
              <a:rPr lang="en-US" sz="2800" b="1" dirty="0"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17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endParaRPr lang="ru-RU" sz="2800" baseline="-25000" dirty="0"/>
          </a:p>
          <a:p>
            <a:pPr eaLnBrk="1" hangingPunct="1">
              <a:defRPr/>
            </a:pPr>
            <a:r>
              <a:rPr lang="en-US" sz="2800" b="1" dirty="0">
                <a:latin typeface="Courier New"/>
                <a:ea typeface="Times New Roman"/>
              </a:rPr>
              <a:t>'4'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  <a:sym typeface="Symbol"/>
              </a:rPr>
              <a:t>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34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ourier New"/>
                <a:ea typeface="Times New Roman"/>
              </a:rPr>
              <a:t>xor</a:t>
            </a:r>
            <a:r>
              <a:rPr lang="en-US" sz="2800" b="1" dirty="0"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17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endParaRPr lang="ru-RU" sz="2800" baseline="-25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667250" y="1376363"/>
            <a:ext cx="2293938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latin typeface="Courier New"/>
                <a:ea typeface="Times New Roman"/>
              </a:rPr>
              <a:t>2</a:t>
            </a:r>
            <a:r>
              <a:rPr lang="ru-RU" sz="2800" b="1" dirty="0">
                <a:latin typeface="Courier New"/>
                <a:ea typeface="Times New Roman"/>
              </a:rPr>
              <a:t>5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  <a:sym typeface="Symbol"/>
              </a:rPr>
              <a:t></a:t>
            </a:r>
            <a:r>
              <a:rPr lang="en-US" sz="2800" b="1" dirty="0">
                <a:latin typeface="+mn-lt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'</a:t>
            </a:r>
            <a:r>
              <a:rPr lang="ru-RU" sz="2800" b="1" dirty="0">
                <a:latin typeface="Courier New"/>
                <a:ea typeface="Times New Roman"/>
              </a:rPr>
              <a:t>%</a:t>
            </a:r>
            <a:r>
              <a:rPr lang="en-US" sz="2800" b="1" dirty="0">
                <a:latin typeface="Courier New"/>
                <a:ea typeface="Times New Roman"/>
              </a:rPr>
              <a:t>'</a:t>
            </a:r>
            <a:endParaRPr lang="ru-RU" sz="2800" b="1" dirty="0">
              <a:latin typeface="Courier New"/>
              <a:ea typeface="Times New Roman"/>
            </a:endParaRPr>
          </a:p>
          <a:p>
            <a:pPr eaLnBrk="1" hangingPunct="1">
              <a:defRPr/>
            </a:pPr>
            <a:r>
              <a:rPr lang="en-US" sz="2800" b="1" dirty="0">
                <a:latin typeface="Courier New"/>
                <a:ea typeface="Times New Roman"/>
              </a:rPr>
              <a:t>3D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  <a:sym typeface="Symbol"/>
              </a:rPr>
              <a:t>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'='</a:t>
            </a:r>
            <a:endParaRPr lang="ru-RU" sz="2800" b="1" dirty="0">
              <a:latin typeface="Courier New"/>
              <a:ea typeface="Times New Roman"/>
            </a:endParaRPr>
          </a:p>
          <a:p>
            <a:pPr eaLnBrk="1" hangingPunct="1">
              <a:defRPr/>
            </a:pPr>
            <a:r>
              <a:rPr lang="en-US" sz="2800" b="1" dirty="0">
                <a:latin typeface="Courier New"/>
                <a:ea typeface="Times New Roman"/>
              </a:rPr>
              <a:t>2A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  <a:sym typeface="Symbol"/>
              </a:rPr>
              <a:t>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'*'</a:t>
            </a:r>
            <a:endParaRPr lang="ru-RU" sz="2800" b="1" dirty="0">
              <a:latin typeface="Courier New"/>
              <a:ea typeface="Times New Roman"/>
            </a:endParaRPr>
          </a:p>
          <a:p>
            <a:pPr eaLnBrk="1" hangingPunct="1">
              <a:defRPr/>
            </a:pPr>
            <a:r>
              <a:rPr lang="en-US" sz="2800" b="1" dirty="0">
                <a:latin typeface="Courier New"/>
                <a:ea typeface="Times New Roman"/>
              </a:rPr>
              <a:t>23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  <a:sym typeface="Symbol"/>
              </a:rPr>
              <a:t>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'#'</a:t>
            </a:r>
            <a:endParaRPr lang="ru-RU" sz="2800" baseline="-25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88938" y="835025"/>
            <a:ext cx="49561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</a:rPr>
              <a:t>Маска: </a:t>
            </a:r>
            <a:r>
              <a:rPr lang="ru-RU" sz="2800" b="1" dirty="0">
                <a:latin typeface="Courier New"/>
                <a:ea typeface="Times New Roman"/>
              </a:rPr>
              <a:t>23</a:t>
            </a:r>
            <a:r>
              <a:rPr lang="ru-RU" sz="2800" b="1" dirty="0"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17</a:t>
            </a:r>
            <a:r>
              <a:rPr lang="ru-RU" sz="2800" b="1" baseline="-25000" dirty="0">
                <a:latin typeface="Courier New"/>
                <a:ea typeface="Times New Roman"/>
              </a:rPr>
              <a:t>16</a:t>
            </a:r>
            <a:r>
              <a:rPr lang="ru-RU" sz="2800" b="1" dirty="0"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+mn-lt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00010111</a:t>
            </a:r>
            <a:r>
              <a:rPr lang="ru-RU" sz="2800" b="1" baseline="-25000" dirty="0">
                <a:latin typeface="Courier New"/>
                <a:ea typeface="Times New Roman"/>
              </a:rPr>
              <a:t>2</a:t>
            </a:r>
            <a:endParaRPr lang="ru-RU" sz="2800" baseline="-25000" dirty="0"/>
          </a:p>
        </p:txBody>
      </p:sp>
      <p:sp>
        <p:nvSpPr>
          <p:cNvPr id="32776" name="Прямоугольник 14"/>
          <p:cNvSpPr>
            <a:spLocks noChangeArrowheads="1"/>
          </p:cNvSpPr>
          <p:nvPr/>
        </p:nvSpPr>
        <p:spPr bwMode="auto">
          <a:xfrm>
            <a:off x="487363" y="3648075"/>
            <a:ext cx="44310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chemeClr val="accent3">
                    <a:lumMod val="75000"/>
                  </a:schemeClr>
                </a:solidFill>
              </a:rPr>
              <a:t>Зашифрованный текст: 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%=%*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#</a:t>
            </a:r>
            <a:endParaRPr lang="ru-RU" altLang="ru-RU" sz="2800" dirty="0"/>
          </a:p>
        </p:txBody>
      </p:sp>
      <p:sp>
        <p:nvSpPr>
          <p:cNvPr id="32777" name="Прямоугольник 15"/>
          <p:cNvSpPr>
            <a:spLocks noChangeArrowheads="1"/>
          </p:cNvSpPr>
          <p:nvPr/>
        </p:nvSpPr>
        <p:spPr bwMode="auto">
          <a:xfrm>
            <a:off x="487363" y="4030663"/>
            <a:ext cx="21123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chemeClr val="accent3">
                    <a:lumMod val="75000"/>
                  </a:schemeClr>
                </a:solidFill>
              </a:rPr>
              <a:t>Расшифровка:</a:t>
            </a:r>
            <a:endParaRPr lang="ru-RU" alt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65163" y="4452938"/>
            <a:ext cx="4075112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latin typeface="Courier New"/>
                <a:ea typeface="Times New Roman"/>
              </a:rPr>
              <a:t>'%'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  <a:sym typeface="Symbol"/>
              </a:rPr>
              <a:t></a:t>
            </a:r>
            <a:r>
              <a:rPr lang="en-US" sz="2800" b="1" dirty="0">
                <a:latin typeface="+mn-lt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25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a typeface="Times New Roman"/>
              </a:rPr>
              <a:t>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ourier New"/>
                <a:ea typeface="Times New Roman"/>
              </a:rPr>
              <a:t>xor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17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latin typeface="+mn-lt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endParaRPr lang="en-US" sz="2800" b="1" baseline="-25000" dirty="0">
              <a:latin typeface="Courier New"/>
              <a:ea typeface="Times New Roman"/>
            </a:endParaRPr>
          </a:p>
          <a:p>
            <a:pPr eaLnBrk="1" hangingPunct="1">
              <a:defRPr/>
            </a:pPr>
            <a:r>
              <a:rPr lang="en-US" sz="2800" b="1" dirty="0">
                <a:latin typeface="Courier New"/>
                <a:ea typeface="Times New Roman"/>
              </a:rPr>
              <a:t>'='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  <a:sym typeface="Symbol"/>
              </a:rPr>
              <a:t>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3D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ourier New"/>
                <a:ea typeface="Times New Roman"/>
              </a:rPr>
              <a:t>xor</a:t>
            </a:r>
            <a:r>
              <a:rPr lang="en-US" sz="2800" b="1" dirty="0"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17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</a:p>
          <a:p>
            <a:pPr eaLnBrk="1" hangingPunct="1">
              <a:defRPr/>
            </a:pPr>
            <a:r>
              <a:rPr lang="en-US" sz="2800" b="1" dirty="0">
                <a:latin typeface="Courier New"/>
                <a:ea typeface="Times New Roman"/>
              </a:rPr>
              <a:t>'*'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  <a:sym typeface="Symbol"/>
              </a:rPr>
              <a:t>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2A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ourier New"/>
                <a:ea typeface="Times New Roman"/>
              </a:rPr>
              <a:t>xor</a:t>
            </a:r>
            <a:r>
              <a:rPr lang="en-US" sz="2800" b="1" dirty="0"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17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endParaRPr lang="ru-RU" sz="2800" baseline="-25000" dirty="0"/>
          </a:p>
          <a:p>
            <a:pPr eaLnBrk="1" hangingPunct="1">
              <a:defRPr/>
            </a:pPr>
            <a:r>
              <a:rPr lang="en-US" sz="2800" b="1" dirty="0">
                <a:latin typeface="Courier New"/>
                <a:ea typeface="Times New Roman"/>
              </a:rPr>
              <a:t>'#'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  <a:sym typeface="Symbol"/>
              </a:rPr>
              <a:t>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23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ourier New"/>
                <a:ea typeface="Times New Roman"/>
              </a:rPr>
              <a:t>xor</a:t>
            </a:r>
            <a:r>
              <a:rPr lang="en-US" sz="2800" b="1" dirty="0"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17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endParaRPr lang="ru-RU" sz="2800" baseline="-25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67250" y="4443413"/>
            <a:ext cx="2293938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800" b="1" dirty="0">
                <a:latin typeface="Courier New"/>
                <a:ea typeface="Times New Roman"/>
              </a:rPr>
              <a:t>32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  <a:sym typeface="Symbol"/>
              </a:rPr>
              <a:t></a:t>
            </a:r>
            <a:r>
              <a:rPr lang="en-US" sz="2800" b="1" dirty="0">
                <a:latin typeface="+mn-lt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'</a:t>
            </a:r>
            <a:r>
              <a:rPr lang="ru-RU" sz="2800" b="1" dirty="0">
                <a:latin typeface="Courier New"/>
                <a:ea typeface="Times New Roman"/>
              </a:rPr>
              <a:t>2</a:t>
            </a:r>
            <a:r>
              <a:rPr lang="en-US" sz="2800" b="1" dirty="0">
                <a:latin typeface="Courier New"/>
                <a:ea typeface="Times New Roman"/>
              </a:rPr>
              <a:t>'</a:t>
            </a:r>
            <a:endParaRPr lang="ru-RU" sz="2800" b="1" dirty="0">
              <a:latin typeface="Courier New"/>
              <a:ea typeface="Times New Roman"/>
            </a:endParaRPr>
          </a:p>
          <a:p>
            <a:pPr eaLnBrk="1" hangingPunct="1">
              <a:defRPr/>
            </a:pPr>
            <a:r>
              <a:rPr lang="en-US" sz="2800" b="1" dirty="0">
                <a:latin typeface="Courier New"/>
                <a:ea typeface="Times New Roman"/>
              </a:rPr>
              <a:t>2A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  <a:sym typeface="Symbol"/>
              </a:rPr>
              <a:t>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'</a:t>
            </a:r>
            <a:r>
              <a:rPr lang="ru-RU" sz="2800" b="1" dirty="0">
                <a:latin typeface="Courier New"/>
                <a:ea typeface="Times New Roman"/>
              </a:rPr>
              <a:t>*</a:t>
            </a:r>
            <a:r>
              <a:rPr lang="en-US" sz="2800" b="1" dirty="0">
                <a:latin typeface="Courier New"/>
                <a:ea typeface="Times New Roman"/>
              </a:rPr>
              <a:t>'</a:t>
            </a:r>
            <a:endParaRPr lang="ru-RU" sz="2800" b="1" dirty="0">
              <a:latin typeface="Courier New"/>
              <a:ea typeface="Times New Roman"/>
            </a:endParaRPr>
          </a:p>
          <a:p>
            <a:pPr eaLnBrk="1" hangingPunct="1">
              <a:defRPr/>
            </a:pPr>
            <a:r>
              <a:rPr lang="ru-RU" sz="2800" b="1" dirty="0">
                <a:latin typeface="Courier New"/>
                <a:ea typeface="Times New Roman"/>
              </a:rPr>
              <a:t>3</a:t>
            </a:r>
            <a:r>
              <a:rPr lang="en-US" sz="2800" b="1" dirty="0">
                <a:latin typeface="Courier New"/>
                <a:ea typeface="Times New Roman"/>
              </a:rPr>
              <a:t>D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  <a:sym typeface="Symbol"/>
              </a:rPr>
              <a:t>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'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ourier New"/>
                <a:ea typeface="Times New Roman"/>
              </a:rPr>
              <a:t>'</a:t>
            </a:r>
            <a:endParaRPr lang="ru-RU" sz="2800" b="1" dirty="0">
              <a:latin typeface="Courier New"/>
              <a:ea typeface="Times New Roman"/>
            </a:endParaRPr>
          </a:p>
          <a:p>
            <a:pPr eaLnBrk="1" hangingPunct="1">
              <a:defRPr/>
            </a:pPr>
            <a:r>
              <a:rPr lang="en-US" sz="2800" b="1" dirty="0">
                <a:latin typeface="Courier New"/>
                <a:ea typeface="Times New Roman"/>
              </a:rPr>
              <a:t>3</a:t>
            </a:r>
            <a:r>
              <a:rPr lang="ru-RU" sz="2800" b="1" dirty="0">
                <a:latin typeface="Courier New"/>
                <a:ea typeface="Times New Roman"/>
              </a:rPr>
              <a:t>4</a:t>
            </a:r>
            <a:r>
              <a:rPr lang="en-US" sz="2800" b="1" baseline="-25000" dirty="0">
                <a:latin typeface="Courier New"/>
                <a:ea typeface="Times New Roman"/>
              </a:rPr>
              <a:t>16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  <a:sym typeface="Symbol"/>
              </a:rPr>
              <a:t></a:t>
            </a:r>
            <a:r>
              <a:rPr lang="en-US" sz="2800" b="1" dirty="0"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'</a:t>
            </a:r>
            <a:r>
              <a:rPr lang="ru-RU" sz="2800" b="1" dirty="0">
                <a:latin typeface="Courier New"/>
                <a:ea typeface="Times New Roman"/>
              </a:rPr>
              <a:t>4</a:t>
            </a:r>
            <a:r>
              <a:rPr lang="en-US" sz="2800" b="1" dirty="0">
                <a:latin typeface="Courier New"/>
                <a:ea typeface="Times New Roman"/>
              </a:rPr>
              <a:t>'</a:t>
            </a:r>
            <a:endParaRPr lang="ru-RU" sz="28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  <p:bldP spid="12" grpId="0" build="p"/>
      <p:bldP spid="13" grpId="0" build="p"/>
      <p:bldP spid="14" grpId="0"/>
      <p:bldP spid="32776" grpId="0"/>
      <p:bldP spid="32777" grpId="0"/>
      <p:bldP spid="17" grpId="0" build="p"/>
      <p:bldP spid="1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5723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altLang="ru-RU" b="1" dirty="0" smtClean="0">
                <a:ln/>
                <a:solidFill>
                  <a:schemeClr val="accent3"/>
                </a:solidFill>
              </a:rPr>
              <a:t>Битовые логические операции (итог)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39738" y="1490663"/>
          <a:ext cx="3257552" cy="679450"/>
        </p:xfrm>
        <a:graphic>
          <a:graphicData uri="http://schemas.openxmlformats.org/drawingml/2006/table">
            <a:tbl>
              <a:tblPr/>
              <a:tblGrid>
                <a:gridCol w="407194"/>
                <a:gridCol w="407194"/>
                <a:gridCol w="407194"/>
                <a:gridCol w="407194"/>
                <a:gridCol w="407194"/>
                <a:gridCol w="407194"/>
                <a:gridCol w="407194"/>
                <a:gridCol w="407194"/>
              </a:tblGrid>
              <a:tr h="350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2" name="Группа 78"/>
          <p:cNvGrpSpPr>
            <a:grpSpLocks/>
          </p:cNvGrpSpPr>
          <p:nvPr/>
        </p:nvGrpSpPr>
        <p:grpSpPr bwMode="auto">
          <a:xfrm>
            <a:off x="1763713" y="939800"/>
            <a:ext cx="212725" cy="619125"/>
            <a:chOff x="1851973" y="2272229"/>
            <a:chExt cx="212074" cy="619841"/>
          </a:xfrm>
        </p:grpSpPr>
        <p:grpSp>
          <p:nvGrpSpPr>
            <p:cNvPr id="3" name="Group 144"/>
            <p:cNvGrpSpPr>
              <a:grpSpLocks/>
            </p:cNvGrpSpPr>
            <p:nvPr/>
          </p:nvGrpSpPr>
          <p:grpSpPr bwMode="auto">
            <a:xfrm rot="-5400000">
              <a:off x="1852013" y="2272189"/>
              <a:ext cx="211994" cy="212074"/>
              <a:chOff x="11470" y="10960"/>
              <a:chExt cx="1330" cy="1330"/>
            </a:xfrm>
          </p:grpSpPr>
          <p:sp>
            <p:nvSpPr>
              <p:cNvPr id="33013" name="Oval 146"/>
              <p:cNvSpPr>
                <a:spLocks noChangeArrowheads="1"/>
              </p:cNvSpPr>
              <p:nvPr/>
            </p:nvSpPr>
            <p:spPr bwMode="auto">
              <a:xfrm>
                <a:off x="11470" y="10960"/>
                <a:ext cx="1330" cy="1330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33014" name="Oval 145"/>
              <p:cNvSpPr>
                <a:spLocks noChangeArrowheads="1"/>
              </p:cNvSpPr>
              <p:nvPr/>
            </p:nvSpPr>
            <p:spPr bwMode="auto">
              <a:xfrm>
                <a:off x="11660" y="11400"/>
                <a:ext cx="810" cy="810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alpha val="57001"/>
                    </a:srgbClr>
                  </a:gs>
                  <a:gs pos="100000">
                    <a:srgbClr val="7F7F7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33012" name="Line 83"/>
            <p:cNvSpPr>
              <a:spLocks noChangeShapeType="1"/>
            </p:cNvSpPr>
            <p:nvPr/>
          </p:nvSpPr>
          <p:spPr bwMode="auto">
            <a:xfrm rot="-5400000">
              <a:off x="1755162" y="2689760"/>
              <a:ext cx="403542" cy="10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Группа 77"/>
          <p:cNvGrpSpPr>
            <a:grpSpLocks/>
          </p:cNvGrpSpPr>
          <p:nvPr/>
        </p:nvGrpSpPr>
        <p:grpSpPr bwMode="auto">
          <a:xfrm>
            <a:off x="2079625" y="863600"/>
            <a:ext cx="376238" cy="704850"/>
            <a:chOff x="2098495" y="2186140"/>
            <a:chExt cx="376780" cy="705930"/>
          </a:xfrm>
        </p:grpSpPr>
        <p:grpSp>
          <p:nvGrpSpPr>
            <p:cNvPr id="6" name="Group 84"/>
            <p:cNvGrpSpPr>
              <a:grpSpLocks/>
            </p:cNvGrpSpPr>
            <p:nvPr/>
          </p:nvGrpSpPr>
          <p:grpSpPr bwMode="auto">
            <a:xfrm rot="-5400000">
              <a:off x="2094799" y="2189836"/>
              <a:ext cx="384172" cy="376780"/>
              <a:chOff x="7904" y="11065"/>
              <a:chExt cx="357" cy="350"/>
            </a:xfrm>
          </p:grpSpPr>
          <p:sp>
            <p:nvSpPr>
              <p:cNvPr id="32990" name="Freeform 105"/>
              <p:cNvSpPr>
                <a:spLocks noEditPoints="1"/>
              </p:cNvSpPr>
              <p:nvPr/>
            </p:nvSpPr>
            <p:spPr bwMode="auto">
              <a:xfrm>
                <a:off x="8019" y="11250"/>
                <a:ext cx="128" cy="90"/>
              </a:xfrm>
              <a:custGeom>
                <a:avLst/>
                <a:gdLst>
                  <a:gd name="T0" fmla="*/ 0 w 884"/>
                  <a:gd name="T1" fmla="*/ 0 h 623"/>
                  <a:gd name="T2" fmla="*/ 0 w 884"/>
                  <a:gd name="T3" fmla="*/ 0 h 623"/>
                  <a:gd name="T4" fmla="*/ 0 w 884"/>
                  <a:gd name="T5" fmla="*/ 0 h 623"/>
                  <a:gd name="T6" fmla="*/ 0 w 884"/>
                  <a:gd name="T7" fmla="*/ 0 h 623"/>
                  <a:gd name="T8" fmla="*/ 0 w 884"/>
                  <a:gd name="T9" fmla="*/ 0 h 623"/>
                  <a:gd name="T10" fmla="*/ 0 w 884"/>
                  <a:gd name="T11" fmla="*/ 0 h 623"/>
                  <a:gd name="T12" fmla="*/ 0 w 884"/>
                  <a:gd name="T13" fmla="*/ 0 h 623"/>
                  <a:gd name="T14" fmla="*/ 0 w 884"/>
                  <a:gd name="T15" fmla="*/ 0 h 623"/>
                  <a:gd name="T16" fmla="*/ 0 w 884"/>
                  <a:gd name="T17" fmla="*/ 0 h 623"/>
                  <a:gd name="T18" fmla="*/ 0 w 884"/>
                  <a:gd name="T19" fmla="*/ 0 h 623"/>
                  <a:gd name="T20" fmla="*/ 0 w 884"/>
                  <a:gd name="T21" fmla="*/ 0 h 623"/>
                  <a:gd name="T22" fmla="*/ 0 w 884"/>
                  <a:gd name="T23" fmla="*/ 0 h 623"/>
                  <a:gd name="T24" fmla="*/ 0 w 884"/>
                  <a:gd name="T25" fmla="*/ 0 h 623"/>
                  <a:gd name="T26" fmla="*/ 0 w 884"/>
                  <a:gd name="T27" fmla="*/ 0 h 623"/>
                  <a:gd name="T28" fmla="*/ 0 w 884"/>
                  <a:gd name="T29" fmla="*/ 0 h 623"/>
                  <a:gd name="T30" fmla="*/ 0 w 884"/>
                  <a:gd name="T31" fmla="*/ 0 h 623"/>
                  <a:gd name="T32" fmla="*/ 0 w 884"/>
                  <a:gd name="T33" fmla="*/ 0 h 623"/>
                  <a:gd name="T34" fmla="*/ 0 w 884"/>
                  <a:gd name="T35" fmla="*/ 0 h 623"/>
                  <a:gd name="T36" fmla="*/ 0 w 884"/>
                  <a:gd name="T37" fmla="*/ 0 h 623"/>
                  <a:gd name="T38" fmla="*/ 0 w 884"/>
                  <a:gd name="T39" fmla="*/ 0 h 623"/>
                  <a:gd name="T40" fmla="*/ 0 w 884"/>
                  <a:gd name="T41" fmla="*/ 0 h 623"/>
                  <a:gd name="T42" fmla="*/ 0 w 884"/>
                  <a:gd name="T43" fmla="*/ 0 h 623"/>
                  <a:gd name="T44" fmla="*/ 0 w 884"/>
                  <a:gd name="T45" fmla="*/ 0 h 623"/>
                  <a:gd name="T46" fmla="*/ 0 w 884"/>
                  <a:gd name="T47" fmla="*/ 0 h 623"/>
                  <a:gd name="T48" fmla="*/ 0 w 884"/>
                  <a:gd name="T49" fmla="*/ 0 h 623"/>
                  <a:gd name="T50" fmla="*/ 0 w 884"/>
                  <a:gd name="T51" fmla="*/ 0 h 623"/>
                  <a:gd name="T52" fmla="*/ 0 w 884"/>
                  <a:gd name="T53" fmla="*/ 0 h 623"/>
                  <a:gd name="T54" fmla="*/ 0 w 884"/>
                  <a:gd name="T55" fmla="*/ 0 h 623"/>
                  <a:gd name="T56" fmla="*/ 0 w 884"/>
                  <a:gd name="T57" fmla="*/ 0 h 623"/>
                  <a:gd name="T58" fmla="*/ 0 w 884"/>
                  <a:gd name="T59" fmla="*/ 0 h 623"/>
                  <a:gd name="T60" fmla="*/ 0 w 884"/>
                  <a:gd name="T61" fmla="*/ 0 h 623"/>
                  <a:gd name="T62" fmla="*/ 0 w 884"/>
                  <a:gd name="T63" fmla="*/ 0 h 623"/>
                  <a:gd name="T64" fmla="*/ 0 w 884"/>
                  <a:gd name="T65" fmla="*/ 0 h 623"/>
                  <a:gd name="T66" fmla="*/ 0 w 884"/>
                  <a:gd name="T67" fmla="*/ 0 h 623"/>
                  <a:gd name="T68" fmla="*/ 0 w 884"/>
                  <a:gd name="T69" fmla="*/ 0 h 623"/>
                  <a:gd name="T70" fmla="*/ 0 w 884"/>
                  <a:gd name="T71" fmla="*/ 0 h 623"/>
                  <a:gd name="T72" fmla="*/ 0 w 884"/>
                  <a:gd name="T73" fmla="*/ 0 h 623"/>
                  <a:gd name="T74" fmla="*/ 0 w 884"/>
                  <a:gd name="T75" fmla="*/ 0 h 62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84"/>
                  <a:gd name="T115" fmla="*/ 0 h 623"/>
                  <a:gd name="T116" fmla="*/ 884 w 884"/>
                  <a:gd name="T117" fmla="*/ 623 h 623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84" h="623">
                    <a:moveTo>
                      <a:pt x="2" y="441"/>
                    </a:moveTo>
                    <a:lnTo>
                      <a:pt x="884" y="441"/>
                    </a:lnTo>
                    <a:lnTo>
                      <a:pt x="860" y="462"/>
                    </a:lnTo>
                    <a:lnTo>
                      <a:pt x="837" y="483"/>
                    </a:lnTo>
                    <a:lnTo>
                      <a:pt x="812" y="503"/>
                    </a:lnTo>
                    <a:lnTo>
                      <a:pt x="786" y="521"/>
                    </a:lnTo>
                    <a:lnTo>
                      <a:pt x="760" y="536"/>
                    </a:lnTo>
                    <a:lnTo>
                      <a:pt x="733" y="552"/>
                    </a:lnTo>
                    <a:lnTo>
                      <a:pt x="705" y="566"/>
                    </a:lnTo>
                    <a:lnTo>
                      <a:pt x="677" y="577"/>
                    </a:lnTo>
                    <a:lnTo>
                      <a:pt x="649" y="588"/>
                    </a:lnTo>
                    <a:lnTo>
                      <a:pt x="621" y="597"/>
                    </a:lnTo>
                    <a:lnTo>
                      <a:pt x="591" y="605"/>
                    </a:lnTo>
                    <a:lnTo>
                      <a:pt x="562" y="612"/>
                    </a:lnTo>
                    <a:lnTo>
                      <a:pt x="532" y="616"/>
                    </a:lnTo>
                    <a:lnTo>
                      <a:pt x="503" y="620"/>
                    </a:lnTo>
                    <a:lnTo>
                      <a:pt x="472" y="622"/>
                    </a:lnTo>
                    <a:lnTo>
                      <a:pt x="443" y="623"/>
                    </a:lnTo>
                    <a:lnTo>
                      <a:pt x="413" y="622"/>
                    </a:lnTo>
                    <a:lnTo>
                      <a:pt x="382" y="620"/>
                    </a:lnTo>
                    <a:lnTo>
                      <a:pt x="353" y="616"/>
                    </a:lnTo>
                    <a:lnTo>
                      <a:pt x="324" y="612"/>
                    </a:lnTo>
                    <a:lnTo>
                      <a:pt x="293" y="605"/>
                    </a:lnTo>
                    <a:lnTo>
                      <a:pt x="265" y="597"/>
                    </a:lnTo>
                    <a:lnTo>
                      <a:pt x="236" y="588"/>
                    </a:lnTo>
                    <a:lnTo>
                      <a:pt x="208" y="577"/>
                    </a:lnTo>
                    <a:lnTo>
                      <a:pt x="180" y="566"/>
                    </a:lnTo>
                    <a:lnTo>
                      <a:pt x="153" y="552"/>
                    </a:lnTo>
                    <a:lnTo>
                      <a:pt x="126" y="536"/>
                    </a:lnTo>
                    <a:lnTo>
                      <a:pt x="99" y="521"/>
                    </a:lnTo>
                    <a:lnTo>
                      <a:pt x="74" y="503"/>
                    </a:lnTo>
                    <a:lnTo>
                      <a:pt x="49" y="483"/>
                    </a:lnTo>
                    <a:lnTo>
                      <a:pt x="24" y="462"/>
                    </a:lnTo>
                    <a:lnTo>
                      <a:pt x="2" y="441"/>
                    </a:lnTo>
                    <a:close/>
                    <a:moveTo>
                      <a:pt x="0" y="444"/>
                    </a:moveTo>
                    <a:lnTo>
                      <a:pt x="884" y="440"/>
                    </a:lnTo>
                    <a:lnTo>
                      <a:pt x="444" y="0"/>
                    </a:lnTo>
                    <a:lnTo>
                      <a:pt x="0" y="44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91" name="Freeform 104"/>
              <p:cNvSpPr>
                <a:spLocks/>
              </p:cNvSpPr>
              <p:nvPr/>
            </p:nvSpPr>
            <p:spPr bwMode="auto">
              <a:xfrm>
                <a:off x="8019" y="11314"/>
                <a:ext cx="128" cy="26"/>
              </a:xfrm>
              <a:custGeom>
                <a:avLst/>
                <a:gdLst>
                  <a:gd name="T0" fmla="*/ 0 w 882"/>
                  <a:gd name="T1" fmla="*/ 0 h 182"/>
                  <a:gd name="T2" fmla="*/ 0 w 882"/>
                  <a:gd name="T3" fmla="*/ 0 h 182"/>
                  <a:gd name="T4" fmla="*/ 0 w 882"/>
                  <a:gd name="T5" fmla="*/ 0 h 182"/>
                  <a:gd name="T6" fmla="*/ 0 w 882"/>
                  <a:gd name="T7" fmla="*/ 0 h 182"/>
                  <a:gd name="T8" fmla="*/ 0 w 882"/>
                  <a:gd name="T9" fmla="*/ 0 h 182"/>
                  <a:gd name="T10" fmla="*/ 0 w 882"/>
                  <a:gd name="T11" fmla="*/ 0 h 182"/>
                  <a:gd name="T12" fmla="*/ 0 w 882"/>
                  <a:gd name="T13" fmla="*/ 0 h 182"/>
                  <a:gd name="T14" fmla="*/ 0 w 882"/>
                  <a:gd name="T15" fmla="*/ 0 h 182"/>
                  <a:gd name="T16" fmla="*/ 0 w 882"/>
                  <a:gd name="T17" fmla="*/ 0 h 182"/>
                  <a:gd name="T18" fmla="*/ 0 w 882"/>
                  <a:gd name="T19" fmla="*/ 0 h 182"/>
                  <a:gd name="T20" fmla="*/ 0 w 882"/>
                  <a:gd name="T21" fmla="*/ 0 h 182"/>
                  <a:gd name="T22" fmla="*/ 0 w 882"/>
                  <a:gd name="T23" fmla="*/ 0 h 182"/>
                  <a:gd name="T24" fmla="*/ 0 w 882"/>
                  <a:gd name="T25" fmla="*/ 0 h 182"/>
                  <a:gd name="T26" fmla="*/ 0 w 882"/>
                  <a:gd name="T27" fmla="*/ 0 h 182"/>
                  <a:gd name="T28" fmla="*/ 0 w 882"/>
                  <a:gd name="T29" fmla="*/ 0 h 182"/>
                  <a:gd name="T30" fmla="*/ 0 w 882"/>
                  <a:gd name="T31" fmla="*/ 0 h 182"/>
                  <a:gd name="T32" fmla="*/ 0 w 882"/>
                  <a:gd name="T33" fmla="*/ 0 h 182"/>
                  <a:gd name="T34" fmla="*/ 0 w 882"/>
                  <a:gd name="T35" fmla="*/ 0 h 182"/>
                  <a:gd name="T36" fmla="*/ 0 w 882"/>
                  <a:gd name="T37" fmla="*/ 0 h 182"/>
                  <a:gd name="T38" fmla="*/ 0 w 882"/>
                  <a:gd name="T39" fmla="*/ 0 h 182"/>
                  <a:gd name="T40" fmla="*/ 0 w 882"/>
                  <a:gd name="T41" fmla="*/ 0 h 182"/>
                  <a:gd name="T42" fmla="*/ 0 w 882"/>
                  <a:gd name="T43" fmla="*/ 0 h 182"/>
                  <a:gd name="T44" fmla="*/ 0 w 882"/>
                  <a:gd name="T45" fmla="*/ 0 h 182"/>
                  <a:gd name="T46" fmla="*/ 0 w 882"/>
                  <a:gd name="T47" fmla="*/ 0 h 182"/>
                  <a:gd name="T48" fmla="*/ 0 w 882"/>
                  <a:gd name="T49" fmla="*/ 0 h 182"/>
                  <a:gd name="T50" fmla="*/ 0 w 882"/>
                  <a:gd name="T51" fmla="*/ 0 h 182"/>
                  <a:gd name="T52" fmla="*/ 0 w 882"/>
                  <a:gd name="T53" fmla="*/ 0 h 182"/>
                  <a:gd name="T54" fmla="*/ 0 w 882"/>
                  <a:gd name="T55" fmla="*/ 0 h 182"/>
                  <a:gd name="T56" fmla="*/ 0 w 882"/>
                  <a:gd name="T57" fmla="*/ 0 h 182"/>
                  <a:gd name="T58" fmla="*/ 0 w 882"/>
                  <a:gd name="T59" fmla="*/ 0 h 182"/>
                  <a:gd name="T60" fmla="*/ 0 w 882"/>
                  <a:gd name="T61" fmla="*/ 0 h 182"/>
                  <a:gd name="T62" fmla="*/ 0 w 882"/>
                  <a:gd name="T63" fmla="*/ 0 h 182"/>
                  <a:gd name="T64" fmla="*/ 0 w 882"/>
                  <a:gd name="T65" fmla="*/ 0 h 182"/>
                  <a:gd name="T66" fmla="*/ 0 w 882"/>
                  <a:gd name="T67" fmla="*/ 0 h 1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82"/>
                  <a:gd name="T103" fmla="*/ 0 h 182"/>
                  <a:gd name="T104" fmla="*/ 882 w 882"/>
                  <a:gd name="T105" fmla="*/ 182 h 1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82" h="182">
                    <a:moveTo>
                      <a:pt x="0" y="0"/>
                    </a:moveTo>
                    <a:lnTo>
                      <a:pt x="882" y="0"/>
                    </a:lnTo>
                    <a:lnTo>
                      <a:pt x="858" y="21"/>
                    </a:lnTo>
                    <a:lnTo>
                      <a:pt x="835" y="42"/>
                    </a:lnTo>
                    <a:lnTo>
                      <a:pt x="810" y="62"/>
                    </a:lnTo>
                    <a:lnTo>
                      <a:pt x="784" y="80"/>
                    </a:lnTo>
                    <a:lnTo>
                      <a:pt x="758" y="95"/>
                    </a:lnTo>
                    <a:lnTo>
                      <a:pt x="731" y="111"/>
                    </a:lnTo>
                    <a:lnTo>
                      <a:pt x="703" y="125"/>
                    </a:lnTo>
                    <a:lnTo>
                      <a:pt x="675" y="136"/>
                    </a:lnTo>
                    <a:lnTo>
                      <a:pt x="647" y="147"/>
                    </a:lnTo>
                    <a:lnTo>
                      <a:pt x="619" y="156"/>
                    </a:lnTo>
                    <a:lnTo>
                      <a:pt x="589" y="164"/>
                    </a:lnTo>
                    <a:lnTo>
                      <a:pt x="560" y="171"/>
                    </a:lnTo>
                    <a:lnTo>
                      <a:pt x="530" y="175"/>
                    </a:lnTo>
                    <a:lnTo>
                      <a:pt x="501" y="179"/>
                    </a:lnTo>
                    <a:lnTo>
                      <a:pt x="470" y="181"/>
                    </a:lnTo>
                    <a:lnTo>
                      <a:pt x="441" y="182"/>
                    </a:lnTo>
                    <a:lnTo>
                      <a:pt x="411" y="181"/>
                    </a:lnTo>
                    <a:lnTo>
                      <a:pt x="380" y="179"/>
                    </a:lnTo>
                    <a:lnTo>
                      <a:pt x="351" y="175"/>
                    </a:lnTo>
                    <a:lnTo>
                      <a:pt x="322" y="171"/>
                    </a:lnTo>
                    <a:lnTo>
                      <a:pt x="291" y="164"/>
                    </a:lnTo>
                    <a:lnTo>
                      <a:pt x="263" y="156"/>
                    </a:lnTo>
                    <a:lnTo>
                      <a:pt x="234" y="147"/>
                    </a:lnTo>
                    <a:lnTo>
                      <a:pt x="206" y="136"/>
                    </a:lnTo>
                    <a:lnTo>
                      <a:pt x="178" y="125"/>
                    </a:lnTo>
                    <a:lnTo>
                      <a:pt x="151" y="111"/>
                    </a:lnTo>
                    <a:lnTo>
                      <a:pt x="124" y="95"/>
                    </a:lnTo>
                    <a:lnTo>
                      <a:pt x="97" y="80"/>
                    </a:lnTo>
                    <a:lnTo>
                      <a:pt x="72" y="62"/>
                    </a:lnTo>
                    <a:lnTo>
                      <a:pt x="47" y="42"/>
                    </a:lnTo>
                    <a:lnTo>
                      <a:pt x="22" y="21"/>
                    </a:lnTo>
                    <a:lnTo>
                      <a:pt x="0" y="0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92" name="Freeform 103"/>
              <p:cNvSpPr>
                <a:spLocks/>
              </p:cNvSpPr>
              <p:nvPr/>
            </p:nvSpPr>
            <p:spPr bwMode="auto">
              <a:xfrm>
                <a:off x="8019" y="11250"/>
                <a:ext cx="128" cy="64"/>
              </a:xfrm>
              <a:custGeom>
                <a:avLst/>
                <a:gdLst>
                  <a:gd name="T0" fmla="*/ 0 w 884"/>
                  <a:gd name="T1" fmla="*/ 0 h 444"/>
                  <a:gd name="T2" fmla="*/ 0 w 884"/>
                  <a:gd name="T3" fmla="*/ 0 h 444"/>
                  <a:gd name="T4" fmla="*/ 0 w 884"/>
                  <a:gd name="T5" fmla="*/ 0 h 444"/>
                  <a:gd name="T6" fmla="*/ 0 w 884"/>
                  <a:gd name="T7" fmla="*/ 0 h 44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4"/>
                  <a:gd name="T13" fmla="*/ 0 h 444"/>
                  <a:gd name="T14" fmla="*/ 884 w 884"/>
                  <a:gd name="T15" fmla="*/ 444 h 44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4" h="444">
                    <a:moveTo>
                      <a:pt x="0" y="444"/>
                    </a:moveTo>
                    <a:lnTo>
                      <a:pt x="884" y="440"/>
                    </a:lnTo>
                    <a:lnTo>
                      <a:pt x="444" y="0"/>
                    </a:lnTo>
                    <a:lnTo>
                      <a:pt x="0" y="444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93" name="Freeform 102"/>
              <p:cNvSpPr>
                <a:spLocks noEditPoints="1"/>
              </p:cNvSpPr>
              <p:nvPr/>
            </p:nvSpPr>
            <p:spPr bwMode="auto">
              <a:xfrm>
                <a:off x="8018" y="11158"/>
                <a:ext cx="129" cy="90"/>
              </a:xfrm>
              <a:custGeom>
                <a:avLst/>
                <a:gdLst>
                  <a:gd name="T0" fmla="*/ 0 w 884"/>
                  <a:gd name="T1" fmla="*/ 0 h 624"/>
                  <a:gd name="T2" fmla="*/ 0 w 884"/>
                  <a:gd name="T3" fmla="*/ 0 h 624"/>
                  <a:gd name="T4" fmla="*/ 0 w 884"/>
                  <a:gd name="T5" fmla="*/ 0 h 624"/>
                  <a:gd name="T6" fmla="*/ 0 w 884"/>
                  <a:gd name="T7" fmla="*/ 0 h 624"/>
                  <a:gd name="T8" fmla="*/ 0 w 884"/>
                  <a:gd name="T9" fmla="*/ 0 h 624"/>
                  <a:gd name="T10" fmla="*/ 0 w 884"/>
                  <a:gd name="T11" fmla="*/ 0 h 624"/>
                  <a:gd name="T12" fmla="*/ 0 w 884"/>
                  <a:gd name="T13" fmla="*/ 0 h 624"/>
                  <a:gd name="T14" fmla="*/ 0 w 884"/>
                  <a:gd name="T15" fmla="*/ 0 h 624"/>
                  <a:gd name="T16" fmla="*/ 0 w 884"/>
                  <a:gd name="T17" fmla="*/ 0 h 624"/>
                  <a:gd name="T18" fmla="*/ 0 w 884"/>
                  <a:gd name="T19" fmla="*/ 0 h 624"/>
                  <a:gd name="T20" fmla="*/ 0 w 884"/>
                  <a:gd name="T21" fmla="*/ 0 h 624"/>
                  <a:gd name="T22" fmla="*/ 0 w 884"/>
                  <a:gd name="T23" fmla="*/ 0 h 624"/>
                  <a:gd name="T24" fmla="*/ 0 w 884"/>
                  <a:gd name="T25" fmla="*/ 0 h 624"/>
                  <a:gd name="T26" fmla="*/ 0 w 884"/>
                  <a:gd name="T27" fmla="*/ 0 h 624"/>
                  <a:gd name="T28" fmla="*/ 0 w 884"/>
                  <a:gd name="T29" fmla="*/ 0 h 624"/>
                  <a:gd name="T30" fmla="*/ 0 w 884"/>
                  <a:gd name="T31" fmla="*/ 0 h 624"/>
                  <a:gd name="T32" fmla="*/ 0 w 884"/>
                  <a:gd name="T33" fmla="*/ 0 h 624"/>
                  <a:gd name="T34" fmla="*/ 0 w 884"/>
                  <a:gd name="T35" fmla="*/ 0 h 624"/>
                  <a:gd name="T36" fmla="*/ 0 w 884"/>
                  <a:gd name="T37" fmla="*/ 0 h 624"/>
                  <a:gd name="T38" fmla="*/ 0 w 884"/>
                  <a:gd name="T39" fmla="*/ 0 h 624"/>
                  <a:gd name="T40" fmla="*/ 0 w 884"/>
                  <a:gd name="T41" fmla="*/ 0 h 624"/>
                  <a:gd name="T42" fmla="*/ 0 w 884"/>
                  <a:gd name="T43" fmla="*/ 0 h 624"/>
                  <a:gd name="T44" fmla="*/ 0 w 884"/>
                  <a:gd name="T45" fmla="*/ 0 h 624"/>
                  <a:gd name="T46" fmla="*/ 0 w 884"/>
                  <a:gd name="T47" fmla="*/ 0 h 624"/>
                  <a:gd name="T48" fmla="*/ 0 w 884"/>
                  <a:gd name="T49" fmla="*/ 0 h 624"/>
                  <a:gd name="T50" fmla="*/ 0 w 884"/>
                  <a:gd name="T51" fmla="*/ 0 h 624"/>
                  <a:gd name="T52" fmla="*/ 0 w 884"/>
                  <a:gd name="T53" fmla="*/ 0 h 624"/>
                  <a:gd name="T54" fmla="*/ 0 w 884"/>
                  <a:gd name="T55" fmla="*/ 0 h 624"/>
                  <a:gd name="T56" fmla="*/ 0 w 884"/>
                  <a:gd name="T57" fmla="*/ 0 h 624"/>
                  <a:gd name="T58" fmla="*/ 0 w 884"/>
                  <a:gd name="T59" fmla="*/ 0 h 624"/>
                  <a:gd name="T60" fmla="*/ 0 w 884"/>
                  <a:gd name="T61" fmla="*/ 0 h 624"/>
                  <a:gd name="T62" fmla="*/ 0 w 884"/>
                  <a:gd name="T63" fmla="*/ 0 h 624"/>
                  <a:gd name="T64" fmla="*/ 0 w 884"/>
                  <a:gd name="T65" fmla="*/ 0 h 624"/>
                  <a:gd name="T66" fmla="*/ 0 w 884"/>
                  <a:gd name="T67" fmla="*/ 0 h 624"/>
                  <a:gd name="T68" fmla="*/ 0 w 884"/>
                  <a:gd name="T69" fmla="*/ 0 h 624"/>
                  <a:gd name="T70" fmla="*/ 0 w 884"/>
                  <a:gd name="T71" fmla="*/ 0 h 624"/>
                  <a:gd name="T72" fmla="*/ 0 w 884"/>
                  <a:gd name="T73" fmla="*/ 0 h 624"/>
                  <a:gd name="T74" fmla="*/ 0 w 884"/>
                  <a:gd name="T75" fmla="*/ 0 h 62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84"/>
                  <a:gd name="T115" fmla="*/ 0 h 624"/>
                  <a:gd name="T116" fmla="*/ 884 w 884"/>
                  <a:gd name="T117" fmla="*/ 624 h 624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84" h="624">
                    <a:moveTo>
                      <a:pt x="882" y="183"/>
                    </a:moveTo>
                    <a:lnTo>
                      <a:pt x="0" y="183"/>
                    </a:lnTo>
                    <a:lnTo>
                      <a:pt x="22" y="160"/>
                    </a:lnTo>
                    <a:lnTo>
                      <a:pt x="47" y="140"/>
                    </a:lnTo>
                    <a:lnTo>
                      <a:pt x="72" y="121"/>
                    </a:lnTo>
                    <a:lnTo>
                      <a:pt x="98" y="103"/>
                    </a:lnTo>
                    <a:lnTo>
                      <a:pt x="124" y="87"/>
                    </a:lnTo>
                    <a:lnTo>
                      <a:pt x="151" y="71"/>
                    </a:lnTo>
                    <a:lnTo>
                      <a:pt x="178" y="58"/>
                    </a:lnTo>
                    <a:lnTo>
                      <a:pt x="206" y="47"/>
                    </a:lnTo>
                    <a:lnTo>
                      <a:pt x="234" y="35"/>
                    </a:lnTo>
                    <a:lnTo>
                      <a:pt x="263" y="26"/>
                    </a:lnTo>
                    <a:lnTo>
                      <a:pt x="292" y="18"/>
                    </a:lnTo>
                    <a:lnTo>
                      <a:pt x="322" y="12"/>
                    </a:lnTo>
                    <a:lnTo>
                      <a:pt x="351" y="7"/>
                    </a:lnTo>
                    <a:lnTo>
                      <a:pt x="381" y="4"/>
                    </a:lnTo>
                    <a:lnTo>
                      <a:pt x="411" y="2"/>
                    </a:lnTo>
                    <a:lnTo>
                      <a:pt x="441" y="0"/>
                    </a:lnTo>
                    <a:lnTo>
                      <a:pt x="471" y="2"/>
                    </a:lnTo>
                    <a:lnTo>
                      <a:pt x="501" y="4"/>
                    </a:lnTo>
                    <a:lnTo>
                      <a:pt x="531" y="7"/>
                    </a:lnTo>
                    <a:lnTo>
                      <a:pt x="560" y="12"/>
                    </a:lnTo>
                    <a:lnTo>
                      <a:pt x="589" y="18"/>
                    </a:lnTo>
                    <a:lnTo>
                      <a:pt x="619" y="26"/>
                    </a:lnTo>
                    <a:lnTo>
                      <a:pt x="648" y="35"/>
                    </a:lnTo>
                    <a:lnTo>
                      <a:pt x="676" y="47"/>
                    </a:lnTo>
                    <a:lnTo>
                      <a:pt x="704" y="58"/>
                    </a:lnTo>
                    <a:lnTo>
                      <a:pt x="731" y="71"/>
                    </a:lnTo>
                    <a:lnTo>
                      <a:pt x="758" y="87"/>
                    </a:lnTo>
                    <a:lnTo>
                      <a:pt x="784" y="103"/>
                    </a:lnTo>
                    <a:lnTo>
                      <a:pt x="810" y="121"/>
                    </a:lnTo>
                    <a:lnTo>
                      <a:pt x="835" y="140"/>
                    </a:lnTo>
                    <a:lnTo>
                      <a:pt x="858" y="160"/>
                    </a:lnTo>
                    <a:lnTo>
                      <a:pt x="882" y="183"/>
                    </a:lnTo>
                    <a:close/>
                    <a:moveTo>
                      <a:pt x="884" y="178"/>
                    </a:moveTo>
                    <a:lnTo>
                      <a:pt x="0" y="184"/>
                    </a:lnTo>
                    <a:lnTo>
                      <a:pt x="440" y="624"/>
                    </a:lnTo>
                    <a:lnTo>
                      <a:pt x="884" y="17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94" name="Freeform 101"/>
              <p:cNvSpPr>
                <a:spLocks/>
              </p:cNvSpPr>
              <p:nvPr/>
            </p:nvSpPr>
            <p:spPr bwMode="auto">
              <a:xfrm>
                <a:off x="8019" y="11158"/>
                <a:ext cx="128" cy="26"/>
              </a:xfrm>
              <a:custGeom>
                <a:avLst/>
                <a:gdLst>
                  <a:gd name="T0" fmla="*/ 0 w 882"/>
                  <a:gd name="T1" fmla="*/ 0 h 183"/>
                  <a:gd name="T2" fmla="*/ 0 w 882"/>
                  <a:gd name="T3" fmla="*/ 0 h 183"/>
                  <a:gd name="T4" fmla="*/ 0 w 882"/>
                  <a:gd name="T5" fmla="*/ 0 h 183"/>
                  <a:gd name="T6" fmla="*/ 0 w 882"/>
                  <a:gd name="T7" fmla="*/ 0 h 183"/>
                  <a:gd name="T8" fmla="*/ 0 w 882"/>
                  <a:gd name="T9" fmla="*/ 0 h 183"/>
                  <a:gd name="T10" fmla="*/ 0 w 882"/>
                  <a:gd name="T11" fmla="*/ 0 h 183"/>
                  <a:gd name="T12" fmla="*/ 0 w 882"/>
                  <a:gd name="T13" fmla="*/ 0 h 183"/>
                  <a:gd name="T14" fmla="*/ 0 w 882"/>
                  <a:gd name="T15" fmla="*/ 0 h 183"/>
                  <a:gd name="T16" fmla="*/ 0 w 882"/>
                  <a:gd name="T17" fmla="*/ 0 h 183"/>
                  <a:gd name="T18" fmla="*/ 0 w 882"/>
                  <a:gd name="T19" fmla="*/ 0 h 183"/>
                  <a:gd name="T20" fmla="*/ 0 w 882"/>
                  <a:gd name="T21" fmla="*/ 0 h 183"/>
                  <a:gd name="T22" fmla="*/ 0 w 882"/>
                  <a:gd name="T23" fmla="*/ 0 h 183"/>
                  <a:gd name="T24" fmla="*/ 0 w 882"/>
                  <a:gd name="T25" fmla="*/ 0 h 183"/>
                  <a:gd name="T26" fmla="*/ 0 w 882"/>
                  <a:gd name="T27" fmla="*/ 0 h 183"/>
                  <a:gd name="T28" fmla="*/ 0 w 882"/>
                  <a:gd name="T29" fmla="*/ 0 h 183"/>
                  <a:gd name="T30" fmla="*/ 0 w 882"/>
                  <a:gd name="T31" fmla="*/ 0 h 183"/>
                  <a:gd name="T32" fmla="*/ 0 w 882"/>
                  <a:gd name="T33" fmla="*/ 0 h 183"/>
                  <a:gd name="T34" fmla="*/ 0 w 882"/>
                  <a:gd name="T35" fmla="*/ 0 h 183"/>
                  <a:gd name="T36" fmla="*/ 0 w 882"/>
                  <a:gd name="T37" fmla="*/ 0 h 183"/>
                  <a:gd name="T38" fmla="*/ 0 w 882"/>
                  <a:gd name="T39" fmla="*/ 0 h 183"/>
                  <a:gd name="T40" fmla="*/ 0 w 882"/>
                  <a:gd name="T41" fmla="*/ 0 h 183"/>
                  <a:gd name="T42" fmla="*/ 0 w 882"/>
                  <a:gd name="T43" fmla="*/ 0 h 183"/>
                  <a:gd name="T44" fmla="*/ 0 w 882"/>
                  <a:gd name="T45" fmla="*/ 0 h 183"/>
                  <a:gd name="T46" fmla="*/ 0 w 882"/>
                  <a:gd name="T47" fmla="*/ 0 h 183"/>
                  <a:gd name="T48" fmla="*/ 0 w 882"/>
                  <a:gd name="T49" fmla="*/ 0 h 183"/>
                  <a:gd name="T50" fmla="*/ 0 w 882"/>
                  <a:gd name="T51" fmla="*/ 0 h 183"/>
                  <a:gd name="T52" fmla="*/ 0 w 882"/>
                  <a:gd name="T53" fmla="*/ 0 h 183"/>
                  <a:gd name="T54" fmla="*/ 0 w 882"/>
                  <a:gd name="T55" fmla="*/ 0 h 183"/>
                  <a:gd name="T56" fmla="*/ 0 w 882"/>
                  <a:gd name="T57" fmla="*/ 0 h 183"/>
                  <a:gd name="T58" fmla="*/ 0 w 882"/>
                  <a:gd name="T59" fmla="*/ 0 h 183"/>
                  <a:gd name="T60" fmla="*/ 0 w 882"/>
                  <a:gd name="T61" fmla="*/ 0 h 183"/>
                  <a:gd name="T62" fmla="*/ 0 w 882"/>
                  <a:gd name="T63" fmla="*/ 0 h 183"/>
                  <a:gd name="T64" fmla="*/ 0 w 882"/>
                  <a:gd name="T65" fmla="*/ 0 h 183"/>
                  <a:gd name="T66" fmla="*/ 0 w 882"/>
                  <a:gd name="T67" fmla="*/ 0 h 18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82"/>
                  <a:gd name="T103" fmla="*/ 0 h 183"/>
                  <a:gd name="T104" fmla="*/ 882 w 882"/>
                  <a:gd name="T105" fmla="*/ 183 h 18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82" h="183">
                    <a:moveTo>
                      <a:pt x="882" y="183"/>
                    </a:moveTo>
                    <a:lnTo>
                      <a:pt x="0" y="183"/>
                    </a:lnTo>
                    <a:lnTo>
                      <a:pt x="22" y="160"/>
                    </a:lnTo>
                    <a:lnTo>
                      <a:pt x="47" y="140"/>
                    </a:lnTo>
                    <a:lnTo>
                      <a:pt x="72" y="121"/>
                    </a:lnTo>
                    <a:lnTo>
                      <a:pt x="98" y="103"/>
                    </a:lnTo>
                    <a:lnTo>
                      <a:pt x="124" y="87"/>
                    </a:lnTo>
                    <a:lnTo>
                      <a:pt x="151" y="71"/>
                    </a:lnTo>
                    <a:lnTo>
                      <a:pt x="178" y="58"/>
                    </a:lnTo>
                    <a:lnTo>
                      <a:pt x="206" y="47"/>
                    </a:lnTo>
                    <a:lnTo>
                      <a:pt x="234" y="35"/>
                    </a:lnTo>
                    <a:lnTo>
                      <a:pt x="263" y="26"/>
                    </a:lnTo>
                    <a:lnTo>
                      <a:pt x="292" y="18"/>
                    </a:lnTo>
                    <a:lnTo>
                      <a:pt x="322" y="12"/>
                    </a:lnTo>
                    <a:lnTo>
                      <a:pt x="351" y="7"/>
                    </a:lnTo>
                    <a:lnTo>
                      <a:pt x="381" y="4"/>
                    </a:lnTo>
                    <a:lnTo>
                      <a:pt x="411" y="2"/>
                    </a:lnTo>
                    <a:lnTo>
                      <a:pt x="441" y="0"/>
                    </a:lnTo>
                    <a:lnTo>
                      <a:pt x="471" y="2"/>
                    </a:lnTo>
                    <a:lnTo>
                      <a:pt x="501" y="4"/>
                    </a:lnTo>
                    <a:lnTo>
                      <a:pt x="531" y="7"/>
                    </a:lnTo>
                    <a:lnTo>
                      <a:pt x="560" y="12"/>
                    </a:lnTo>
                    <a:lnTo>
                      <a:pt x="589" y="18"/>
                    </a:lnTo>
                    <a:lnTo>
                      <a:pt x="619" y="26"/>
                    </a:lnTo>
                    <a:lnTo>
                      <a:pt x="648" y="35"/>
                    </a:lnTo>
                    <a:lnTo>
                      <a:pt x="676" y="47"/>
                    </a:lnTo>
                    <a:lnTo>
                      <a:pt x="704" y="58"/>
                    </a:lnTo>
                    <a:lnTo>
                      <a:pt x="731" y="71"/>
                    </a:lnTo>
                    <a:lnTo>
                      <a:pt x="758" y="87"/>
                    </a:lnTo>
                    <a:lnTo>
                      <a:pt x="784" y="103"/>
                    </a:lnTo>
                    <a:lnTo>
                      <a:pt x="810" y="121"/>
                    </a:lnTo>
                    <a:lnTo>
                      <a:pt x="835" y="140"/>
                    </a:lnTo>
                    <a:lnTo>
                      <a:pt x="858" y="160"/>
                    </a:lnTo>
                    <a:lnTo>
                      <a:pt x="882" y="183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95" name="Freeform 100"/>
              <p:cNvSpPr>
                <a:spLocks/>
              </p:cNvSpPr>
              <p:nvPr/>
            </p:nvSpPr>
            <p:spPr bwMode="auto">
              <a:xfrm>
                <a:off x="8018" y="11184"/>
                <a:ext cx="129" cy="64"/>
              </a:xfrm>
              <a:custGeom>
                <a:avLst/>
                <a:gdLst>
                  <a:gd name="T0" fmla="*/ 0 w 884"/>
                  <a:gd name="T1" fmla="*/ 0 h 446"/>
                  <a:gd name="T2" fmla="*/ 0 w 884"/>
                  <a:gd name="T3" fmla="*/ 0 h 446"/>
                  <a:gd name="T4" fmla="*/ 0 w 884"/>
                  <a:gd name="T5" fmla="*/ 0 h 446"/>
                  <a:gd name="T6" fmla="*/ 0 w 884"/>
                  <a:gd name="T7" fmla="*/ 0 h 4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4"/>
                  <a:gd name="T13" fmla="*/ 0 h 446"/>
                  <a:gd name="T14" fmla="*/ 884 w 884"/>
                  <a:gd name="T15" fmla="*/ 446 h 4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4" h="446">
                    <a:moveTo>
                      <a:pt x="884" y="0"/>
                    </a:moveTo>
                    <a:lnTo>
                      <a:pt x="0" y="6"/>
                    </a:lnTo>
                    <a:lnTo>
                      <a:pt x="440" y="446"/>
                    </a:lnTo>
                    <a:lnTo>
                      <a:pt x="884" y="0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96" name="Freeform 99"/>
              <p:cNvSpPr>
                <a:spLocks/>
              </p:cNvSpPr>
              <p:nvPr/>
            </p:nvSpPr>
            <p:spPr bwMode="auto">
              <a:xfrm>
                <a:off x="8051" y="11185"/>
                <a:ext cx="64" cy="128"/>
              </a:xfrm>
              <a:custGeom>
                <a:avLst/>
                <a:gdLst>
                  <a:gd name="T0" fmla="*/ 0 w 444"/>
                  <a:gd name="T1" fmla="*/ 0 h 884"/>
                  <a:gd name="T2" fmla="*/ 0 w 444"/>
                  <a:gd name="T3" fmla="*/ 0 h 884"/>
                  <a:gd name="T4" fmla="*/ 0 w 444"/>
                  <a:gd name="T5" fmla="*/ 0 h 884"/>
                  <a:gd name="T6" fmla="*/ 0 60000 65536"/>
                  <a:gd name="T7" fmla="*/ 0 60000 65536"/>
                  <a:gd name="T8" fmla="*/ 0 60000 65536"/>
                  <a:gd name="T9" fmla="*/ 0 w 444"/>
                  <a:gd name="T10" fmla="*/ 0 h 884"/>
                  <a:gd name="T11" fmla="*/ 444 w 444"/>
                  <a:gd name="T12" fmla="*/ 884 h 8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4" h="884">
                    <a:moveTo>
                      <a:pt x="440" y="0"/>
                    </a:moveTo>
                    <a:lnTo>
                      <a:pt x="0" y="440"/>
                    </a:lnTo>
                    <a:lnTo>
                      <a:pt x="444" y="884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97" name="Freeform 98"/>
              <p:cNvSpPr>
                <a:spLocks/>
              </p:cNvSpPr>
              <p:nvPr/>
            </p:nvSpPr>
            <p:spPr bwMode="auto">
              <a:xfrm>
                <a:off x="8069" y="11185"/>
                <a:ext cx="27" cy="128"/>
              </a:xfrm>
              <a:custGeom>
                <a:avLst/>
                <a:gdLst>
                  <a:gd name="T0" fmla="*/ 0 w 182"/>
                  <a:gd name="T1" fmla="*/ 0 h 882"/>
                  <a:gd name="T2" fmla="*/ 0 w 182"/>
                  <a:gd name="T3" fmla="*/ 0 h 882"/>
                  <a:gd name="T4" fmla="*/ 0 w 182"/>
                  <a:gd name="T5" fmla="*/ 0 h 882"/>
                  <a:gd name="T6" fmla="*/ 0 w 182"/>
                  <a:gd name="T7" fmla="*/ 0 h 882"/>
                  <a:gd name="T8" fmla="*/ 0 w 182"/>
                  <a:gd name="T9" fmla="*/ 0 h 882"/>
                  <a:gd name="T10" fmla="*/ 0 w 182"/>
                  <a:gd name="T11" fmla="*/ 0 h 882"/>
                  <a:gd name="T12" fmla="*/ 0 w 182"/>
                  <a:gd name="T13" fmla="*/ 0 h 882"/>
                  <a:gd name="T14" fmla="*/ 0 w 182"/>
                  <a:gd name="T15" fmla="*/ 0 h 882"/>
                  <a:gd name="T16" fmla="*/ 0 w 182"/>
                  <a:gd name="T17" fmla="*/ 0 h 882"/>
                  <a:gd name="T18" fmla="*/ 0 w 182"/>
                  <a:gd name="T19" fmla="*/ 0 h 882"/>
                  <a:gd name="T20" fmla="*/ 0 w 182"/>
                  <a:gd name="T21" fmla="*/ 0 h 882"/>
                  <a:gd name="T22" fmla="*/ 0 w 182"/>
                  <a:gd name="T23" fmla="*/ 0 h 882"/>
                  <a:gd name="T24" fmla="*/ 0 w 182"/>
                  <a:gd name="T25" fmla="*/ 0 h 882"/>
                  <a:gd name="T26" fmla="*/ 0 w 182"/>
                  <a:gd name="T27" fmla="*/ 0 h 882"/>
                  <a:gd name="T28" fmla="*/ 0 w 182"/>
                  <a:gd name="T29" fmla="*/ 0 h 882"/>
                  <a:gd name="T30" fmla="*/ 0 w 182"/>
                  <a:gd name="T31" fmla="*/ 0 h 882"/>
                  <a:gd name="T32" fmla="*/ 0 w 182"/>
                  <a:gd name="T33" fmla="*/ 0 h 882"/>
                  <a:gd name="T34" fmla="*/ 0 w 182"/>
                  <a:gd name="T35" fmla="*/ 0 h 882"/>
                  <a:gd name="T36" fmla="*/ 0 w 182"/>
                  <a:gd name="T37" fmla="*/ 0 h 882"/>
                  <a:gd name="T38" fmla="*/ 0 w 182"/>
                  <a:gd name="T39" fmla="*/ 0 h 882"/>
                  <a:gd name="T40" fmla="*/ 0 w 182"/>
                  <a:gd name="T41" fmla="*/ 0 h 882"/>
                  <a:gd name="T42" fmla="*/ 0 w 182"/>
                  <a:gd name="T43" fmla="*/ 0 h 882"/>
                  <a:gd name="T44" fmla="*/ 0 w 182"/>
                  <a:gd name="T45" fmla="*/ 0 h 882"/>
                  <a:gd name="T46" fmla="*/ 0 w 182"/>
                  <a:gd name="T47" fmla="*/ 0 h 882"/>
                  <a:gd name="T48" fmla="*/ 0 w 182"/>
                  <a:gd name="T49" fmla="*/ 0 h 882"/>
                  <a:gd name="T50" fmla="*/ 0 w 182"/>
                  <a:gd name="T51" fmla="*/ 0 h 882"/>
                  <a:gd name="T52" fmla="*/ 0 w 182"/>
                  <a:gd name="T53" fmla="*/ 0 h 882"/>
                  <a:gd name="T54" fmla="*/ 0 w 182"/>
                  <a:gd name="T55" fmla="*/ 0 h 882"/>
                  <a:gd name="T56" fmla="*/ 0 w 182"/>
                  <a:gd name="T57" fmla="*/ 0 h 882"/>
                  <a:gd name="T58" fmla="*/ 0 w 182"/>
                  <a:gd name="T59" fmla="*/ 0 h 882"/>
                  <a:gd name="T60" fmla="*/ 0 w 182"/>
                  <a:gd name="T61" fmla="*/ 0 h 882"/>
                  <a:gd name="T62" fmla="*/ 0 w 182"/>
                  <a:gd name="T63" fmla="*/ 0 h 882"/>
                  <a:gd name="T64" fmla="*/ 0 w 182"/>
                  <a:gd name="T65" fmla="*/ 0 h 8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2"/>
                  <a:gd name="T100" fmla="*/ 0 h 882"/>
                  <a:gd name="T101" fmla="*/ 182 w 182"/>
                  <a:gd name="T102" fmla="*/ 882 h 88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2" h="882">
                    <a:moveTo>
                      <a:pt x="0" y="0"/>
                    </a:moveTo>
                    <a:lnTo>
                      <a:pt x="22" y="24"/>
                    </a:lnTo>
                    <a:lnTo>
                      <a:pt x="42" y="47"/>
                    </a:lnTo>
                    <a:lnTo>
                      <a:pt x="62" y="72"/>
                    </a:lnTo>
                    <a:lnTo>
                      <a:pt x="80" y="98"/>
                    </a:lnTo>
                    <a:lnTo>
                      <a:pt x="96" y="124"/>
                    </a:lnTo>
                    <a:lnTo>
                      <a:pt x="111" y="151"/>
                    </a:lnTo>
                    <a:lnTo>
                      <a:pt x="125" y="179"/>
                    </a:lnTo>
                    <a:lnTo>
                      <a:pt x="137" y="206"/>
                    </a:lnTo>
                    <a:lnTo>
                      <a:pt x="147" y="235"/>
                    </a:lnTo>
                    <a:lnTo>
                      <a:pt x="157" y="263"/>
                    </a:lnTo>
                    <a:lnTo>
                      <a:pt x="165" y="293"/>
                    </a:lnTo>
                    <a:lnTo>
                      <a:pt x="171" y="322"/>
                    </a:lnTo>
                    <a:lnTo>
                      <a:pt x="176" y="352"/>
                    </a:lnTo>
                    <a:lnTo>
                      <a:pt x="180" y="382"/>
                    </a:lnTo>
                    <a:lnTo>
                      <a:pt x="182" y="412"/>
                    </a:lnTo>
                    <a:lnTo>
                      <a:pt x="182" y="441"/>
                    </a:lnTo>
                    <a:lnTo>
                      <a:pt x="182" y="472"/>
                    </a:lnTo>
                    <a:lnTo>
                      <a:pt x="180" y="501"/>
                    </a:lnTo>
                    <a:lnTo>
                      <a:pt x="176" y="531"/>
                    </a:lnTo>
                    <a:lnTo>
                      <a:pt x="171" y="560"/>
                    </a:lnTo>
                    <a:lnTo>
                      <a:pt x="165" y="590"/>
                    </a:lnTo>
                    <a:lnTo>
                      <a:pt x="157" y="619"/>
                    </a:lnTo>
                    <a:lnTo>
                      <a:pt x="147" y="648"/>
                    </a:lnTo>
                    <a:lnTo>
                      <a:pt x="137" y="676"/>
                    </a:lnTo>
                    <a:lnTo>
                      <a:pt x="125" y="704"/>
                    </a:lnTo>
                    <a:lnTo>
                      <a:pt x="111" y="731"/>
                    </a:lnTo>
                    <a:lnTo>
                      <a:pt x="96" y="758"/>
                    </a:lnTo>
                    <a:lnTo>
                      <a:pt x="80" y="784"/>
                    </a:lnTo>
                    <a:lnTo>
                      <a:pt x="62" y="810"/>
                    </a:lnTo>
                    <a:lnTo>
                      <a:pt x="42" y="835"/>
                    </a:lnTo>
                    <a:lnTo>
                      <a:pt x="22" y="860"/>
                    </a:lnTo>
                    <a:lnTo>
                      <a:pt x="0" y="882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98" name="Freeform 97"/>
              <p:cNvSpPr>
                <a:spLocks/>
              </p:cNvSpPr>
              <p:nvPr/>
            </p:nvSpPr>
            <p:spPr bwMode="auto">
              <a:xfrm>
                <a:off x="8050" y="11186"/>
                <a:ext cx="64" cy="129"/>
              </a:xfrm>
              <a:custGeom>
                <a:avLst/>
                <a:gdLst>
                  <a:gd name="T0" fmla="*/ 0 w 445"/>
                  <a:gd name="T1" fmla="*/ 0 h 885"/>
                  <a:gd name="T2" fmla="*/ 0 w 445"/>
                  <a:gd name="T3" fmla="*/ 0 h 885"/>
                  <a:gd name="T4" fmla="*/ 0 w 445"/>
                  <a:gd name="T5" fmla="*/ 0 h 885"/>
                  <a:gd name="T6" fmla="*/ 0 60000 65536"/>
                  <a:gd name="T7" fmla="*/ 0 60000 65536"/>
                  <a:gd name="T8" fmla="*/ 0 60000 65536"/>
                  <a:gd name="T9" fmla="*/ 0 w 445"/>
                  <a:gd name="T10" fmla="*/ 0 h 885"/>
                  <a:gd name="T11" fmla="*/ 445 w 445"/>
                  <a:gd name="T12" fmla="*/ 885 h 8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5" h="885">
                    <a:moveTo>
                      <a:pt x="5" y="0"/>
                    </a:moveTo>
                    <a:lnTo>
                      <a:pt x="445" y="440"/>
                    </a:lnTo>
                    <a:lnTo>
                      <a:pt x="0" y="885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99" name="Freeform 96"/>
              <p:cNvSpPr>
                <a:spLocks/>
              </p:cNvSpPr>
              <p:nvPr/>
            </p:nvSpPr>
            <p:spPr bwMode="auto">
              <a:xfrm>
                <a:off x="8069" y="11186"/>
                <a:ext cx="26" cy="128"/>
              </a:xfrm>
              <a:custGeom>
                <a:avLst/>
                <a:gdLst>
                  <a:gd name="T0" fmla="*/ 0 w 182"/>
                  <a:gd name="T1" fmla="*/ 0 h 882"/>
                  <a:gd name="T2" fmla="*/ 0 w 182"/>
                  <a:gd name="T3" fmla="*/ 0 h 882"/>
                  <a:gd name="T4" fmla="*/ 0 w 182"/>
                  <a:gd name="T5" fmla="*/ 0 h 882"/>
                  <a:gd name="T6" fmla="*/ 0 w 182"/>
                  <a:gd name="T7" fmla="*/ 0 h 882"/>
                  <a:gd name="T8" fmla="*/ 0 w 182"/>
                  <a:gd name="T9" fmla="*/ 0 h 882"/>
                  <a:gd name="T10" fmla="*/ 0 w 182"/>
                  <a:gd name="T11" fmla="*/ 0 h 882"/>
                  <a:gd name="T12" fmla="*/ 0 w 182"/>
                  <a:gd name="T13" fmla="*/ 0 h 882"/>
                  <a:gd name="T14" fmla="*/ 0 w 182"/>
                  <a:gd name="T15" fmla="*/ 0 h 882"/>
                  <a:gd name="T16" fmla="*/ 0 w 182"/>
                  <a:gd name="T17" fmla="*/ 0 h 882"/>
                  <a:gd name="T18" fmla="*/ 0 w 182"/>
                  <a:gd name="T19" fmla="*/ 0 h 882"/>
                  <a:gd name="T20" fmla="*/ 0 w 182"/>
                  <a:gd name="T21" fmla="*/ 0 h 882"/>
                  <a:gd name="T22" fmla="*/ 0 w 182"/>
                  <a:gd name="T23" fmla="*/ 0 h 882"/>
                  <a:gd name="T24" fmla="*/ 0 w 182"/>
                  <a:gd name="T25" fmla="*/ 0 h 882"/>
                  <a:gd name="T26" fmla="*/ 0 w 182"/>
                  <a:gd name="T27" fmla="*/ 0 h 882"/>
                  <a:gd name="T28" fmla="*/ 0 w 182"/>
                  <a:gd name="T29" fmla="*/ 0 h 882"/>
                  <a:gd name="T30" fmla="*/ 0 w 182"/>
                  <a:gd name="T31" fmla="*/ 0 h 882"/>
                  <a:gd name="T32" fmla="*/ 0 w 182"/>
                  <a:gd name="T33" fmla="*/ 0 h 882"/>
                  <a:gd name="T34" fmla="*/ 0 w 182"/>
                  <a:gd name="T35" fmla="*/ 0 h 882"/>
                  <a:gd name="T36" fmla="*/ 0 w 182"/>
                  <a:gd name="T37" fmla="*/ 0 h 882"/>
                  <a:gd name="T38" fmla="*/ 0 w 182"/>
                  <a:gd name="T39" fmla="*/ 0 h 882"/>
                  <a:gd name="T40" fmla="*/ 0 w 182"/>
                  <a:gd name="T41" fmla="*/ 0 h 882"/>
                  <a:gd name="T42" fmla="*/ 0 w 182"/>
                  <a:gd name="T43" fmla="*/ 0 h 882"/>
                  <a:gd name="T44" fmla="*/ 0 w 182"/>
                  <a:gd name="T45" fmla="*/ 0 h 882"/>
                  <a:gd name="T46" fmla="*/ 0 w 182"/>
                  <a:gd name="T47" fmla="*/ 0 h 882"/>
                  <a:gd name="T48" fmla="*/ 0 w 182"/>
                  <a:gd name="T49" fmla="*/ 0 h 882"/>
                  <a:gd name="T50" fmla="*/ 0 w 182"/>
                  <a:gd name="T51" fmla="*/ 0 h 882"/>
                  <a:gd name="T52" fmla="*/ 0 w 182"/>
                  <a:gd name="T53" fmla="*/ 0 h 882"/>
                  <a:gd name="T54" fmla="*/ 0 w 182"/>
                  <a:gd name="T55" fmla="*/ 0 h 882"/>
                  <a:gd name="T56" fmla="*/ 0 w 182"/>
                  <a:gd name="T57" fmla="*/ 0 h 882"/>
                  <a:gd name="T58" fmla="*/ 0 w 182"/>
                  <a:gd name="T59" fmla="*/ 0 h 882"/>
                  <a:gd name="T60" fmla="*/ 0 w 182"/>
                  <a:gd name="T61" fmla="*/ 0 h 882"/>
                  <a:gd name="T62" fmla="*/ 0 w 182"/>
                  <a:gd name="T63" fmla="*/ 0 h 882"/>
                  <a:gd name="T64" fmla="*/ 0 w 182"/>
                  <a:gd name="T65" fmla="*/ 0 h 8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2"/>
                  <a:gd name="T100" fmla="*/ 0 h 882"/>
                  <a:gd name="T101" fmla="*/ 182 w 182"/>
                  <a:gd name="T102" fmla="*/ 882 h 88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2" h="882">
                    <a:moveTo>
                      <a:pt x="182" y="0"/>
                    </a:moveTo>
                    <a:lnTo>
                      <a:pt x="159" y="24"/>
                    </a:lnTo>
                    <a:lnTo>
                      <a:pt x="139" y="47"/>
                    </a:lnTo>
                    <a:lnTo>
                      <a:pt x="120" y="72"/>
                    </a:lnTo>
                    <a:lnTo>
                      <a:pt x="102" y="98"/>
                    </a:lnTo>
                    <a:lnTo>
                      <a:pt x="85" y="125"/>
                    </a:lnTo>
                    <a:lnTo>
                      <a:pt x="70" y="151"/>
                    </a:lnTo>
                    <a:lnTo>
                      <a:pt x="57" y="179"/>
                    </a:lnTo>
                    <a:lnTo>
                      <a:pt x="45" y="207"/>
                    </a:lnTo>
                    <a:lnTo>
                      <a:pt x="34" y="235"/>
                    </a:lnTo>
                    <a:lnTo>
                      <a:pt x="24" y="263"/>
                    </a:lnTo>
                    <a:lnTo>
                      <a:pt x="16" y="293"/>
                    </a:lnTo>
                    <a:lnTo>
                      <a:pt x="11" y="322"/>
                    </a:lnTo>
                    <a:lnTo>
                      <a:pt x="5" y="352"/>
                    </a:lnTo>
                    <a:lnTo>
                      <a:pt x="2" y="381"/>
                    </a:lnTo>
                    <a:lnTo>
                      <a:pt x="0" y="412"/>
                    </a:lnTo>
                    <a:lnTo>
                      <a:pt x="0" y="441"/>
                    </a:lnTo>
                    <a:lnTo>
                      <a:pt x="0" y="471"/>
                    </a:lnTo>
                    <a:lnTo>
                      <a:pt x="2" y="502"/>
                    </a:lnTo>
                    <a:lnTo>
                      <a:pt x="5" y="531"/>
                    </a:lnTo>
                    <a:lnTo>
                      <a:pt x="11" y="560"/>
                    </a:lnTo>
                    <a:lnTo>
                      <a:pt x="16" y="591"/>
                    </a:lnTo>
                    <a:lnTo>
                      <a:pt x="24" y="619"/>
                    </a:lnTo>
                    <a:lnTo>
                      <a:pt x="34" y="648"/>
                    </a:lnTo>
                    <a:lnTo>
                      <a:pt x="45" y="676"/>
                    </a:lnTo>
                    <a:lnTo>
                      <a:pt x="57" y="704"/>
                    </a:lnTo>
                    <a:lnTo>
                      <a:pt x="70" y="731"/>
                    </a:lnTo>
                    <a:lnTo>
                      <a:pt x="85" y="758"/>
                    </a:lnTo>
                    <a:lnTo>
                      <a:pt x="102" y="785"/>
                    </a:lnTo>
                    <a:lnTo>
                      <a:pt x="120" y="810"/>
                    </a:lnTo>
                    <a:lnTo>
                      <a:pt x="139" y="835"/>
                    </a:lnTo>
                    <a:lnTo>
                      <a:pt x="159" y="860"/>
                    </a:lnTo>
                    <a:lnTo>
                      <a:pt x="182" y="882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" name="Group 93"/>
              <p:cNvGrpSpPr>
                <a:grpSpLocks/>
              </p:cNvGrpSpPr>
              <p:nvPr/>
            </p:nvGrpSpPr>
            <p:grpSpPr bwMode="auto">
              <a:xfrm>
                <a:off x="7984" y="11141"/>
                <a:ext cx="197" cy="198"/>
                <a:chOff x="11298" y="13152"/>
                <a:chExt cx="350" cy="350"/>
              </a:xfrm>
            </p:grpSpPr>
            <p:sp>
              <p:nvSpPr>
                <p:cNvPr id="33009" name="Oval 95"/>
                <p:cNvSpPr>
                  <a:spLocks noChangeArrowheads="1"/>
                </p:cNvSpPr>
                <p:nvPr/>
              </p:nvSpPr>
              <p:spPr bwMode="auto">
                <a:xfrm>
                  <a:off x="11298" y="13152"/>
                  <a:ext cx="350" cy="350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rgbClr val="7F7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endParaRPr lang="ru-RU" altLang="ru-RU"/>
                </a:p>
              </p:txBody>
            </p:sp>
            <p:sp>
              <p:nvSpPr>
                <p:cNvPr id="33010" name="Oval 94"/>
                <p:cNvSpPr>
                  <a:spLocks noChangeArrowheads="1"/>
                </p:cNvSpPr>
                <p:nvPr/>
              </p:nvSpPr>
              <p:spPr bwMode="auto">
                <a:xfrm>
                  <a:off x="11400" y="13318"/>
                  <a:ext cx="99" cy="99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endParaRPr lang="ru-RU" altLang="ru-RU"/>
                </a:p>
              </p:txBody>
            </p:sp>
          </p:grpSp>
          <p:sp>
            <p:nvSpPr>
              <p:cNvPr id="33001" name="Line 92"/>
              <p:cNvSpPr>
                <a:spLocks noChangeShapeType="1"/>
              </p:cNvSpPr>
              <p:nvPr/>
            </p:nvSpPr>
            <p:spPr bwMode="auto">
              <a:xfrm>
                <a:off x="8204" y="11239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002" name="Line 91"/>
              <p:cNvSpPr>
                <a:spLocks noChangeShapeType="1"/>
              </p:cNvSpPr>
              <p:nvPr/>
            </p:nvSpPr>
            <p:spPr bwMode="auto">
              <a:xfrm rot="-5400000">
                <a:off x="8054" y="11093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003" name="Line 90"/>
              <p:cNvSpPr>
                <a:spLocks noChangeShapeType="1"/>
              </p:cNvSpPr>
              <p:nvPr/>
            </p:nvSpPr>
            <p:spPr bwMode="auto">
              <a:xfrm rot="-5400000">
                <a:off x="8054" y="11386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004" name="Line 89"/>
              <p:cNvSpPr>
                <a:spLocks noChangeShapeType="1"/>
              </p:cNvSpPr>
              <p:nvPr/>
            </p:nvSpPr>
            <p:spPr bwMode="auto">
              <a:xfrm>
                <a:off x="7904" y="11239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005" name="Line 88"/>
              <p:cNvSpPr>
                <a:spLocks noChangeShapeType="1"/>
              </p:cNvSpPr>
              <p:nvPr/>
            </p:nvSpPr>
            <p:spPr bwMode="auto">
              <a:xfrm rot="2700000">
                <a:off x="7948" y="11136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006" name="Line 87"/>
              <p:cNvSpPr>
                <a:spLocks noChangeShapeType="1"/>
              </p:cNvSpPr>
              <p:nvPr/>
            </p:nvSpPr>
            <p:spPr bwMode="auto">
              <a:xfrm rot="2700000">
                <a:off x="8160" y="11341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007" name="Line 86"/>
              <p:cNvSpPr>
                <a:spLocks noChangeShapeType="1"/>
              </p:cNvSpPr>
              <p:nvPr/>
            </p:nvSpPr>
            <p:spPr bwMode="auto">
              <a:xfrm rot="-2700000">
                <a:off x="8165" y="11141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008" name="Line 85"/>
              <p:cNvSpPr>
                <a:spLocks noChangeShapeType="1"/>
              </p:cNvSpPr>
              <p:nvPr/>
            </p:nvSpPr>
            <p:spPr bwMode="auto">
              <a:xfrm rot="-2700000">
                <a:off x="7949" y="11342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2989" name="Line 82"/>
            <p:cNvSpPr>
              <a:spLocks noChangeShapeType="1"/>
            </p:cNvSpPr>
            <p:nvPr/>
          </p:nvSpPr>
          <p:spPr bwMode="auto">
            <a:xfrm rot="-5400000">
              <a:off x="2082423" y="2689760"/>
              <a:ext cx="403542" cy="10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Группа 79"/>
          <p:cNvGrpSpPr>
            <a:grpSpLocks/>
          </p:cNvGrpSpPr>
          <p:nvPr/>
        </p:nvGrpSpPr>
        <p:grpSpPr bwMode="auto">
          <a:xfrm>
            <a:off x="2497138" y="863600"/>
            <a:ext cx="376237" cy="704850"/>
            <a:chOff x="2098495" y="2186140"/>
            <a:chExt cx="376780" cy="705930"/>
          </a:xfrm>
        </p:grpSpPr>
        <p:grpSp>
          <p:nvGrpSpPr>
            <p:cNvPr id="9" name="Group 84"/>
            <p:cNvGrpSpPr>
              <a:grpSpLocks/>
            </p:cNvGrpSpPr>
            <p:nvPr/>
          </p:nvGrpSpPr>
          <p:grpSpPr bwMode="auto">
            <a:xfrm rot="-5400000">
              <a:off x="2094768" y="2189860"/>
              <a:ext cx="384171" cy="376779"/>
              <a:chOff x="7904" y="11065"/>
              <a:chExt cx="357" cy="350"/>
            </a:xfrm>
          </p:grpSpPr>
          <p:sp>
            <p:nvSpPr>
              <p:cNvPr id="32967" name="Freeform 105"/>
              <p:cNvSpPr>
                <a:spLocks noEditPoints="1"/>
              </p:cNvSpPr>
              <p:nvPr/>
            </p:nvSpPr>
            <p:spPr bwMode="auto">
              <a:xfrm>
                <a:off x="8019" y="11250"/>
                <a:ext cx="128" cy="90"/>
              </a:xfrm>
              <a:custGeom>
                <a:avLst/>
                <a:gdLst>
                  <a:gd name="T0" fmla="*/ 0 w 884"/>
                  <a:gd name="T1" fmla="*/ 0 h 623"/>
                  <a:gd name="T2" fmla="*/ 0 w 884"/>
                  <a:gd name="T3" fmla="*/ 0 h 623"/>
                  <a:gd name="T4" fmla="*/ 0 w 884"/>
                  <a:gd name="T5" fmla="*/ 0 h 623"/>
                  <a:gd name="T6" fmla="*/ 0 w 884"/>
                  <a:gd name="T7" fmla="*/ 0 h 623"/>
                  <a:gd name="T8" fmla="*/ 0 w 884"/>
                  <a:gd name="T9" fmla="*/ 0 h 623"/>
                  <a:gd name="T10" fmla="*/ 0 w 884"/>
                  <a:gd name="T11" fmla="*/ 0 h 623"/>
                  <a:gd name="T12" fmla="*/ 0 w 884"/>
                  <a:gd name="T13" fmla="*/ 0 h 623"/>
                  <a:gd name="T14" fmla="*/ 0 w 884"/>
                  <a:gd name="T15" fmla="*/ 0 h 623"/>
                  <a:gd name="T16" fmla="*/ 0 w 884"/>
                  <a:gd name="T17" fmla="*/ 0 h 623"/>
                  <a:gd name="T18" fmla="*/ 0 w 884"/>
                  <a:gd name="T19" fmla="*/ 0 h 623"/>
                  <a:gd name="T20" fmla="*/ 0 w 884"/>
                  <a:gd name="T21" fmla="*/ 0 h 623"/>
                  <a:gd name="T22" fmla="*/ 0 w 884"/>
                  <a:gd name="T23" fmla="*/ 0 h 623"/>
                  <a:gd name="T24" fmla="*/ 0 w 884"/>
                  <a:gd name="T25" fmla="*/ 0 h 623"/>
                  <a:gd name="T26" fmla="*/ 0 w 884"/>
                  <a:gd name="T27" fmla="*/ 0 h 623"/>
                  <a:gd name="T28" fmla="*/ 0 w 884"/>
                  <a:gd name="T29" fmla="*/ 0 h 623"/>
                  <a:gd name="T30" fmla="*/ 0 w 884"/>
                  <a:gd name="T31" fmla="*/ 0 h 623"/>
                  <a:gd name="T32" fmla="*/ 0 w 884"/>
                  <a:gd name="T33" fmla="*/ 0 h 623"/>
                  <a:gd name="T34" fmla="*/ 0 w 884"/>
                  <a:gd name="T35" fmla="*/ 0 h 623"/>
                  <a:gd name="T36" fmla="*/ 0 w 884"/>
                  <a:gd name="T37" fmla="*/ 0 h 623"/>
                  <a:gd name="T38" fmla="*/ 0 w 884"/>
                  <a:gd name="T39" fmla="*/ 0 h 623"/>
                  <a:gd name="T40" fmla="*/ 0 w 884"/>
                  <a:gd name="T41" fmla="*/ 0 h 623"/>
                  <a:gd name="T42" fmla="*/ 0 w 884"/>
                  <a:gd name="T43" fmla="*/ 0 h 623"/>
                  <a:gd name="T44" fmla="*/ 0 w 884"/>
                  <a:gd name="T45" fmla="*/ 0 h 623"/>
                  <a:gd name="T46" fmla="*/ 0 w 884"/>
                  <a:gd name="T47" fmla="*/ 0 h 623"/>
                  <a:gd name="T48" fmla="*/ 0 w 884"/>
                  <a:gd name="T49" fmla="*/ 0 h 623"/>
                  <a:gd name="T50" fmla="*/ 0 w 884"/>
                  <a:gd name="T51" fmla="*/ 0 h 623"/>
                  <a:gd name="T52" fmla="*/ 0 w 884"/>
                  <a:gd name="T53" fmla="*/ 0 h 623"/>
                  <a:gd name="T54" fmla="*/ 0 w 884"/>
                  <a:gd name="T55" fmla="*/ 0 h 623"/>
                  <a:gd name="T56" fmla="*/ 0 w 884"/>
                  <a:gd name="T57" fmla="*/ 0 h 623"/>
                  <a:gd name="T58" fmla="*/ 0 w 884"/>
                  <a:gd name="T59" fmla="*/ 0 h 623"/>
                  <a:gd name="T60" fmla="*/ 0 w 884"/>
                  <a:gd name="T61" fmla="*/ 0 h 623"/>
                  <a:gd name="T62" fmla="*/ 0 w 884"/>
                  <a:gd name="T63" fmla="*/ 0 h 623"/>
                  <a:gd name="T64" fmla="*/ 0 w 884"/>
                  <a:gd name="T65" fmla="*/ 0 h 623"/>
                  <a:gd name="T66" fmla="*/ 0 w 884"/>
                  <a:gd name="T67" fmla="*/ 0 h 623"/>
                  <a:gd name="T68" fmla="*/ 0 w 884"/>
                  <a:gd name="T69" fmla="*/ 0 h 623"/>
                  <a:gd name="T70" fmla="*/ 0 w 884"/>
                  <a:gd name="T71" fmla="*/ 0 h 623"/>
                  <a:gd name="T72" fmla="*/ 0 w 884"/>
                  <a:gd name="T73" fmla="*/ 0 h 623"/>
                  <a:gd name="T74" fmla="*/ 0 w 884"/>
                  <a:gd name="T75" fmla="*/ 0 h 62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84"/>
                  <a:gd name="T115" fmla="*/ 0 h 623"/>
                  <a:gd name="T116" fmla="*/ 884 w 884"/>
                  <a:gd name="T117" fmla="*/ 623 h 623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84" h="623">
                    <a:moveTo>
                      <a:pt x="2" y="441"/>
                    </a:moveTo>
                    <a:lnTo>
                      <a:pt x="884" y="441"/>
                    </a:lnTo>
                    <a:lnTo>
                      <a:pt x="860" y="462"/>
                    </a:lnTo>
                    <a:lnTo>
                      <a:pt x="837" y="483"/>
                    </a:lnTo>
                    <a:lnTo>
                      <a:pt x="812" y="503"/>
                    </a:lnTo>
                    <a:lnTo>
                      <a:pt x="786" y="521"/>
                    </a:lnTo>
                    <a:lnTo>
                      <a:pt x="760" y="536"/>
                    </a:lnTo>
                    <a:lnTo>
                      <a:pt x="733" y="552"/>
                    </a:lnTo>
                    <a:lnTo>
                      <a:pt x="705" y="566"/>
                    </a:lnTo>
                    <a:lnTo>
                      <a:pt x="677" y="577"/>
                    </a:lnTo>
                    <a:lnTo>
                      <a:pt x="649" y="588"/>
                    </a:lnTo>
                    <a:lnTo>
                      <a:pt x="621" y="597"/>
                    </a:lnTo>
                    <a:lnTo>
                      <a:pt x="591" y="605"/>
                    </a:lnTo>
                    <a:lnTo>
                      <a:pt x="562" y="612"/>
                    </a:lnTo>
                    <a:lnTo>
                      <a:pt x="532" y="616"/>
                    </a:lnTo>
                    <a:lnTo>
                      <a:pt x="503" y="620"/>
                    </a:lnTo>
                    <a:lnTo>
                      <a:pt x="472" y="622"/>
                    </a:lnTo>
                    <a:lnTo>
                      <a:pt x="443" y="623"/>
                    </a:lnTo>
                    <a:lnTo>
                      <a:pt x="413" y="622"/>
                    </a:lnTo>
                    <a:lnTo>
                      <a:pt x="382" y="620"/>
                    </a:lnTo>
                    <a:lnTo>
                      <a:pt x="353" y="616"/>
                    </a:lnTo>
                    <a:lnTo>
                      <a:pt x="324" y="612"/>
                    </a:lnTo>
                    <a:lnTo>
                      <a:pt x="293" y="605"/>
                    </a:lnTo>
                    <a:lnTo>
                      <a:pt x="265" y="597"/>
                    </a:lnTo>
                    <a:lnTo>
                      <a:pt x="236" y="588"/>
                    </a:lnTo>
                    <a:lnTo>
                      <a:pt x="208" y="577"/>
                    </a:lnTo>
                    <a:lnTo>
                      <a:pt x="180" y="566"/>
                    </a:lnTo>
                    <a:lnTo>
                      <a:pt x="153" y="552"/>
                    </a:lnTo>
                    <a:lnTo>
                      <a:pt x="126" y="536"/>
                    </a:lnTo>
                    <a:lnTo>
                      <a:pt x="99" y="521"/>
                    </a:lnTo>
                    <a:lnTo>
                      <a:pt x="74" y="503"/>
                    </a:lnTo>
                    <a:lnTo>
                      <a:pt x="49" y="483"/>
                    </a:lnTo>
                    <a:lnTo>
                      <a:pt x="24" y="462"/>
                    </a:lnTo>
                    <a:lnTo>
                      <a:pt x="2" y="441"/>
                    </a:lnTo>
                    <a:close/>
                    <a:moveTo>
                      <a:pt x="0" y="444"/>
                    </a:moveTo>
                    <a:lnTo>
                      <a:pt x="884" y="440"/>
                    </a:lnTo>
                    <a:lnTo>
                      <a:pt x="444" y="0"/>
                    </a:lnTo>
                    <a:lnTo>
                      <a:pt x="0" y="44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68" name="Freeform 104"/>
              <p:cNvSpPr>
                <a:spLocks/>
              </p:cNvSpPr>
              <p:nvPr/>
            </p:nvSpPr>
            <p:spPr bwMode="auto">
              <a:xfrm>
                <a:off x="8019" y="11314"/>
                <a:ext cx="128" cy="26"/>
              </a:xfrm>
              <a:custGeom>
                <a:avLst/>
                <a:gdLst>
                  <a:gd name="T0" fmla="*/ 0 w 882"/>
                  <a:gd name="T1" fmla="*/ 0 h 182"/>
                  <a:gd name="T2" fmla="*/ 0 w 882"/>
                  <a:gd name="T3" fmla="*/ 0 h 182"/>
                  <a:gd name="T4" fmla="*/ 0 w 882"/>
                  <a:gd name="T5" fmla="*/ 0 h 182"/>
                  <a:gd name="T6" fmla="*/ 0 w 882"/>
                  <a:gd name="T7" fmla="*/ 0 h 182"/>
                  <a:gd name="T8" fmla="*/ 0 w 882"/>
                  <a:gd name="T9" fmla="*/ 0 h 182"/>
                  <a:gd name="T10" fmla="*/ 0 w 882"/>
                  <a:gd name="T11" fmla="*/ 0 h 182"/>
                  <a:gd name="T12" fmla="*/ 0 w 882"/>
                  <a:gd name="T13" fmla="*/ 0 h 182"/>
                  <a:gd name="T14" fmla="*/ 0 w 882"/>
                  <a:gd name="T15" fmla="*/ 0 h 182"/>
                  <a:gd name="T16" fmla="*/ 0 w 882"/>
                  <a:gd name="T17" fmla="*/ 0 h 182"/>
                  <a:gd name="T18" fmla="*/ 0 w 882"/>
                  <a:gd name="T19" fmla="*/ 0 h 182"/>
                  <a:gd name="T20" fmla="*/ 0 w 882"/>
                  <a:gd name="T21" fmla="*/ 0 h 182"/>
                  <a:gd name="T22" fmla="*/ 0 w 882"/>
                  <a:gd name="T23" fmla="*/ 0 h 182"/>
                  <a:gd name="T24" fmla="*/ 0 w 882"/>
                  <a:gd name="T25" fmla="*/ 0 h 182"/>
                  <a:gd name="T26" fmla="*/ 0 w 882"/>
                  <a:gd name="T27" fmla="*/ 0 h 182"/>
                  <a:gd name="T28" fmla="*/ 0 w 882"/>
                  <a:gd name="T29" fmla="*/ 0 h 182"/>
                  <a:gd name="T30" fmla="*/ 0 w 882"/>
                  <a:gd name="T31" fmla="*/ 0 h 182"/>
                  <a:gd name="T32" fmla="*/ 0 w 882"/>
                  <a:gd name="T33" fmla="*/ 0 h 182"/>
                  <a:gd name="T34" fmla="*/ 0 w 882"/>
                  <a:gd name="T35" fmla="*/ 0 h 182"/>
                  <a:gd name="T36" fmla="*/ 0 w 882"/>
                  <a:gd name="T37" fmla="*/ 0 h 182"/>
                  <a:gd name="T38" fmla="*/ 0 w 882"/>
                  <a:gd name="T39" fmla="*/ 0 h 182"/>
                  <a:gd name="T40" fmla="*/ 0 w 882"/>
                  <a:gd name="T41" fmla="*/ 0 h 182"/>
                  <a:gd name="T42" fmla="*/ 0 w 882"/>
                  <a:gd name="T43" fmla="*/ 0 h 182"/>
                  <a:gd name="T44" fmla="*/ 0 w 882"/>
                  <a:gd name="T45" fmla="*/ 0 h 182"/>
                  <a:gd name="T46" fmla="*/ 0 w 882"/>
                  <a:gd name="T47" fmla="*/ 0 h 182"/>
                  <a:gd name="T48" fmla="*/ 0 w 882"/>
                  <a:gd name="T49" fmla="*/ 0 h 182"/>
                  <a:gd name="T50" fmla="*/ 0 w 882"/>
                  <a:gd name="T51" fmla="*/ 0 h 182"/>
                  <a:gd name="T52" fmla="*/ 0 w 882"/>
                  <a:gd name="T53" fmla="*/ 0 h 182"/>
                  <a:gd name="T54" fmla="*/ 0 w 882"/>
                  <a:gd name="T55" fmla="*/ 0 h 182"/>
                  <a:gd name="T56" fmla="*/ 0 w 882"/>
                  <a:gd name="T57" fmla="*/ 0 h 182"/>
                  <a:gd name="T58" fmla="*/ 0 w 882"/>
                  <a:gd name="T59" fmla="*/ 0 h 182"/>
                  <a:gd name="T60" fmla="*/ 0 w 882"/>
                  <a:gd name="T61" fmla="*/ 0 h 182"/>
                  <a:gd name="T62" fmla="*/ 0 w 882"/>
                  <a:gd name="T63" fmla="*/ 0 h 182"/>
                  <a:gd name="T64" fmla="*/ 0 w 882"/>
                  <a:gd name="T65" fmla="*/ 0 h 182"/>
                  <a:gd name="T66" fmla="*/ 0 w 882"/>
                  <a:gd name="T67" fmla="*/ 0 h 1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82"/>
                  <a:gd name="T103" fmla="*/ 0 h 182"/>
                  <a:gd name="T104" fmla="*/ 882 w 882"/>
                  <a:gd name="T105" fmla="*/ 182 h 1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82" h="182">
                    <a:moveTo>
                      <a:pt x="0" y="0"/>
                    </a:moveTo>
                    <a:lnTo>
                      <a:pt x="882" y="0"/>
                    </a:lnTo>
                    <a:lnTo>
                      <a:pt x="858" y="21"/>
                    </a:lnTo>
                    <a:lnTo>
                      <a:pt x="835" y="42"/>
                    </a:lnTo>
                    <a:lnTo>
                      <a:pt x="810" y="62"/>
                    </a:lnTo>
                    <a:lnTo>
                      <a:pt x="784" y="80"/>
                    </a:lnTo>
                    <a:lnTo>
                      <a:pt x="758" y="95"/>
                    </a:lnTo>
                    <a:lnTo>
                      <a:pt x="731" y="111"/>
                    </a:lnTo>
                    <a:lnTo>
                      <a:pt x="703" y="125"/>
                    </a:lnTo>
                    <a:lnTo>
                      <a:pt x="675" y="136"/>
                    </a:lnTo>
                    <a:lnTo>
                      <a:pt x="647" y="147"/>
                    </a:lnTo>
                    <a:lnTo>
                      <a:pt x="619" y="156"/>
                    </a:lnTo>
                    <a:lnTo>
                      <a:pt x="589" y="164"/>
                    </a:lnTo>
                    <a:lnTo>
                      <a:pt x="560" y="171"/>
                    </a:lnTo>
                    <a:lnTo>
                      <a:pt x="530" y="175"/>
                    </a:lnTo>
                    <a:lnTo>
                      <a:pt x="501" y="179"/>
                    </a:lnTo>
                    <a:lnTo>
                      <a:pt x="470" y="181"/>
                    </a:lnTo>
                    <a:lnTo>
                      <a:pt x="441" y="182"/>
                    </a:lnTo>
                    <a:lnTo>
                      <a:pt x="411" y="181"/>
                    </a:lnTo>
                    <a:lnTo>
                      <a:pt x="380" y="179"/>
                    </a:lnTo>
                    <a:lnTo>
                      <a:pt x="351" y="175"/>
                    </a:lnTo>
                    <a:lnTo>
                      <a:pt x="322" y="171"/>
                    </a:lnTo>
                    <a:lnTo>
                      <a:pt x="291" y="164"/>
                    </a:lnTo>
                    <a:lnTo>
                      <a:pt x="263" y="156"/>
                    </a:lnTo>
                    <a:lnTo>
                      <a:pt x="234" y="147"/>
                    </a:lnTo>
                    <a:lnTo>
                      <a:pt x="206" y="136"/>
                    </a:lnTo>
                    <a:lnTo>
                      <a:pt x="178" y="125"/>
                    </a:lnTo>
                    <a:lnTo>
                      <a:pt x="151" y="111"/>
                    </a:lnTo>
                    <a:lnTo>
                      <a:pt x="124" y="95"/>
                    </a:lnTo>
                    <a:lnTo>
                      <a:pt x="97" y="80"/>
                    </a:lnTo>
                    <a:lnTo>
                      <a:pt x="72" y="62"/>
                    </a:lnTo>
                    <a:lnTo>
                      <a:pt x="47" y="42"/>
                    </a:lnTo>
                    <a:lnTo>
                      <a:pt x="22" y="21"/>
                    </a:lnTo>
                    <a:lnTo>
                      <a:pt x="0" y="0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69" name="Freeform 103"/>
              <p:cNvSpPr>
                <a:spLocks/>
              </p:cNvSpPr>
              <p:nvPr/>
            </p:nvSpPr>
            <p:spPr bwMode="auto">
              <a:xfrm>
                <a:off x="8019" y="11250"/>
                <a:ext cx="128" cy="64"/>
              </a:xfrm>
              <a:custGeom>
                <a:avLst/>
                <a:gdLst>
                  <a:gd name="T0" fmla="*/ 0 w 884"/>
                  <a:gd name="T1" fmla="*/ 0 h 444"/>
                  <a:gd name="T2" fmla="*/ 0 w 884"/>
                  <a:gd name="T3" fmla="*/ 0 h 444"/>
                  <a:gd name="T4" fmla="*/ 0 w 884"/>
                  <a:gd name="T5" fmla="*/ 0 h 444"/>
                  <a:gd name="T6" fmla="*/ 0 w 884"/>
                  <a:gd name="T7" fmla="*/ 0 h 44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4"/>
                  <a:gd name="T13" fmla="*/ 0 h 444"/>
                  <a:gd name="T14" fmla="*/ 884 w 884"/>
                  <a:gd name="T15" fmla="*/ 444 h 44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4" h="444">
                    <a:moveTo>
                      <a:pt x="0" y="444"/>
                    </a:moveTo>
                    <a:lnTo>
                      <a:pt x="884" y="440"/>
                    </a:lnTo>
                    <a:lnTo>
                      <a:pt x="444" y="0"/>
                    </a:lnTo>
                    <a:lnTo>
                      <a:pt x="0" y="444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70" name="Freeform 102"/>
              <p:cNvSpPr>
                <a:spLocks noEditPoints="1"/>
              </p:cNvSpPr>
              <p:nvPr/>
            </p:nvSpPr>
            <p:spPr bwMode="auto">
              <a:xfrm>
                <a:off x="8018" y="11158"/>
                <a:ext cx="129" cy="90"/>
              </a:xfrm>
              <a:custGeom>
                <a:avLst/>
                <a:gdLst>
                  <a:gd name="T0" fmla="*/ 0 w 884"/>
                  <a:gd name="T1" fmla="*/ 0 h 624"/>
                  <a:gd name="T2" fmla="*/ 0 w 884"/>
                  <a:gd name="T3" fmla="*/ 0 h 624"/>
                  <a:gd name="T4" fmla="*/ 0 w 884"/>
                  <a:gd name="T5" fmla="*/ 0 h 624"/>
                  <a:gd name="T6" fmla="*/ 0 w 884"/>
                  <a:gd name="T7" fmla="*/ 0 h 624"/>
                  <a:gd name="T8" fmla="*/ 0 w 884"/>
                  <a:gd name="T9" fmla="*/ 0 h 624"/>
                  <a:gd name="T10" fmla="*/ 0 w 884"/>
                  <a:gd name="T11" fmla="*/ 0 h 624"/>
                  <a:gd name="T12" fmla="*/ 0 w 884"/>
                  <a:gd name="T13" fmla="*/ 0 h 624"/>
                  <a:gd name="T14" fmla="*/ 0 w 884"/>
                  <a:gd name="T15" fmla="*/ 0 h 624"/>
                  <a:gd name="T16" fmla="*/ 0 w 884"/>
                  <a:gd name="T17" fmla="*/ 0 h 624"/>
                  <a:gd name="T18" fmla="*/ 0 w 884"/>
                  <a:gd name="T19" fmla="*/ 0 h 624"/>
                  <a:gd name="T20" fmla="*/ 0 w 884"/>
                  <a:gd name="T21" fmla="*/ 0 h 624"/>
                  <a:gd name="T22" fmla="*/ 0 w 884"/>
                  <a:gd name="T23" fmla="*/ 0 h 624"/>
                  <a:gd name="T24" fmla="*/ 0 w 884"/>
                  <a:gd name="T25" fmla="*/ 0 h 624"/>
                  <a:gd name="T26" fmla="*/ 0 w 884"/>
                  <a:gd name="T27" fmla="*/ 0 h 624"/>
                  <a:gd name="T28" fmla="*/ 0 w 884"/>
                  <a:gd name="T29" fmla="*/ 0 h 624"/>
                  <a:gd name="T30" fmla="*/ 0 w 884"/>
                  <a:gd name="T31" fmla="*/ 0 h 624"/>
                  <a:gd name="T32" fmla="*/ 0 w 884"/>
                  <a:gd name="T33" fmla="*/ 0 h 624"/>
                  <a:gd name="T34" fmla="*/ 0 w 884"/>
                  <a:gd name="T35" fmla="*/ 0 h 624"/>
                  <a:gd name="T36" fmla="*/ 0 w 884"/>
                  <a:gd name="T37" fmla="*/ 0 h 624"/>
                  <a:gd name="T38" fmla="*/ 0 w 884"/>
                  <a:gd name="T39" fmla="*/ 0 h 624"/>
                  <a:gd name="T40" fmla="*/ 0 w 884"/>
                  <a:gd name="T41" fmla="*/ 0 h 624"/>
                  <a:gd name="T42" fmla="*/ 0 w 884"/>
                  <a:gd name="T43" fmla="*/ 0 h 624"/>
                  <a:gd name="T44" fmla="*/ 0 w 884"/>
                  <a:gd name="T45" fmla="*/ 0 h 624"/>
                  <a:gd name="T46" fmla="*/ 0 w 884"/>
                  <a:gd name="T47" fmla="*/ 0 h 624"/>
                  <a:gd name="T48" fmla="*/ 0 w 884"/>
                  <a:gd name="T49" fmla="*/ 0 h 624"/>
                  <a:gd name="T50" fmla="*/ 0 w 884"/>
                  <a:gd name="T51" fmla="*/ 0 h 624"/>
                  <a:gd name="T52" fmla="*/ 0 w 884"/>
                  <a:gd name="T53" fmla="*/ 0 h 624"/>
                  <a:gd name="T54" fmla="*/ 0 w 884"/>
                  <a:gd name="T55" fmla="*/ 0 h 624"/>
                  <a:gd name="T56" fmla="*/ 0 w 884"/>
                  <a:gd name="T57" fmla="*/ 0 h 624"/>
                  <a:gd name="T58" fmla="*/ 0 w 884"/>
                  <a:gd name="T59" fmla="*/ 0 h 624"/>
                  <a:gd name="T60" fmla="*/ 0 w 884"/>
                  <a:gd name="T61" fmla="*/ 0 h 624"/>
                  <a:gd name="T62" fmla="*/ 0 w 884"/>
                  <a:gd name="T63" fmla="*/ 0 h 624"/>
                  <a:gd name="T64" fmla="*/ 0 w 884"/>
                  <a:gd name="T65" fmla="*/ 0 h 624"/>
                  <a:gd name="T66" fmla="*/ 0 w 884"/>
                  <a:gd name="T67" fmla="*/ 0 h 624"/>
                  <a:gd name="T68" fmla="*/ 0 w 884"/>
                  <a:gd name="T69" fmla="*/ 0 h 624"/>
                  <a:gd name="T70" fmla="*/ 0 w 884"/>
                  <a:gd name="T71" fmla="*/ 0 h 624"/>
                  <a:gd name="T72" fmla="*/ 0 w 884"/>
                  <a:gd name="T73" fmla="*/ 0 h 624"/>
                  <a:gd name="T74" fmla="*/ 0 w 884"/>
                  <a:gd name="T75" fmla="*/ 0 h 62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84"/>
                  <a:gd name="T115" fmla="*/ 0 h 624"/>
                  <a:gd name="T116" fmla="*/ 884 w 884"/>
                  <a:gd name="T117" fmla="*/ 624 h 624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84" h="624">
                    <a:moveTo>
                      <a:pt x="882" y="183"/>
                    </a:moveTo>
                    <a:lnTo>
                      <a:pt x="0" y="183"/>
                    </a:lnTo>
                    <a:lnTo>
                      <a:pt x="22" y="160"/>
                    </a:lnTo>
                    <a:lnTo>
                      <a:pt x="47" y="140"/>
                    </a:lnTo>
                    <a:lnTo>
                      <a:pt x="72" y="121"/>
                    </a:lnTo>
                    <a:lnTo>
                      <a:pt x="98" y="103"/>
                    </a:lnTo>
                    <a:lnTo>
                      <a:pt x="124" y="87"/>
                    </a:lnTo>
                    <a:lnTo>
                      <a:pt x="151" y="71"/>
                    </a:lnTo>
                    <a:lnTo>
                      <a:pt x="178" y="58"/>
                    </a:lnTo>
                    <a:lnTo>
                      <a:pt x="206" y="47"/>
                    </a:lnTo>
                    <a:lnTo>
                      <a:pt x="234" y="35"/>
                    </a:lnTo>
                    <a:lnTo>
                      <a:pt x="263" y="26"/>
                    </a:lnTo>
                    <a:lnTo>
                      <a:pt x="292" y="18"/>
                    </a:lnTo>
                    <a:lnTo>
                      <a:pt x="322" y="12"/>
                    </a:lnTo>
                    <a:lnTo>
                      <a:pt x="351" y="7"/>
                    </a:lnTo>
                    <a:lnTo>
                      <a:pt x="381" y="4"/>
                    </a:lnTo>
                    <a:lnTo>
                      <a:pt x="411" y="2"/>
                    </a:lnTo>
                    <a:lnTo>
                      <a:pt x="441" y="0"/>
                    </a:lnTo>
                    <a:lnTo>
                      <a:pt x="471" y="2"/>
                    </a:lnTo>
                    <a:lnTo>
                      <a:pt x="501" y="4"/>
                    </a:lnTo>
                    <a:lnTo>
                      <a:pt x="531" y="7"/>
                    </a:lnTo>
                    <a:lnTo>
                      <a:pt x="560" y="12"/>
                    </a:lnTo>
                    <a:lnTo>
                      <a:pt x="589" y="18"/>
                    </a:lnTo>
                    <a:lnTo>
                      <a:pt x="619" y="26"/>
                    </a:lnTo>
                    <a:lnTo>
                      <a:pt x="648" y="35"/>
                    </a:lnTo>
                    <a:lnTo>
                      <a:pt x="676" y="47"/>
                    </a:lnTo>
                    <a:lnTo>
                      <a:pt x="704" y="58"/>
                    </a:lnTo>
                    <a:lnTo>
                      <a:pt x="731" y="71"/>
                    </a:lnTo>
                    <a:lnTo>
                      <a:pt x="758" y="87"/>
                    </a:lnTo>
                    <a:lnTo>
                      <a:pt x="784" y="103"/>
                    </a:lnTo>
                    <a:lnTo>
                      <a:pt x="810" y="121"/>
                    </a:lnTo>
                    <a:lnTo>
                      <a:pt x="835" y="140"/>
                    </a:lnTo>
                    <a:lnTo>
                      <a:pt x="858" y="160"/>
                    </a:lnTo>
                    <a:lnTo>
                      <a:pt x="882" y="183"/>
                    </a:lnTo>
                    <a:close/>
                    <a:moveTo>
                      <a:pt x="884" y="178"/>
                    </a:moveTo>
                    <a:lnTo>
                      <a:pt x="0" y="184"/>
                    </a:lnTo>
                    <a:lnTo>
                      <a:pt x="440" y="624"/>
                    </a:lnTo>
                    <a:lnTo>
                      <a:pt x="884" y="17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71" name="Freeform 101"/>
              <p:cNvSpPr>
                <a:spLocks/>
              </p:cNvSpPr>
              <p:nvPr/>
            </p:nvSpPr>
            <p:spPr bwMode="auto">
              <a:xfrm>
                <a:off x="8019" y="11158"/>
                <a:ext cx="128" cy="26"/>
              </a:xfrm>
              <a:custGeom>
                <a:avLst/>
                <a:gdLst>
                  <a:gd name="T0" fmla="*/ 0 w 882"/>
                  <a:gd name="T1" fmla="*/ 0 h 183"/>
                  <a:gd name="T2" fmla="*/ 0 w 882"/>
                  <a:gd name="T3" fmla="*/ 0 h 183"/>
                  <a:gd name="T4" fmla="*/ 0 w 882"/>
                  <a:gd name="T5" fmla="*/ 0 h 183"/>
                  <a:gd name="T6" fmla="*/ 0 w 882"/>
                  <a:gd name="T7" fmla="*/ 0 h 183"/>
                  <a:gd name="T8" fmla="*/ 0 w 882"/>
                  <a:gd name="T9" fmla="*/ 0 h 183"/>
                  <a:gd name="T10" fmla="*/ 0 w 882"/>
                  <a:gd name="T11" fmla="*/ 0 h 183"/>
                  <a:gd name="T12" fmla="*/ 0 w 882"/>
                  <a:gd name="T13" fmla="*/ 0 h 183"/>
                  <a:gd name="T14" fmla="*/ 0 w 882"/>
                  <a:gd name="T15" fmla="*/ 0 h 183"/>
                  <a:gd name="T16" fmla="*/ 0 w 882"/>
                  <a:gd name="T17" fmla="*/ 0 h 183"/>
                  <a:gd name="T18" fmla="*/ 0 w 882"/>
                  <a:gd name="T19" fmla="*/ 0 h 183"/>
                  <a:gd name="T20" fmla="*/ 0 w 882"/>
                  <a:gd name="T21" fmla="*/ 0 h 183"/>
                  <a:gd name="T22" fmla="*/ 0 w 882"/>
                  <a:gd name="T23" fmla="*/ 0 h 183"/>
                  <a:gd name="T24" fmla="*/ 0 w 882"/>
                  <a:gd name="T25" fmla="*/ 0 h 183"/>
                  <a:gd name="T26" fmla="*/ 0 w 882"/>
                  <a:gd name="T27" fmla="*/ 0 h 183"/>
                  <a:gd name="T28" fmla="*/ 0 w 882"/>
                  <a:gd name="T29" fmla="*/ 0 h 183"/>
                  <a:gd name="T30" fmla="*/ 0 w 882"/>
                  <a:gd name="T31" fmla="*/ 0 h 183"/>
                  <a:gd name="T32" fmla="*/ 0 w 882"/>
                  <a:gd name="T33" fmla="*/ 0 h 183"/>
                  <a:gd name="T34" fmla="*/ 0 w 882"/>
                  <a:gd name="T35" fmla="*/ 0 h 183"/>
                  <a:gd name="T36" fmla="*/ 0 w 882"/>
                  <a:gd name="T37" fmla="*/ 0 h 183"/>
                  <a:gd name="T38" fmla="*/ 0 w 882"/>
                  <a:gd name="T39" fmla="*/ 0 h 183"/>
                  <a:gd name="T40" fmla="*/ 0 w 882"/>
                  <a:gd name="T41" fmla="*/ 0 h 183"/>
                  <a:gd name="T42" fmla="*/ 0 w 882"/>
                  <a:gd name="T43" fmla="*/ 0 h 183"/>
                  <a:gd name="T44" fmla="*/ 0 w 882"/>
                  <a:gd name="T45" fmla="*/ 0 h 183"/>
                  <a:gd name="T46" fmla="*/ 0 w 882"/>
                  <a:gd name="T47" fmla="*/ 0 h 183"/>
                  <a:gd name="T48" fmla="*/ 0 w 882"/>
                  <a:gd name="T49" fmla="*/ 0 h 183"/>
                  <a:gd name="T50" fmla="*/ 0 w 882"/>
                  <a:gd name="T51" fmla="*/ 0 h 183"/>
                  <a:gd name="T52" fmla="*/ 0 w 882"/>
                  <a:gd name="T53" fmla="*/ 0 h 183"/>
                  <a:gd name="T54" fmla="*/ 0 w 882"/>
                  <a:gd name="T55" fmla="*/ 0 h 183"/>
                  <a:gd name="T56" fmla="*/ 0 w 882"/>
                  <a:gd name="T57" fmla="*/ 0 h 183"/>
                  <a:gd name="T58" fmla="*/ 0 w 882"/>
                  <a:gd name="T59" fmla="*/ 0 h 183"/>
                  <a:gd name="T60" fmla="*/ 0 w 882"/>
                  <a:gd name="T61" fmla="*/ 0 h 183"/>
                  <a:gd name="T62" fmla="*/ 0 w 882"/>
                  <a:gd name="T63" fmla="*/ 0 h 183"/>
                  <a:gd name="T64" fmla="*/ 0 w 882"/>
                  <a:gd name="T65" fmla="*/ 0 h 183"/>
                  <a:gd name="T66" fmla="*/ 0 w 882"/>
                  <a:gd name="T67" fmla="*/ 0 h 18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82"/>
                  <a:gd name="T103" fmla="*/ 0 h 183"/>
                  <a:gd name="T104" fmla="*/ 882 w 882"/>
                  <a:gd name="T105" fmla="*/ 183 h 18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82" h="183">
                    <a:moveTo>
                      <a:pt x="882" y="183"/>
                    </a:moveTo>
                    <a:lnTo>
                      <a:pt x="0" y="183"/>
                    </a:lnTo>
                    <a:lnTo>
                      <a:pt x="22" y="160"/>
                    </a:lnTo>
                    <a:lnTo>
                      <a:pt x="47" y="140"/>
                    </a:lnTo>
                    <a:lnTo>
                      <a:pt x="72" y="121"/>
                    </a:lnTo>
                    <a:lnTo>
                      <a:pt x="98" y="103"/>
                    </a:lnTo>
                    <a:lnTo>
                      <a:pt x="124" y="87"/>
                    </a:lnTo>
                    <a:lnTo>
                      <a:pt x="151" y="71"/>
                    </a:lnTo>
                    <a:lnTo>
                      <a:pt x="178" y="58"/>
                    </a:lnTo>
                    <a:lnTo>
                      <a:pt x="206" y="47"/>
                    </a:lnTo>
                    <a:lnTo>
                      <a:pt x="234" y="35"/>
                    </a:lnTo>
                    <a:lnTo>
                      <a:pt x="263" y="26"/>
                    </a:lnTo>
                    <a:lnTo>
                      <a:pt x="292" y="18"/>
                    </a:lnTo>
                    <a:lnTo>
                      <a:pt x="322" y="12"/>
                    </a:lnTo>
                    <a:lnTo>
                      <a:pt x="351" y="7"/>
                    </a:lnTo>
                    <a:lnTo>
                      <a:pt x="381" y="4"/>
                    </a:lnTo>
                    <a:lnTo>
                      <a:pt x="411" y="2"/>
                    </a:lnTo>
                    <a:lnTo>
                      <a:pt x="441" y="0"/>
                    </a:lnTo>
                    <a:lnTo>
                      <a:pt x="471" y="2"/>
                    </a:lnTo>
                    <a:lnTo>
                      <a:pt x="501" y="4"/>
                    </a:lnTo>
                    <a:lnTo>
                      <a:pt x="531" y="7"/>
                    </a:lnTo>
                    <a:lnTo>
                      <a:pt x="560" y="12"/>
                    </a:lnTo>
                    <a:lnTo>
                      <a:pt x="589" y="18"/>
                    </a:lnTo>
                    <a:lnTo>
                      <a:pt x="619" y="26"/>
                    </a:lnTo>
                    <a:lnTo>
                      <a:pt x="648" y="35"/>
                    </a:lnTo>
                    <a:lnTo>
                      <a:pt x="676" y="47"/>
                    </a:lnTo>
                    <a:lnTo>
                      <a:pt x="704" y="58"/>
                    </a:lnTo>
                    <a:lnTo>
                      <a:pt x="731" y="71"/>
                    </a:lnTo>
                    <a:lnTo>
                      <a:pt x="758" y="87"/>
                    </a:lnTo>
                    <a:lnTo>
                      <a:pt x="784" y="103"/>
                    </a:lnTo>
                    <a:lnTo>
                      <a:pt x="810" y="121"/>
                    </a:lnTo>
                    <a:lnTo>
                      <a:pt x="835" y="140"/>
                    </a:lnTo>
                    <a:lnTo>
                      <a:pt x="858" y="160"/>
                    </a:lnTo>
                    <a:lnTo>
                      <a:pt x="882" y="183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72" name="Freeform 100"/>
              <p:cNvSpPr>
                <a:spLocks/>
              </p:cNvSpPr>
              <p:nvPr/>
            </p:nvSpPr>
            <p:spPr bwMode="auto">
              <a:xfrm>
                <a:off x="8018" y="11184"/>
                <a:ext cx="129" cy="64"/>
              </a:xfrm>
              <a:custGeom>
                <a:avLst/>
                <a:gdLst>
                  <a:gd name="T0" fmla="*/ 0 w 884"/>
                  <a:gd name="T1" fmla="*/ 0 h 446"/>
                  <a:gd name="T2" fmla="*/ 0 w 884"/>
                  <a:gd name="T3" fmla="*/ 0 h 446"/>
                  <a:gd name="T4" fmla="*/ 0 w 884"/>
                  <a:gd name="T5" fmla="*/ 0 h 446"/>
                  <a:gd name="T6" fmla="*/ 0 w 884"/>
                  <a:gd name="T7" fmla="*/ 0 h 4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4"/>
                  <a:gd name="T13" fmla="*/ 0 h 446"/>
                  <a:gd name="T14" fmla="*/ 884 w 884"/>
                  <a:gd name="T15" fmla="*/ 446 h 4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4" h="446">
                    <a:moveTo>
                      <a:pt x="884" y="0"/>
                    </a:moveTo>
                    <a:lnTo>
                      <a:pt x="0" y="6"/>
                    </a:lnTo>
                    <a:lnTo>
                      <a:pt x="440" y="446"/>
                    </a:lnTo>
                    <a:lnTo>
                      <a:pt x="884" y="0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73" name="Freeform 99"/>
              <p:cNvSpPr>
                <a:spLocks/>
              </p:cNvSpPr>
              <p:nvPr/>
            </p:nvSpPr>
            <p:spPr bwMode="auto">
              <a:xfrm>
                <a:off x="8051" y="11185"/>
                <a:ext cx="64" cy="128"/>
              </a:xfrm>
              <a:custGeom>
                <a:avLst/>
                <a:gdLst>
                  <a:gd name="T0" fmla="*/ 0 w 444"/>
                  <a:gd name="T1" fmla="*/ 0 h 884"/>
                  <a:gd name="T2" fmla="*/ 0 w 444"/>
                  <a:gd name="T3" fmla="*/ 0 h 884"/>
                  <a:gd name="T4" fmla="*/ 0 w 444"/>
                  <a:gd name="T5" fmla="*/ 0 h 884"/>
                  <a:gd name="T6" fmla="*/ 0 60000 65536"/>
                  <a:gd name="T7" fmla="*/ 0 60000 65536"/>
                  <a:gd name="T8" fmla="*/ 0 60000 65536"/>
                  <a:gd name="T9" fmla="*/ 0 w 444"/>
                  <a:gd name="T10" fmla="*/ 0 h 884"/>
                  <a:gd name="T11" fmla="*/ 444 w 444"/>
                  <a:gd name="T12" fmla="*/ 884 h 8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4" h="884">
                    <a:moveTo>
                      <a:pt x="440" y="0"/>
                    </a:moveTo>
                    <a:lnTo>
                      <a:pt x="0" y="440"/>
                    </a:lnTo>
                    <a:lnTo>
                      <a:pt x="444" y="884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74" name="Freeform 98"/>
              <p:cNvSpPr>
                <a:spLocks/>
              </p:cNvSpPr>
              <p:nvPr/>
            </p:nvSpPr>
            <p:spPr bwMode="auto">
              <a:xfrm>
                <a:off x="8069" y="11185"/>
                <a:ext cx="27" cy="128"/>
              </a:xfrm>
              <a:custGeom>
                <a:avLst/>
                <a:gdLst>
                  <a:gd name="T0" fmla="*/ 0 w 182"/>
                  <a:gd name="T1" fmla="*/ 0 h 882"/>
                  <a:gd name="T2" fmla="*/ 0 w 182"/>
                  <a:gd name="T3" fmla="*/ 0 h 882"/>
                  <a:gd name="T4" fmla="*/ 0 w 182"/>
                  <a:gd name="T5" fmla="*/ 0 h 882"/>
                  <a:gd name="T6" fmla="*/ 0 w 182"/>
                  <a:gd name="T7" fmla="*/ 0 h 882"/>
                  <a:gd name="T8" fmla="*/ 0 w 182"/>
                  <a:gd name="T9" fmla="*/ 0 h 882"/>
                  <a:gd name="T10" fmla="*/ 0 w 182"/>
                  <a:gd name="T11" fmla="*/ 0 h 882"/>
                  <a:gd name="T12" fmla="*/ 0 w 182"/>
                  <a:gd name="T13" fmla="*/ 0 h 882"/>
                  <a:gd name="T14" fmla="*/ 0 w 182"/>
                  <a:gd name="T15" fmla="*/ 0 h 882"/>
                  <a:gd name="T16" fmla="*/ 0 w 182"/>
                  <a:gd name="T17" fmla="*/ 0 h 882"/>
                  <a:gd name="T18" fmla="*/ 0 w 182"/>
                  <a:gd name="T19" fmla="*/ 0 h 882"/>
                  <a:gd name="T20" fmla="*/ 0 w 182"/>
                  <a:gd name="T21" fmla="*/ 0 h 882"/>
                  <a:gd name="T22" fmla="*/ 0 w 182"/>
                  <a:gd name="T23" fmla="*/ 0 h 882"/>
                  <a:gd name="T24" fmla="*/ 0 w 182"/>
                  <a:gd name="T25" fmla="*/ 0 h 882"/>
                  <a:gd name="T26" fmla="*/ 0 w 182"/>
                  <a:gd name="T27" fmla="*/ 0 h 882"/>
                  <a:gd name="T28" fmla="*/ 0 w 182"/>
                  <a:gd name="T29" fmla="*/ 0 h 882"/>
                  <a:gd name="T30" fmla="*/ 0 w 182"/>
                  <a:gd name="T31" fmla="*/ 0 h 882"/>
                  <a:gd name="T32" fmla="*/ 0 w 182"/>
                  <a:gd name="T33" fmla="*/ 0 h 882"/>
                  <a:gd name="T34" fmla="*/ 0 w 182"/>
                  <a:gd name="T35" fmla="*/ 0 h 882"/>
                  <a:gd name="T36" fmla="*/ 0 w 182"/>
                  <a:gd name="T37" fmla="*/ 0 h 882"/>
                  <a:gd name="T38" fmla="*/ 0 w 182"/>
                  <a:gd name="T39" fmla="*/ 0 h 882"/>
                  <a:gd name="T40" fmla="*/ 0 w 182"/>
                  <a:gd name="T41" fmla="*/ 0 h 882"/>
                  <a:gd name="T42" fmla="*/ 0 w 182"/>
                  <a:gd name="T43" fmla="*/ 0 h 882"/>
                  <a:gd name="T44" fmla="*/ 0 w 182"/>
                  <a:gd name="T45" fmla="*/ 0 h 882"/>
                  <a:gd name="T46" fmla="*/ 0 w 182"/>
                  <a:gd name="T47" fmla="*/ 0 h 882"/>
                  <a:gd name="T48" fmla="*/ 0 w 182"/>
                  <a:gd name="T49" fmla="*/ 0 h 882"/>
                  <a:gd name="T50" fmla="*/ 0 w 182"/>
                  <a:gd name="T51" fmla="*/ 0 h 882"/>
                  <a:gd name="T52" fmla="*/ 0 w 182"/>
                  <a:gd name="T53" fmla="*/ 0 h 882"/>
                  <a:gd name="T54" fmla="*/ 0 w 182"/>
                  <a:gd name="T55" fmla="*/ 0 h 882"/>
                  <a:gd name="T56" fmla="*/ 0 w 182"/>
                  <a:gd name="T57" fmla="*/ 0 h 882"/>
                  <a:gd name="T58" fmla="*/ 0 w 182"/>
                  <a:gd name="T59" fmla="*/ 0 h 882"/>
                  <a:gd name="T60" fmla="*/ 0 w 182"/>
                  <a:gd name="T61" fmla="*/ 0 h 882"/>
                  <a:gd name="T62" fmla="*/ 0 w 182"/>
                  <a:gd name="T63" fmla="*/ 0 h 882"/>
                  <a:gd name="T64" fmla="*/ 0 w 182"/>
                  <a:gd name="T65" fmla="*/ 0 h 8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2"/>
                  <a:gd name="T100" fmla="*/ 0 h 882"/>
                  <a:gd name="T101" fmla="*/ 182 w 182"/>
                  <a:gd name="T102" fmla="*/ 882 h 88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2" h="882">
                    <a:moveTo>
                      <a:pt x="0" y="0"/>
                    </a:moveTo>
                    <a:lnTo>
                      <a:pt x="22" y="24"/>
                    </a:lnTo>
                    <a:lnTo>
                      <a:pt x="42" y="47"/>
                    </a:lnTo>
                    <a:lnTo>
                      <a:pt x="62" y="72"/>
                    </a:lnTo>
                    <a:lnTo>
                      <a:pt x="80" y="98"/>
                    </a:lnTo>
                    <a:lnTo>
                      <a:pt x="96" y="124"/>
                    </a:lnTo>
                    <a:lnTo>
                      <a:pt x="111" y="151"/>
                    </a:lnTo>
                    <a:lnTo>
                      <a:pt x="125" y="179"/>
                    </a:lnTo>
                    <a:lnTo>
                      <a:pt x="137" y="206"/>
                    </a:lnTo>
                    <a:lnTo>
                      <a:pt x="147" y="235"/>
                    </a:lnTo>
                    <a:lnTo>
                      <a:pt x="157" y="263"/>
                    </a:lnTo>
                    <a:lnTo>
                      <a:pt x="165" y="293"/>
                    </a:lnTo>
                    <a:lnTo>
                      <a:pt x="171" y="322"/>
                    </a:lnTo>
                    <a:lnTo>
                      <a:pt x="176" y="352"/>
                    </a:lnTo>
                    <a:lnTo>
                      <a:pt x="180" y="382"/>
                    </a:lnTo>
                    <a:lnTo>
                      <a:pt x="182" y="412"/>
                    </a:lnTo>
                    <a:lnTo>
                      <a:pt x="182" y="441"/>
                    </a:lnTo>
                    <a:lnTo>
                      <a:pt x="182" y="472"/>
                    </a:lnTo>
                    <a:lnTo>
                      <a:pt x="180" y="501"/>
                    </a:lnTo>
                    <a:lnTo>
                      <a:pt x="176" y="531"/>
                    </a:lnTo>
                    <a:lnTo>
                      <a:pt x="171" y="560"/>
                    </a:lnTo>
                    <a:lnTo>
                      <a:pt x="165" y="590"/>
                    </a:lnTo>
                    <a:lnTo>
                      <a:pt x="157" y="619"/>
                    </a:lnTo>
                    <a:lnTo>
                      <a:pt x="147" y="648"/>
                    </a:lnTo>
                    <a:lnTo>
                      <a:pt x="137" y="676"/>
                    </a:lnTo>
                    <a:lnTo>
                      <a:pt x="125" y="704"/>
                    </a:lnTo>
                    <a:lnTo>
                      <a:pt x="111" y="731"/>
                    </a:lnTo>
                    <a:lnTo>
                      <a:pt x="96" y="758"/>
                    </a:lnTo>
                    <a:lnTo>
                      <a:pt x="80" y="784"/>
                    </a:lnTo>
                    <a:lnTo>
                      <a:pt x="62" y="810"/>
                    </a:lnTo>
                    <a:lnTo>
                      <a:pt x="42" y="835"/>
                    </a:lnTo>
                    <a:lnTo>
                      <a:pt x="22" y="860"/>
                    </a:lnTo>
                    <a:lnTo>
                      <a:pt x="0" y="882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75" name="Freeform 97"/>
              <p:cNvSpPr>
                <a:spLocks/>
              </p:cNvSpPr>
              <p:nvPr/>
            </p:nvSpPr>
            <p:spPr bwMode="auto">
              <a:xfrm>
                <a:off x="8050" y="11186"/>
                <a:ext cx="64" cy="129"/>
              </a:xfrm>
              <a:custGeom>
                <a:avLst/>
                <a:gdLst>
                  <a:gd name="T0" fmla="*/ 0 w 445"/>
                  <a:gd name="T1" fmla="*/ 0 h 885"/>
                  <a:gd name="T2" fmla="*/ 0 w 445"/>
                  <a:gd name="T3" fmla="*/ 0 h 885"/>
                  <a:gd name="T4" fmla="*/ 0 w 445"/>
                  <a:gd name="T5" fmla="*/ 0 h 885"/>
                  <a:gd name="T6" fmla="*/ 0 60000 65536"/>
                  <a:gd name="T7" fmla="*/ 0 60000 65536"/>
                  <a:gd name="T8" fmla="*/ 0 60000 65536"/>
                  <a:gd name="T9" fmla="*/ 0 w 445"/>
                  <a:gd name="T10" fmla="*/ 0 h 885"/>
                  <a:gd name="T11" fmla="*/ 445 w 445"/>
                  <a:gd name="T12" fmla="*/ 885 h 8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5" h="885">
                    <a:moveTo>
                      <a:pt x="5" y="0"/>
                    </a:moveTo>
                    <a:lnTo>
                      <a:pt x="445" y="440"/>
                    </a:lnTo>
                    <a:lnTo>
                      <a:pt x="0" y="885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76" name="Freeform 96"/>
              <p:cNvSpPr>
                <a:spLocks/>
              </p:cNvSpPr>
              <p:nvPr/>
            </p:nvSpPr>
            <p:spPr bwMode="auto">
              <a:xfrm>
                <a:off x="8069" y="11186"/>
                <a:ext cx="26" cy="128"/>
              </a:xfrm>
              <a:custGeom>
                <a:avLst/>
                <a:gdLst>
                  <a:gd name="T0" fmla="*/ 0 w 182"/>
                  <a:gd name="T1" fmla="*/ 0 h 882"/>
                  <a:gd name="T2" fmla="*/ 0 w 182"/>
                  <a:gd name="T3" fmla="*/ 0 h 882"/>
                  <a:gd name="T4" fmla="*/ 0 w 182"/>
                  <a:gd name="T5" fmla="*/ 0 h 882"/>
                  <a:gd name="T6" fmla="*/ 0 w 182"/>
                  <a:gd name="T7" fmla="*/ 0 h 882"/>
                  <a:gd name="T8" fmla="*/ 0 w 182"/>
                  <a:gd name="T9" fmla="*/ 0 h 882"/>
                  <a:gd name="T10" fmla="*/ 0 w 182"/>
                  <a:gd name="T11" fmla="*/ 0 h 882"/>
                  <a:gd name="T12" fmla="*/ 0 w 182"/>
                  <a:gd name="T13" fmla="*/ 0 h 882"/>
                  <a:gd name="T14" fmla="*/ 0 w 182"/>
                  <a:gd name="T15" fmla="*/ 0 h 882"/>
                  <a:gd name="T16" fmla="*/ 0 w 182"/>
                  <a:gd name="T17" fmla="*/ 0 h 882"/>
                  <a:gd name="T18" fmla="*/ 0 w 182"/>
                  <a:gd name="T19" fmla="*/ 0 h 882"/>
                  <a:gd name="T20" fmla="*/ 0 w 182"/>
                  <a:gd name="T21" fmla="*/ 0 h 882"/>
                  <a:gd name="T22" fmla="*/ 0 w 182"/>
                  <a:gd name="T23" fmla="*/ 0 h 882"/>
                  <a:gd name="T24" fmla="*/ 0 w 182"/>
                  <a:gd name="T25" fmla="*/ 0 h 882"/>
                  <a:gd name="T26" fmla="*/ 0 w 182"/>
                  <a:gd name="T27" fmla="*/ 0 h 882"/>
                  <a:gd name="T28" fmla="*/ 0 w 182"/>
                  <a:gd name="T29" fmla="*/ 0 h 882"/>
                  <a:gd name="T30" fmla="*/ 0 w 182"/>
                  <a:gd name="T31" fmla="*/ 0 h 882"/>
                  <a:gd name="T32" fmla="*/ 0 w 182"/>
                  <a:gd name="T33" fmla="*/ 0 h 882"/>
                  <a:gd name="T34" fmla="*/ 0 w 182"/>
                  <a:gd name="T35" fmla="*/ 0 h 882"/>
                  <a:gd name="T36" fmla="*/ 0 w 182"/>
                  <a:gd name="T37" fmla="*/ 0 h 882"/>
                  <a:gd name="T38" fmla="*/ 0 w 182"/>
                  <a:gd name="T39" fmla="*/ 0 h 882"/>
                  <a:gd name="T40" fmla="*/ 0 w 182"/>
                  <a:gd name="T41" fmla="*/ 0 h 882"/>
                  <a:gd name="T42" fmla="*/ 0 w 182"/>
                  <a:gd name="T43" fmla="*/ 0 h 882"/>
                  <a:gd name="T44" fmla="*/ 0 w 182"/>
                  <a:gd name="T45" fmla="*/ 0 h 882"/>
                  <a:gd name="T46" fmla="*/ 0 w 182"/>
                  <a:gd name="T47" fmla="*/ 0 h 882"/>
                  <a:gd name="T48" fmla="*/ 0 w 182"/>
                  <a:gd name="T49" fmla="*/ 0 h 882"/>
                  <a:gd name="T50" fmla="*/ 0 w 182"/>
                  <a:gd name="T51" fmla="*/ 0 h 882"/>
                  <a:gd name="T52" fmla="*/ 0 w 182"/>
                  <a:gd name="T53" fmla="*/ 0 h 882"/>
                  <a:gd name="T54" fmla="*/ 0 w 182"/>
                  <a:gd name="T55" fmla="*/ 0 h 882"/>
                  <a:gd name="T56" fmla="*/ 0 w 182"/>
                  <a:gd name="T57" fmla="*/ 0 h 882"/>
                  <a:gd name="T58" fmla="*/ 0 w 182"/>
                  <a:gd name="T59" fmla="*/ 0 h 882"/>
                  <a:gd name="T60" fmla="*/ 0 w 182"/>
                  <a:gd name="T61" fmla="*/ 0 h 882"/>
                  <a:gd name="T62" fmla="*/ 0 w 182"/>
                  <a:gd name="T63" fmla="*/ 0 h 882"/>
                  <a:gd name="T64" fmla="*/ 0 w 182"/>
                  <a:gd name="T65" fmla="*/ 0 h 8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2"/>
                  <a:gd name="T100" fmla="*/ 0 h 882"/>
                  <a:gd name="T101" fmla="*/ 182 w 182"/>
                  <a:gd name="T102" fmla="*/ 882 h 88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2" h="882">
                    <a:moveTo>
                      <a:pt x="182" y="0"/>
                    </a:moveTo>
                    <a:lnTo>
                      <a:pt x="159" y="24"/>
                    </a:lnTo>
                    <a:lnTo>
                      <a:pt x="139" y="47"/>
                    </a:lnTo>
                    <a:lnTo>
                      <a:pt x="120" y="72"/>
                    </a:lnTo>
                    <a:lnTo>
                      <a:pt x="102" y="98"/>
                    </a:lnTo>
                    <a:lnTo>
                      <a:pt x="85" y="125"/>
                    </a:lnTo>
                    <a:lnTo>
                      <a:pt x="70" y="151"/>
                    </a:lnTo>
                    <a:lnTo>
                      <a:pt x="57" y="179"/>
                    </a:lnTo>
                    <a:lnTo>
                      <a:pt x="45" y="207"/>
                    </a:lnTo>
                    <a:lnTo>
                      <a:pt x="34" y="235"/>
                    </a:lnTo>
                    <a:lnTo>
                      <a:pt x="24" y="263"/>
                    </a:lnTo>
                    <a:lnTo>
                      <a:pt x="16" y="293"/>
                    </a:lnTo>
                    <a:lnTo>
                      <a:pt x="11" y="322"/>
                    </a:lnTo>
                    <a:lnTo>
                      <a:pt x="5" y="352"/>
                    </a:lnTo>
                    <a:lnTo>
                      <a:pt x="2" y="381"/>
                    </a:lnTo>
                    <a:lnTo>
                      <a:pt x="0" y="412"/>
                    </a:lnTo>
                    <a:lnTo>
                      <a:pt x="0" y="441"/>
                    </a:lnTo>
                    <a:lnTo>
                      <a:pt x="0" y="471"/>
                    </a:lnTo>
                    <a:lnTo>
                      <a:pt x="2" y="502"/>
                    </a:lnTo>
                    <a:lnTo>
                      <a:pt x="5" y="531"/>
                    </a:lnTo>
                    <a:lnTo>
                      <a:pt x="11" y="560"/>
                    </a:lnTo>
                    <a:lnTo>
                      <a:pt x="16" y="591"/>
                    </a:lnTo>
                    <a:lnTo>
                      <a:pt x="24" y="619"/>
                    </a:lnTo>
                    <a:lnTo>
                      <a:pt x="34" y="648"/>
                    </a:lnTo>
                    <a:lnTo>
                      <a:pt x="45" y="676"/>
                    </a:lnTo>
                    <a:lnTo>
                      <a:pt x="57" y="704"/>
                    </a:lnTo>
                    <a:lnTo>
                      <a:pt x="70" y="731"/>
                    </a:lnTo>
                    <a:lnTo>
                      <a:pt x="85" y="758"/>
                    </a:lnTo>
                    <a:lnTo>
                      <a:pt x="102" y="785"/>
                    </a:lnTo>
                    <a:lnTo>
                      <a:pt x="120" y="810"/>
                    </a:lnTo>
                    <a:lnTo>
                      <a:pt x="139" y="835"/>
                    </a:lnTo>
                    <a:lnTo>
                      <a:pt x="159" y="860"/>
                    </a:lnTo>
                    <a:lnTo>
                      <a:pt x="182" y="882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" name="Group 93"/>
              <p:cNvGrpSpPr>
                <a:grpSpLocks/>
              </p:cNvGrpSpPr>
              <p:nvPr/>
            </p:nvGrpSpPr>
            <p:grpSpPr bwMode="auto">
              <a:xfrm>
                <a:off x="7984" y="11141"/>
                <a:ext cx="197" cy="198"/>
                <a:chOff x="11298" y="13152"/>
                <a:chExt cx="350" cy="350"/>
              </a:xfrm>
            </p:grpSpPr>
            <p:sp>
              <p:nvSpPr>
                <p:cNvPr id="32986" name="Oval 95"/>
                <p:cNvSpPr>
                  <a:spLocks noChangeArrowheads="1"/>
                </p:cNvSpPr>
                <p:nvPr/>
              </p:nvSpPr>
              <p:spPr bwMode="auto">
                <a:xfrm>
                  <a:off x="11298" y="13152"/>
                  <a:ext cx="350" cy="350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rgbClr val="7F7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endParaRPr lang="ru-RU" altLang="ru-RU"/>
                </a:p>
              </p:txBody>
            </p:sp>
            <p:sp>
              <p:nvSpPr>
                <p:cNvPr id="32987" name="Oval 94"/>
                <p:cNvSpPr>
                  <a:spLocks noChangeArrowheads="1"/>
                </p:cNvSpPr>
                <p:nvPr/>
              </p:nvSpPr>
              <p:spPr bwMode="auto">
                <a:xfrm>
                  <a:off x="11400" y="13318"/>
                  <a:ext cx="99" cy="99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endParaRPr lang="ru-RU" altLang="ru-RU"/>
                </a:p>
              </p:txBody>
            </p:sp>
          </p:grpSp>
          <p:sp>
            <p:nvSpPr>
              <p:cNvPr id="32978" name="Line 92"/>
              <p:cNvSpPr>
                <a:spLocks noChangeShapeType="1"/>
              </p:cNvSpPr>
              <p:nvPr/>
            </p:nvSpPr>
            <p:spPr bwMode="auto">
              <a:xfrm>
                <a:off x="8204" y="11239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79" name="Line 91"/>
              <p:cNvSpPr>
                <a:spLocks noChangeShapeType="1"/>
              </p:cNvSpPr>
              <p:nvPr/>
            </p:nvSpPr>
            <p:spPr bwMode="auto">
              <a:xfrm rot="-5400000">
                <a:off x="8054" y="11093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80" name="Line 90"/>
              <p:cNvSpPr>
                <a:spLocks noChangeShapeType="1"/>
              </p:cNvSpPr>
              <p:nvPr/>
            </p:nvSpPr>
            <p:spPr bwMode="auto">
              <a:xfrm rot="-5400000">
                <a:off x="8054" y="11386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81" name="Line 89"/>
              <p:cNvSpPr>
                <a:spLocks noChangeShapeType="1"/>
              </p:cNvSpPr>
              <p:nvPr/>
            </p:nvSpPr>
            <p:spPr bwMode="auto">
              <a:xfrm>
                <a:off x="7904" y="11239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82" name="Line 88"/>
              <p:cNvSpPr>
                <a:spLocks noChangeShapeType="1"/>
              </p:cNvSpPr>
              <p:nvPr/>
            </p:nvSpPr>
            <p:spPr bwMode="auto">
              <a:xfrm rot="2700000">
                <a:off x="7948" y="11136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83" name="Line 87"/>
              <p:cNvSpPr>
                <a:spLocks noChangeShapeType="1"/>
              </p:cNvSpPr>
              <p:nvPr/>
            </p:nvSpPr>
            <p:spPr bwMode="auto">
              <a:xfrm rot="2700000">
                <a:off x="8160" y="11341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84" name="Line 86"/>
              <p:cNvSpPr>
                <a:spLocks noChangeShapeType="1"/>
              </p:cNvSpPr>
              <p:nvPr/>
            </p:nvSpPr>
            <p:spPr bwMode="auto">
              <a:xfrm rot="-2700000">
                <a:off x="8165" y="11141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85" name="Line 85"/>
              <p:cNvSpPr>
                <a:spLocks noChangeShapeType="1"/>
              </p:cNvSpPr>
              <p:nvPr/>
            </p:nvSpPr>
            <p:spPr bwMode="auto">
              <a:xfrm rot="-2700000">
                <a:off x="7949" y="11342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2966" name="Line 82"/>
            <p:cNvSpPr>
              <a:spLocks noChangeShapeType="1"/>
            </p:cNvSpPr>
            <p:nvPr/>
          </p:nvSpPr>
          <p:spPr bwMode="auto">
            <a:xfrm rot="-5400000">
              <a:off x="2082423" y="2689760"/>
              <a:ext cx="403542" cy="10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Группа 103"/>
          <p:cNvGrpSpPr>
            <a:grpSpLocks/>
          </p:cNvGrpSpPr>
          <p:nvPr/>
        </p:nvGrpSpPr>
        <p:grpSpPr bwMode="auto">
          <a:xfrm>
            <a:off x="2886075" y="863600"/>
            <a:ext cx="377825" cy="704850"/>
            <a:chOff x="2098495" y="2186140"/>
            <a:chExt cx="376780" cy="705930"/>
          </a:xfrm>
        </p:grpSpPr>
        <p:grpSp>
          <p:nvGrpSpPr>
            <p:cNvPr id="12" name="Group 84"/>
            <p:cNvGrpSpPr>
              <a:grpSpLocks/>
            </p:cNvGrpSpPr>
            <p:nvPr/>
          </p:nvGrpSpPr>
          <p:grpSpPr bwMode="auto">
            <a:xfrm rot="-5400000">
              <a:off x="2094769" y="2189860"/>
              <a:ext cx="384171" cy="376779"/>
              <a:chOff x="7904" y="11065"/>
              <a:chExt cx="357" cy="350"/>
            </a:xfrm>
          </p:grpSpPr>
          <p:sp>
            <p:nvSpPr>
              <p:cNvPr id="32944" name="Freeform 105"/>
              <p:cNvSpPr>
                <a:spLocks noEditPoints="1"/>
              </p:cNvSpPr>
              <p:nvPr/>
            </p:nvSpPr>
            <p:spPr bwMode="auto">
              <a:xfrm>
                <a:off x="8019" y="11250"/>
                <a:ext cx="128" cy="90"/>
              </a:xfrm>
              <a:custGeom>
                <a:avLst/>
                <a:gdLst>
                  <a:gd name="T0" fmla="*/ 0 w 884"/>
                  <a:gd name="T1" fmla="*/ 0 h 623"/>
                  <a:gd name="T2" fmla="*/ 0 w 884"/>
                  <a:gd name="T3" fmla="*/ 0 h 623"/>
                  <a:gd name="T4" fmla="*/ 0 w 884"/>
                  <a:gd name="T5" fmla="*/ 0 h 623"/>
                  <a:gd name="T6" fmla="*/ 0 w 884"/>
                  <a:gd name="T7" fmla="*/ 0 h 623"/>
                  <a:gd name="T8" fmla="*/ 0 w 884"/>
                  <a:gd name="T9" fmla="*/ 0 h 623"/>
                  <a:gd name="T10" fmla="*/ 0 w 884"/>
                  <a:gd name="T11" fmla="*/ 0 h 623"/>
                  <a:gd name="T12" fmla="*/ 0 w 884"/>
                  <a:gd name="T13" fmla="*/ 0 h 623"/>
                  <a:gd name="T14" fmla="*/ 0 w 884"/>
                  <a:gd name="T15" fmla="*/ 0 h 623"/>
                  <a:gd name="T16" fmla="*/ 0 w 884"/>
                  <a:gd name="T17" fmla="*/ 0 h 623"/>
                  <a:gd name="T18" fmla="*/ 0 w 884"/>
                  <a:gd name="T19" fmla="*/ 0 h 623"/>
                  <a:gd name="T20" fmla="*/ 0 w 884"/>
                  <a:gd name="T21" fmla="*/ 0 h 623"/>
                  <a:gd name="T22" fmla="*/ 0 w 884"/>
                  <a:gd name="T23" fmla="*/ 0 h 623"/>
                  <a:gd name="T24" fmla="*/ 0 w 884"/>
                  <a:gd name="T25" fmla="*/ 0 h 623"/>
                  <a:gd name="T26" fmla="*/ 0 w 884"/>
                  <a:gd name="T27" fmla="*/ 0 h 623"/>
                  <a:gd name="T28" fmla="*/ 0 w 884"/>
                  <a:gd name="T29" fmla="*/ 0 h 623"/>
                  <a:gd name="T30" fmla="*/ 0 w 884"/>
                  <a:gd name="T31" fmla="*/ 0 h 623"/>
                  <a:gd name="T32" fmla="*/ 0 w 884"/>
                  <a:gd name="T33" fmla="*/ 0 h 623"/>
                  <a:gd name="T34" fmla="*/ 0 w 884"/>
                  <a:gd name="T35" fmla="*/ 0 h 623"/>
                  <a:gd name="T36" fmla="*/ 0 w 884"/>
                  <a:gd name="T37" fmla="*/ 0 h 623"/>
                  <a:gd name="T38" fmla="*/ 0 w 884"/>
                  <a:gd name="T39" fmla="*/ 0 h 623"/>
                  <a:gd name="T40" fmla="*/ 0 w 884"/>
                  <a:gd name="T41" fmla="*/ 0 h 623"/>
                  <a:gd name="T42" fmla="*/ 0 w 884"/>
                  <a:gd name="T43" fmla="*/ 0 h 623"/>
                  <a:gd name="T44" fmla="*/ 0 w 884"/>
                  <a:gd name="T45" fmla="*/ 0 h 623"/>
                  <a:gd name="T46" fmla="*/ 0 w 884"/>
                  <a:gd name="T47" fmla="*/ 0 h 623"/>
                  <a:gd name="T48" fmla="*/ 0 w 884"/>
                  <a:gd name="T49" fmla="*/ 0 h 623"/>
                  <a:gd name="T50" fmla="*/ 0 w 884"/>
                  <a:gd name="T51" fmla="*/ 0 h 623"/>
                  <a:gd name="T52" fmla="*/ 0 w 884"/>
                  <a:gd name="T53" fmla="*/ 0 h 623"/>
                  <a:gd name="T54" fmla="*/ 0 w 884"/>
                  <a:gd name="T55" fmla="*/ 0 h 623"/>
                  <a:gd name="T56" fmla="*/ 0 w 884"/>
                  <a:gd name="T57" fmla="*/ 0 h 623"/>
                  <a:gd name="T58" fmla="*/ 0 w 884"/>
                  <a:gd name="T59" fmla="*/ 0 h 623"/>
                  <a:gd name="T60" fmla="*/ 0 w 884"/>
                  <a:gd name="T61" fmla="*/ 0 h 623"/>
                  <a:gd name="T62" fmla="*/ 0 w 884"/>
                  <a:gd name="T63" fmla="*/ 0 h 623"/>
                  <a:gd name="T64" fmla="*/ 0 w 884"/>
                  <a:gd name="T65" fmla="*/ 0 h 623"/>
                  <a:gd name="T66" fmla="*/ 0 w 884"/>
                  <a:gd name="T67" fmla="*/ 0 h 623"/>
                  <a:gd name="T68" fmla="*/ 0 w 884"/>
                  <a:gd name="T69" fmla="*/ 0 h 623"/>
                  <a:gd name="T70" fmla="*/ 0 w 884"/>
                  <a:gd name="T71" fmla="*/ 0 h 623"/>
                  <a:gd name="T72" fmla="*/ 0 w 884"/>
                  <a:gd name="T73" fmla="*/ 0 h 623"/>
                  <a:gd name="T74" fmla="*/ 0 w 884"/>
                  <a:gd name="T75" fmla="*/ 0 h 62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84"/>
                  <a:gd name="T115" fmla="*/ 0 h 623"/>
                  <a:gd name="T116" fmla="*/ 884 w 884"/>
                  <a:gd name="T117" fmla="*/ 623 h 623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84" h="623">
                    <a:moveTo>
                      <a:pt x="2" y="441"/>
                    </a:moveTo>
                    <a:lnTo>
                      <a:pt x="884" y="441"/>
                    </a:lnTo>
                    <a:lnTo>
                      <a:pt x="860" y="462"/>
                    </a:lnTo>
                    <a:lnTo>
                      <a:pt x="837" y="483"/>
                    </a:lnTo>
                    <a:lnTo>
                      <a:pt x="812" y="503"/>
                    </a:lnTo>
                    <a:lnTo>
                      <a:pt x="786" y="521"/>
                    </a:lnTo>
                    <a:lnTo>
                      <a:pt x="760" y="536"/>
                    </a:lnTo>
                    <a:lnTo>
                      <a:pt x="733" y="552"/>
                    </a:lnTo>
                    <a:lnTo>
                      <a:pt x="705" y="566"/>
                    </a:lnTo>
                    <a:lnTo>
                      <a:pt x="677" y="577"/>
                    </a:lnTo>
                    <a:lnTo>
                      <a:pt x="649" y="588"/>
                    </a:lnTo>
                    <a:lnTo>
                      <a:pt x="621" y="597"/>
                    </a:lnTo>
                    <a:lnTo>
                      <a:pt x="591" y="605"/>
                    </a:lnTo>
                    <a:lnTo>
                      <a:pt x="562" y="612"/>
                    </a:lnTo>
                    <a:lnTo>
                      <a:pt x="532" y="616"/>
                    </a:lnTo>
                    <a:lnTo>
                      <a:pt x="503" y="620"/>
                    </a:lnTo>
                    <a:lnTo>
                      <a:pt x="472" y="622"/>
                    </a:lnTo>
                    <a:lnTo>
                      <a:pt x="443" y="623"/>
                    </a:lnTo>
                    <a:lnTo>
                      <a:pt x="413" y="622"/>
                    </a:lnTo>
                    <a:lnTo>
                      <a:pt x="382" y="620"/>
                    </a:lnTo>
                    <a:lnTo>
                      <a:pt x="353" y="616"/>
                    </a:lnTo>
                    <a:lnTo>
                      <a:pt x="324" y="612"/>
                    </a:lnTo>
                    <a:lnTo>
                      <a:pt x="293" y="605"/>
                    </a:lnTo>
                    <a:lnTo>
                      <a:pt x="265" y="597"/>
                    </a:lnTo>
                    <a:lnTo>
                      <a:pt x="236" y="588"/>
                    </a:lnTo>
                    <a:lnTo>
                      <a:pt x="208" y="577"/>
                    </a:lnTo>
                    <a:lnTo>
                      <a:pt x="180" y="566"/>
                    </a:lnTo>
                    <a:lnTo>
                      <a:pt x="153" y="552"/>
                    </a:lnTo>
                    <a:lnTo>
                      <a:pt x="126" y="536"/>
                    </a:lnTo>
                    <a:lnTo>
                      <a:pt x="99" y="521"/>
                    </a:lnTo>
                    <a:lnTo>
                      <a:pt x="74" y="503"/>
                    </a:lnTo>
                    <a:lnTo>
                      <a:pt x="49" y="483"/>
                    </a:lnTo>
                    <a:lnTo>
                      <a:pt x="24" y="462"/>
                    </a:lnTo>
                    <a:lnTo>
                      <a:pt x="2" y="441"/>
                    </a:lnTo>
                    <a:close/>
                    <a:moveTo>
                      <a:pt x="0" y="444"/>
                    </a:moveTo>
                    <a:lnTo>
                      <a:pt x="884" y="440"/>
                    </a:lnTo>
                    <a:lnTo>
                      <a:pt x="444" y="0"/>
                    </a:lnTo>
                    <a:lnTo>
                      <a:pt x="0" y="44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45" name="Freeform 104"/>
              <p:cNvSpPr>
                <a:spLocks/>
              </p:cNvSpPr>
              <p:nvPr/>
            </p:nvSpPr>
            <p:spPr bwMode="auto">
              <a:xfrm>
                <a:off x="8019" y="11314"/>
                <a:ext cx="128" cy="26"/>
              </a:xfrm>
              <a:custGeom>
                <a:avLst/>
                <a:gdLst>
                  <a:gd name="T0" fmla="*/ 0 w 882"/>
                  <a:gd name="T1" fmla="*/ 0 h 182"/>
                  <a:gd name="T2" fmla="*/ 0 w 882"/>
                  <a:gd name="T3" fmla="*/ 0 h 182"/>
                  <a:gd name="T4" fmla="*/ 0 w 882"/>
                  <a:gd name="T5" fmla="*/ 0 h 182"/>
                  <a:gd name="T6" fmla="*/ 0 w 882"/>
                  <a:gd name="T7" fmla="*/ 0 h 182"/>
                  <a:gd name="T8" fmla="*/ 0 w 882"/>
                  <a:gd name="T9" fmla="*/ 0 h 182"/>
                  <a:gd name="T10" fmla="*/ 0 w 882"/>
                  <a:gd name="T11" fmla="*/ 0 h 182"/>
                  <a:gd name="T12" fmla="*/ 0 w 882"/>
                  <a:gd name="T13" fmla="*/ 0 h 182"/>
                  <a:gd name="T14" fmla="*/ 0 w 882"/>
                  <a:gd name="T15" fmla="*/ 0 h 182"/>
                  <a:gd name="T16" fmla="*/ 0 w 882"/>
                  <a:gd name="T17" fmla="*/ 0 h 182"/>
                  <a:gd name="T18" fmla="*/ 0 w 882"/>
                  <a:gd name="T19" fmla="*/ 0 h 182"/>
                  <a:gd name="T20" fmla="*/ 0 w 882"/>
                  <a:gd name="T21" fmla="*/ 0 h 182"/>
                  <a:gd name="T22" fmla="*/ 0 w 882"/>
                  <a:gd name="T23" fmla="*/ 0 h 182"/>
                  <a:gd name="T24" fmla="*/ 0 w 882"/>
                  <a:gd name="T25" fmla="*/ 0 h 182"/>
                  <a:gd name="T26" fmla="*/ 0 w 882"/>
                  <a:gd name="T27" fmla="*/ 0 h 182"/>
                  <a:gd name="T28" fmla="*/ 0 w 882"/>
                  <a:gd name="T29" fmla="*/ 0 h 182"/>
                  <a:gd name="T30" fmla="*/ 0 w 882"/>
                  <a:gd name="T31" fmla="*/ 0 h 182"/>
                  <a:gd name="T32" fmla="*/ 0 w 882"/>
                  <a:gd name="T33" fmla="*/ 0 h 182"/>
                  <a:gd name="T34" fmla="*/ 0 w 882"/>
                  <a:gd name="T35" fmla="*/ 0 h 182"/>
                  <a:gd name="T36" fmla="*/ 0 w 882"/>
                  <a:gd name="T37" fmla="*/ 0 h 182"/>
                  <a:gd name="T38" fmla="*/ 0 w 882"/>
                  <a:gd name="T39" fmla="*/ 0 h 182"/>
                  <a:gd name="T40" fmla="*/ 0 w 882"/>
                  <a:gd name="T41" fmla="*/ 0 h 182"/>
                  <a:gd name="T42" fmla="*/ 0 w 882"/>
                  <a:gd name="T43" fmla="*/ 0 h 182"/>
                  <a:gd name="T44" fmla="*/ 0 w 882"/>
                  <a:gd name="T45" fmla="*/ 0 h 182"/>
                  <a:gd name="T46" fmla="*/ 0 w 882"/>
                  <a:gd name="T47" fmla="*/ 0 h 182"/>
                  <a:gd name="T48" fmla="*/ 0 w 882"/>
                  <a:gd name="T49" fmla="*/ 0 h 182"/>
                  <a:gd name="T50" fmla="*/ 0 w 882"/>
                  <a:gd name="T51" fmla="*/ 0 h 182"/>
                  <a:gd name="T52" fmla="*/ 0 w 882"/>
                  <a:gd name="T53" fmla="*/ 0 h 182"/>
                  <a:gd name="T54" fmla="*/ 0 w 882"/>
                  <a:gd name="T55" fmla="*/ 0 h 182"/>
                  <a:gd name="T56" fmla="*/ 0 w 882"/>
                  <a:gd name="T57" fmla="*/ 0 h 182"/>
                  <a:gd name="T58" fmla="*/ 0 w 882"/>
                  <a:gd name="T59" fmla="*/ 0 h 182"/>
                  <a:gd name="T60" fmla="*/ 0 w 882"/>
                  <a:gd name="T61" fmla="*/ 0 h 182"/>
                  <a:gd name="T62" fmla="*/ 0 w 882"/>
                  <a:gd name="T63" fmla="*/ 0 h 182"/>
                  <a:gd name="T64" fmla="*/ 0 w 882"/>
                  <a:gd name="T65" fmla="*/ 0 h 182"/>
                  <a:gd name="T66" fmla="*/ 0 w 882"/>
                  <a:gd name="T67" fmla="*/ 0 h 1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82"/>
                  <a:gd name="T103" fmla="*/ 0 h 182"/>
                  <a:gd name="T104" fmla="*/ 882 w 882"/>
                  <a:gd name="T105" fmla="*/ 182 h 1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82" h="182">
                    <a:moveTo>
                      <a:pt x="0" y="0"/>
                    </a:moveTo>
                    <a:lnTo>
                      <a:pt x="882" y="0"/>
                    </a:lnTo>
                    <a:lnTo>
                      <a:pt x="858" y="21"/>
                    </a:lnTo>
                    <a:lnTo>
                      <a:pt x="835" y="42"/>
                    </a:lnTo>
                    <a:lnTo>
                      <a:pt x="810" y="62"/>
                    </a:lnTo>
                    <a:lnTo>
                      <a:pt x="784" y="80"/>
                    </a:lnTo>
                    <a:lnTo>
                      <a:pt x="758" y="95"/>
                    </a:lnTo>
                    <a:lnTo>
                      <a:pt x="731" y="111"/>
                    </a:lnTo>
                    <a:lnTo>
                      <a:pt x="703" y="125"/>
                    </a:lnTo>
                    <a:lnTo>
                      <a:pt x="675" y="136"/>
                    </a:lnTo>
                    <a:lnTo>
                      <a:pt x="647" y="147"/>
                    </a:lnTo>
                    <a:lnTo>
                      <a:pt x="619" y="156"/>
                    </a:lnTo>
                    <a:lnTo>
                      <a:pt x="589" y="164"/>
                    </a:lnTo>
                    <a:lnTo>
                      <a:pt x="560" y="171"/>
                    </a:lnTo>
                    <a:lnTo>
                      <a:pt x="530" y="175"/>
                    </a:lnTo>
                    <a:lnTo>
                      <a:pt x="501" y="179"/>
                    </a:lnTo>
                    <a:lnTo>
                      <a:pt x="470" y="181"/>
                    </a:lnTo>
                    <a:lnTo>
                      <a:pt x="441" y="182"/>
                    </a:lnTo>
                    <a:lnTo>
                      <a:pt x="411" y="181"/>
                    </a:lnTo>
                    <a:lnTo>
                      <a:pt x="380" y="179"/>
                    </a:lnTo>
                    <a:lnTo>
                      <a:pt x="351" y="175"/>
                    </a:lnTo>
                    <a:lnTo>
                      <a:pt x="322" y="171"/>
                    </a:lnTo>
                    <a:lnTo>
                      <a:pt x="291" y="164"/>
                    </a:lnTo>
                    <a:lnTo>
                      <a:pt x="263" y="156"/>
                    </a:lnTo>
                    <a:lnTo>
                      <a:pt x="234" y="147"/>
                    </a:lnTo>
                    <a:lnTo>
                      <a:pt x="206" y="136"/>
                    </a:lnTo>
                    <a:lnTo>
                      <a:pt x="178" y="125"/>
                    </a:lnTo>
                    <a:lnTo>
                      <a:pt x="151" y="111"/>
                    </a:lnTo>
                    <a:lnTo>
                      <a:pt x="124" y="95"/>
                    </a:lnTo>
                    <a:lnTo>
                      <a:pt x="97" y="80"/>
                    </a:lnTo>
                    <a:lnTo>
                      <a:pt x="72" y="62"/>
                    </a:lnTo>
                    <a:lnTo>
                      <a:pt x="47" y="42"/>
                    </a:lnTo>
                    <a:lnTo>
                      <a:pt x="22" y="21"/>
                    </a:lnTo>
                    <a:lnTo>
                      <a:pt x="0" y="0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46" name="Freeform 103"/>
              <p:cNvSpPr>
                <a:spLocks/>
              </p:cNvSpPr>
              <p:nvPr/>
            </p:nvSpPr>
            <p:spPr bwMode="auto">
              <a:xfrm>
                <a:off x="8019" y="11250"/>
                <a:ext cx="128" cy="64"/>
              </a:xfrm>
              <a:custGeom>
                <a:avLst/>
                <a:gdLst>
                  <a:gd name="T0" fmla="*/ 0 w 884"/>
                  <a:gd name="T1" fmla="*/ 0 h 444"/>
                  <a:gd name="T2" fmla="*/ 0 w 884"/>
                  <a:gd name="T3" fmla="*/ 0 h 444"/>
                  <a:gd name="T4" fmla="*/ 0 w 884"/>
                  <a:gd name="T5" fmla="*/ 0 h 444"/>
                  <a:gd name="T6" fmla="*/ 0 w 884"/>
                  <a:gd name="T7" fmla="*/ 0 h 44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4"/>
                  <a:gd name="T13" fmla="*/ 0 h 444"/>
                  <a:gd name="T14" fmla="*/ 884 w 884"/>
                  <a:gd name="T15" fmla="*/ 444 h 44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4" h="444">
                    <a:moveTo>
                      <a:pt x="0" y="444"/>
                    </a:moveTo>
                    <a:lnTo>
                      <a:pt x="884" y="440"/>
                    </a:lnTo>
                    <a:lnTo>
                      <a:pt x="444" y="0"/>
                    </a:lnTo>
                    <a:lnTo>
                      <a:pt x="0" y="444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47" name="Freeform 102"/>
              <p:cNvSpPr>
                <a:spLocks noEditPoints="1"/>
              </p:cNvSpPr>
              <p:nvPr/>
            </p:nvSpPr>
            <p:spPr bwMode="auto">
              <a:xfrm>
                <a:off x="8018" y="11158"/>
                <a:ext cx="129" cy="90"/>
              </a:xfrm>
              <a:custGeom>
                <a:avLst/>
                <a:gdLst>
                  <a:gd name="T0" fmla="*/ 0 w 884"/>
                  <a:gd name="T1" fmla="*/ 0 h 624"/>
                  <a:gd name="T2" fmla="*/ 0 w 884"/>
                  <a:gd name="T3" fmla="*/ 0 h 624"/>
                  <a:gd name="T4" fmla="*/ 0 w 884"/>
                  <a:gd name="T5" fmla="*/ 0 h 624"/>
                  <a:gd name="T6" fmla="*/ 0 w 884"/>
                  <a:gd name="T7" fmla="*/ 0 h 624"/>
                  <a:gd name="T8" fmla="*/ 0 w 884"/>
                  <a:gd name="T9" fmla="*/ 0 h 624"/>
                  <a:gd name="T10" fmla="*/ 0 w 884"/>
                  <a:gd name="T11" fmla="*/ 0 h 624"/>
                  <a:gd name="T12" fmla="*/ 0 w 884"/>
                  <a:gd name="T13" fmla="*/ 0 h 624"/>
                  <a:gd name="T14" fmla="*/ 0 w 884"/>
                  <a:gd name="T15" fmla="*/ 0 h 624"/>
                  <a:gd name="T16" fmla="*/ 0 w 884"/>
                  <a:gd name="T17" fmla="*/ 0 h 624"/>
                  <a:gd name="T18" fmla="*/ 0 w 884"/>
                  <a:gd name="T19" fmla="*/ 0 h 624"/>
                  <a:gd name="T20" fmla="*/ 0 w 884"/>
                  <a:gd name="T21" fmla="*/ 0 h 624"/>
                  <a:gd name="T22" fmla="*/ 0 w 884"/>
                  <a:gd name="T23" fmla="*/ 0 h 624"/>
                  <a:gd name="T24" fmla="*/ 0 w 884"/>
                  <a:gd name="T25" fmla="*/ 0 h 624"/>
                  <a:gd name="T26" fmla="*/ 0 w 884"/>
                  <a:gd name="T27" fmla="*/ 0 h 624"/>
                  <a:gd name="T28" fmla="*/ 0 w 884"/>
                  <a:gd name="T29" fmla="*/ 0 h 624"/>
                  <a:gd name="T30" fmla="*/ 0 w 884"/>
                  <a:gd name="T31" fmla="*/ 0 h 624"/>
                  <a:gd name="T32" fmla="*/ 0 w 884"/>
                  <a:gd name="T33" fmla="*/ 0 h 624"/>
                  <a:gd name="T34" fmla="*/ 0 w 884"/>
                  <a:gd name="T35" fmla="*/ 0 h 624"/>
                  <a:gd name="T36" fmla="*/ 0 w 884"/>
                  <a:gd name="T37" fmla="*/ 0 h 624"/>
                  <a:gd name="T38" fmla="*/ 0 w 884"/>
                  <a:gd name="T39" fmla="*/ 0 h 624"/>
                  <a:gd name="T40" fmla="*/ 0 w 884"/>
                  <a:gd name="T41" fmla="*/ 0 h 624"/>
                  <a:gd name="T42" fmla="*/ 0 w 884"/>
                  <a:gd name="T43" fmla="*/ 0 h 624"/>
                  <a:gd name="T44" fmla="*/ 0 w 884"/>
                  <a:gd name="T45" fmla="*/ 0 h 624"/>
                  <a:gd name="T46" fmla="*/ 0 w 884"/>
                  <a:gd name="T47" fmla="*/ 0 h 624"/>
                  <a:gd name="T48" fmla="*/ 0 w 884"/>
                  <a:gd name="T49" fmla="*/ 0 h 624"/>
                  <a:gd name="T50" fmla="*/ 0 w 884"/>
                  <a:gd name="T51" fmla="*/ 0 h 624"/>
                  <a:gd name="T52" fmla="*/ 0 w 884"/>
                  <a:gd name="T53" fmla="*/ 0 h 624"/>
                  <a:gd name="T54" fmla="*/ 0 w 884"/>
                  <a:gd name="T55" fmla="*/ 0 h 624"/>
                  <a:gd name="T56" fmla="*/ 0 w 884"/>
                  <a:gd name="T57" fmla="*/ 0 h 624"/>
                  <a:gd name="T58" fmla="*/ 0 w 884"/>
                  <a:gd name="T59" fmla="*/ 0 h 624"/>
                  <a:gd name="T60" fmla="*/ 0 w 884"/>
                  <a:gd name="T61" fmla="*/ 0 h 624"/>
                  <a:gd name="T62" fmla="*/ 0 w 884"/>
                  <a:gd name="T63" fmla="*/ 0 h 624"/>
                  <a:gd name="T64" fmla="*/ 0 w 884"/>
                  <a:gd name="T65" fmla="*/ 0 h 624"/>
                  <a:gd name="T66" fmla="*/ 0 w 884"/>
                  <a:gd name="T67" fmla="*/ 0 h 624"/>
                  <a:gd name="T68" fmla="*/ 0 w 884"/>
                  <a:gd name="T69" fmla="*/ 0 h 624"/>
                  <a:gd name="T70" fmla="*/ 0 w 884"/>
                  <a:gd name="T71" fmla="*/ 0 h 624"/>
                  <a:gd name="T72" fmla="*/ 0 w 884"/>
                  <a:gd name="T73" fmla="*/ 0 h 624"/>
                  <a:gd name="T74" fmla="*/ 0 w 884"/>
                  <a:gd name="T75" fmla="*/ 0 h 62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84"/>
                  <a:gd name="T115" fmla="*/ 0 h 624"/>
                  <a:gd name="T116" fmla="*/ 884 w 884"/>
                  <a:gd name="T117" fmla="*/ 624 h 624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84" h="624">
                    <a:moveTo>
                      <a:pt x="882" y="183"/>
                    </a:moveTo>
                    <a:lnTo>
                      <a:pt x="0" y="183"/>
                    </a:lnTo>
                    <a:lnTo>
                      <a:pt x="22" y="160"/>
                    </a:lnTo>
                    <a:lnTo>
                      <a:pt x="47" y="140"/>
                    </a:lnTo>
                    <a:lnTo>
                      <a:pt x="72" y="121"/>
                    </a:lnTo>
                    <a:lnTo>
                      <a:pt x="98" y="103"/>
                    </a:lnTo>
                    <a:lnTo>
                      <a:pt x="124" y="87"/>
                    </a:lnTo>
                    <a:lnTo>
                      <a:pt x="151" y="71"/>
                    </a:lnTo>
                    <a:lnTo>
                      <a:pt x="178" y="58"/>
                    </a:lnTo>
                    <a:lnTo>
                      <a:pt x="206" y="47"/>
                    </a:lnTo>
                    <a:lnTo>
                      <a:pt x="234" y="35"/>
                    </a:lnTo>
                    <a:lnTo>
                      <a:pt x="263" y="26"/>
                    </a:lnTo>
                    <a:lnTo>
                      <a:pt x="292" y="18"/>
                    </a:lnTo>
                    <a:lnTo>
                      <a:pt x="322" y="12"/>
                    </a:lnTo>
                    <a:lnTo>
                      <a:pt x="351" y="7"/>
                    </a:lnTo>
                    <a:lnTo>
                      <a:pt x="381" y="4"/>
                    </a:lnTo>
                    <a:lnTo>
                      <a:pt x="411" y="2"/>
                    </a:lnTo>
                    <a:lnTo>
                      <a:pt x="441" y="0"/>
                    </a:lnTo>
                    <a:lnTo>
                      <a:pt x="471" y="2"/>
                    </a:lnTo>
                    <a:lnTo>
                      <a:pt x="501" y="4"/>
                    </a:lnTo>
                    <a:lnTo>
                      <a:pt x="531" y="7"/>
                    </a:lnTo>
                    <a:lnTo>
                      <a:pt x="560" y="12"/>
                    </a:lnTo>
                    <a:lnTo>
                      <a:pt x="589" y="18"/>
                    </a:lnTo>
                    <a:lnTo>
                      <a:pt x="619" y="26"/>
                    </a:lnTo>
                    <a:lnTo>
                      <a:pt x="648" y="35"/>
                    </a:lnTo>
                    <a:lnTo>
                      <a:pt x="676" y="47"/>
                    </a:lnTo>
                    <a:lnTo>
                      <a:pt x="704" y="58"/>
                    </a:lnTo>
                    <a:lnTo>
                      <a:pt x="731" y="71"/>
                    </a:lnTo>
                    <a:lnTo>
                      <a:pt x="758" y="87"/>
                    </a:lnTo>
                    <a:lnTo>
                      <a:pt x="784" y="103"/>
                    </a:lnTo>
                    <a:lnTo>
                      <a:pt x="810" y="121"/>
                    </a:lnTo>
                    <a:lnTo>
                      <a:pt x="835" y="140"/>
                    </a:lnTo>
                    <a:lnTo>
                      <a:pt x="858" y="160"/>
                    </a:lnTo>
                    <a:lnTo>
                      <a:pt x="882" y="183"/>
                    </a:lnTo>
                    <a:close/>
                    <a:moveTo>
                      <a:pt x="884" y="178"/>
                    </a:moveTo>
                    <a:lnTo>
                      <a:pt x="0" y="184"/>
                    </a:lnTo>
                    <a:lnTo>
                      <a:pt x="440" y="624"/>
                    </a:lnTo>
                    <a:lnTo>
                      <a:pt x="884" y="17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48" name="Freeform 101"/>
              <p:cNvSpPr>
                <a:spLocks/>
              </p:cNvSpPr>
              <p:nvPr/>
            </p:nvSpPr>
            <p:spPr bwMode="auto">
              <a:xfrm>
                <a:off x="8019" y="11158"/>
                <a:ext cx="128" cy="26"/>
              </a:xfrm>
              <a:custGeom>
                <a:avLst/>
                <a:gdLst>
                  <a:gd name="T0" fmla="*/ 0 w 882"/>
                  <a:gd name="T1" fmla="*/ 0 h 183"/>
                  <a:gd name="T2" fmla="*/ 0 w 882"/>
                  <a:gd name="T3" fmla="*/ 0 h 183"/>
                  <a:gd name="T4" fmla="*/ 0 w 882"/>
                  <a:gd name="T5" fmla="*/ 0 h 183"/>
                  <a:gd name="T6" fmla="*/ 0 w 882"/>
                  <a:gd name="T7" fmla="*/ 0 h 183"/>
                  <a:gd name="T8" fmla="*/ 0 w 882"/>
                  <a:gd name="T9" fmla="*/ 0 h 183"/>
                  <a:gd name="T10" fmla="*/ 0 w 882"/>
                  <a:gd name="T11" fmla="*/ 0 h 183"/>
                  <a:gd name="T12" fmla="*/ 0 w 882"/>
                  <a:gd name="T13" fmla="*/ 0 h 183"/>
                  <a:gd name="T14" fmla="*/ 0 w 882"/>
                  <a:gd name="T15" fmla="*/ 0 h 183"/>
                  <a:gd name="T16" fmla="*/ 0 w 882"/>
                  <a:gd name="T17" fmla="*/ 0 h 183"/>
                  <a:gd name="T18" fmla="*/ 0 w 882"/>
                  <a:gd name="T19" fmla="*/ 0 h 183"/>
                  <a:gd name="T20" fmla="*/ 0 w 882"/>
                  <a:gd name="T21" fmla="*/ 0 h 183"/>
                  <a:gd name="T22" fmla="*/ 0 w 882"/>
                  <a:gd name="T23" fmla="*/ 0 h 183"/>
                  <a:gd name="T24" fmla="*/ 0 w 882"/>
                  <a:gd name="T25" fmla="*/ 0 h 183"/>
                  <a:gd name="T26" fmla="*/ 0 w 882"/>
                  <a:gd name="T27" fmla="*/ 0 h 183"/>
                  <a:gd name="T28" fmla="*/ 0 w 882"/>
                  <a:gd name="T29" fmla="*/ 0 h 183"/>
                  <a:gd name="T30" fmla="*/ 0 w 882"/>
                  <a:gd name="T31" fmla="*/ 0 h 183"/>
                  <a:gd name="T32" fmla="*/ 0 w 882"/>
                  <a:gd name="T33" fmla="*/ 0 h 183"/>
                  <a:gd name="T34" fmla="*/ 0 w 882"/>
                  <a:gd name="T35" fmla="*/ 0 h 183"/>
                  <a:gd name="T36" fmla="*/ 0 w 882"/>
                  <a:gd name="T37" fmla="*/ 0 h 183"/>
                  <a:gd name="T38" fmla="*/ 0 w 882"/>
                  <a:gd name="T39" fmla="*/ 0 h 183"/>
                  <a:gd name="T40" fmla="*/ 0 w 882"/>
                  <a:gd name="T41" fmla="*/ 0 h 183"/>
                  <a:gd name="T42" fmla="*/ 0 w 882"/>
                  <a:gd name="T43" fmla="*/ 0 h 183"/>
                  <a:gd name="T44" fmla="*/ 0 w 882"/>
                  <a:gd name="T45" fmla="*/ 0 h 183"/>
                  <a:gd name="T46" fmla="*/ 0 w 882"/>
                  <a:gd name="T47" fmla="*/ 0 h 183"/>
                  <a:gd name="T48" fmla="*/ 0 w 882"/>
                  <a:gd name="T49" fmla="*/ 0 h 183"/>
                  <a:gd name="T50" fmla="*/ 0 w 882"/>
                  <a:gd name="T51" fmla="*/ 0 h 183"/>
                  <a:gd name="T52" fmla="*/ 0 w 882"/>
                  <a:gd name="T53" fmla="*/ 0 h 183"/>
                  <a:gd name="T54" fmla="*/ 0 w 882"/>
                  <a:gd name="T55" fmla="*/ 0 h 183"/>
                  <a:gd name="T56" fmla="*/ 0 w 882"/>
                  <a:gd name="T57" fmla="*/ 0 h 183"/>
                  <a:gd name="T58" fmla="*/ 0 w 882"/>
                  <a:gd name="T59" fmla="*/ 0 h 183"/>
                  <a:gd name="T60" fmla="*/ 0 w 882"/>
                  <a:gd name="T61" fmla="*/ 0 h 183"/>
                  <a:gd name="T62" fmla="*/ 0 w 882"/>
                  <a:gd name="T63" fmla="*/ 0 h 183"/>
                  <a:gd name="T64" fmla="*/ 0 w 882"/>
                  <a:gd name="T65" fmla="*/ 0 h 183"/>
                  <a:gd name="T66" fmla="*/ 0 w 882"/>
                  <a:gd name="T67" fmla="*/ 0 h 18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82"/>
                  <a:gd name="T103" fmla="*/ 0 h 183"/>
                  <a:gd name="T104" fmla="*/ 882 w 882"/>
                  <a:gd name="T105" fmla="*/ 183 h 18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82" h="183">
                    <a:moveTo>
                      <a:pt x="882" y="183"/>
                    </a:moveTo>
                    <a:lnTo>
                      <a:pt x="0" y="183"/>
                    </a:lnTo>
                    <a:lnTo>
                      <a:pt x="22" y="160"/>
                    </a:lnTo>
                    <a:lnTo>
                      <a:pt x="47" y="140"/>
                    </a:lnTo>
                    <a:lnTo>
                      <a:pt x="72" y="121"/>
                    </a:lnTo>
                    <a:lnTo>
                      <a:pt x="98" y="103"/>
                    </a:lnTo>
                    <a:lnTo>
                      <a:pt x="124" y="87"/>
                    </a:lnTo>
                    <a:lnTo>
                      <a:pt x="151" y="71"/>
                    </a:lnTo>
                    <a:lnTo>
                      <a:pt x="178" y="58"/>
                    </a:lnTo>
                    <a:lnTo>
                      <a:pt x="206" y="47"/>
                    </a:lnTo>
                    <a:lnTo>
                      <a:pt x="234" y="35"/>
                    </a:lnTo>
                    <a:lnTo>
                      <a:pt x="263" y="26"/>
                    </a:lnTo>
                    <a:lnTo>
                      <a:pt x="292" y="18"/>
                    </a:lnTo>
                    <a:lnTo>
                      <a:pt x="322" y="12"/>
                    </a:lnTo>
                    <a:lnTo>
                      <a:pt x="351" y="7"/>
                    </a:lnTo>
                    <a:lnTo>
                      <a:pt x="381" y="4"/>
                    </a:lnTo>
                    <a:lnTo>
                      <a:pt x="411" y="2"/>
                    </a:lnTo>
                    <a:lnTo>
                      <a:pt x="441" y="0"/>
                    </a:lnTo>
                    <a:lnTo>
                      <a:pt x="471" y="2"/>
                    </a:lnTo>
                    <a:lnTo>
                      <a:pt x="501" y="4"/>
                    </a:lnTo>
                    <a:lnTo>
                      <a:pt x="531" y="7"/>
                    </a:lnTo>
                    <a:lnTo>
                      <a:pt x="560" y="12"/>
                    </a:lnTo>
                    <a:lnTo>
                      <a:pt x="589" y="18"/>
                    </a:lnTo>
                    <a:lnTo>
                      <a:pt x="619" y="26"/>
                    </a:lnTo>
                    <a:lnTo>
                      <a:pt x="648" y="35"/>
                    </a:lnTo>
                    <a:lnTo>
                      <a:pt x="676" y="47"/>
                    </a:lnTo>
                    <a:lnTo>
                      <a:pt x="704" y="58"/>
                    </a:lnTo>
                    <a:lnTo>
                      <a:pt x="731" y="71"/>
                    </a:lnTo>
                    <a:lnTo>
                      <a:pt x="758" y="87"/>
                    </a:lnTo>
                    <a:lnTo>
                      <a:pt x="784" y="103"/>
                    </a:lnTo>
                    <a:lnTo>
                      <a:pt x="810" y="121"/>
                    </a:lnTo>
                    <a:lnTo>
                      <a:pt x="835" y="140"/>
                    </a:lnTo>
                    <a:lnTo>
                      <a:pt x="858" y="160"/>
                    </a:lnTo>
                    <a:lnTo>
                      <a:pt x="882" y="183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49" name="Freeform 100"/>
              <p:cNvSpPr>
                <a:spLocks/>
              </p:cNvSpPr>
              <p:nvPr/>
            </p:nvSpPr>
            <p:spPr bwMode="auto">
              <a:xfrm>
                <a:off x="8018" y="11184"/>
                <a:ext cx="129" cy="64"/>
              </a:xfrm>
              <a:custGeom>
                <a:avLst/>
                <a:gdLst>
                  <a:gd name="T0" fmla="*/ 0 w 884"/>
                  <a:gd name="T1" fmla="*/ 0 h 446"/>
                  <a:gd name="T2" fmla="*/ 0 w 884"/>
                  <a:gd name="T3" fmla="*/ 0 h 446"/>
                  <a:gd name="T4" fmla="*/ 0 w 884"/>
                  <a:gd name="T5" fmla="*/ 0 h 446"/>
                  <a:gd name="T6" fmla="*/ 0 w 884"/>
                  <a:gd name="T7" fmla="*/ 0 h 4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4"/>
                  <a:gd name="T13" fmla="*/ 0 h 446"/>
                  <a:gd name="T14" fmla="*/ 884 w 884"/>
                  <a:gd name="T15" fmla="*/ 446 h 4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4" h="446">
                    <a:moveTo>
                      <a:pt x="884" y="0"/>
                    </a:moveTo>
                    <a:lnTo>
                      <a:pt x="0" y="6"/>
                    </a:lnTo>
                    <a:lnTo>
                      <a:pt x="440" y="446"/>
                    </a:lnTo>
                    <a:lnTo>
                      <a:pt x="884" y="0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50" name="Freeform 99"/>
              <p:cNvSpPr>
                <a:spLocks/>
              </p:cNvSpPr>
              <p:nvPr/>
            </p:nvSpPr>
            <p:spPr bwMode="auto">
              <a:xfrm>
                <a:off x="8051" y="11185"/>
                <a:ext cx="64" cy="128"/>
              </a:xfrm>
              <a:custGeom>
                <a:avLst/>
                <a:gdLst>
                  <a:gd name="T0" fmla="*/ 0 w 444"/>
                  <a:gd name="T1" fmla="*/ 0 h 884"/>
                  <a:gd name="T2" fmla="*/ 0 w 444"/>
                  <a:gd name="T3" fmla="*/ 0 h 884"/>
                  <a:gd name="T4" fmla="*/ 0 w 444"/>
                  <a:gd name="T5" fmla="*/ 0 h 884"/>
                  <a:gd name="T6" fmla="*/ 0 60000 65536"/>
                  <a:gd name="T7" fmla="*/ 0 60000 65536"/>
                  <a:gd name="T8" fmla="*/ 0 60000 65536"/>
                  <a:gd name="T9" fmla="*/ 0 w 444"/>
                  <a:gd name="T10" fmla="*/ 0 h 884"/>
                  <a:gd name="T11" fmla="*/ 444 w 444"/>
                  <a:gd name="T12" fmla="*/ 884 h 8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4" h="884">
                    <a:moveTo>
                      <a:pt x="440" y="0"/>
                    </a:moveTo>
                    <a:lnTo>
                      <a:pt x="0" y="440"/>
                    </a:lnTo>
                    <a:lnTo>
                      <a:pt x="444" y="884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51" name="Freeform 98"/>
              <p:cNvSpPr>
                <a:spLocks/>
              </p:cNvSpPr>
              <p:nvPr/>
            </p:nvSpPr>
            <p:spPr bwMode="auto">
              <a:xfrm>
                <a:off x="8069" y="11185"/>
                <a:ext cx="27" cy="128"/>
              </a:xfrm>
              <a:custGeom>
                <a:avLst/>
                <a:gdLst>
                  <a:gd name="T0" fmla="*/ 0 w 182"/>
                  <a:gd name="T1" fmla="*/ 0 h 882"/>
                  <a:gd name="T2" fmla="*/ 0 w 182"/>
                  <a:gd name="T3" fmla="*/ 0 h 882"/>
                  <a:gd name="T4" fmla="*/ 0 w 182"/>
                  <a:gd name="T5" fmla="*/ 0 h 882"/>
                  <a:gd name="T6" fmla="*/ 0 w 182"/>
                  <a:gd name="T7" fmla="*/ 0 h 882"/>
                  <a:gd name="T8" fmla="*/ 0 w 182"/>
                  <a:gd name="T9" fmla="*/ 0 h 882"/>
                  <a:gd name="T10" fmla="*/ 0 w 182"/>
                  <a:gd name="T11" fmla="*/ 0 h 882"/>
                  <a:gd name="T12" fmla="*/ 0 w 182"/>
                  <a:gd name="T13" fmla="*/ 0 h 882"/>
                  <a:gd name="T14" fmla="*/ 0 w 182"/>
                  <a:gd name="T15" fmla="*/ 0 h 882"/>
                  <a:gd name="T16" fmla="*/ 0 w 182"/>
                  <a:gd name="T17" fmla="*/ 0 h 882"/>
                  <a:gd name="T18" fmla="*/ 0 w 182"/>
                  <a:gd name="T19" fmla="*/ 0 h 882"/>
                  <a:gd name="T20" fmla="*/ 0 w 182"/>
                  <a:gd name="T21" fmla="*/ 0 h 882"/>
                  <a:gd name="T22" fmla="*/ 0 w 182"/>
                  <a:gd name="T23" fmla="*/ 0 h 882"/>
                  <a:gd name="T24" fmla="*/ 0 w 182"/>
                  <a:gd name="T25" fmla="*/ 0 h 882"/>
                  <a:gd name="T26" fmla="*/ 0 w 182"/>
                  <a:gd name="T27" fmla="*/ 0 h 882"/>
                  <a:gd name="T28" fmla="*/ 0 w 182"/>
                  <a:gd name="T29" fmla="*/ 0 h 882"/>
                  <a:gd name="T30" fmla="*/ 0 w 182"/>
                  <a:gd name="T31" fmla="*/ 0 h 882"/>
                  <a:gd name="T32" fmla="*/ 0 w 182"/>
                  <a:gd name="T33" fmla="*/ 0 h 882"/>
                  <a:gd name="T34" fmla="*/ 0 w 182"/>
                  <a:gd name="T35" fmla="*/ 0 h 882"/>
                  <a:gd name="T36" fmla="*/ 0 w 182"/>
                  <a:gd name="T37" fmla="*/ 0 h 882"/>
                  <a:gd name="T38" fmla="*/ 0 w 182"/>
                  <a:gd name="T39" fmla="*/ 0 h 882"/>
                  <a:gd name="T40" fmla="*/ 0 w 182"/>
                  <a:gd name="T41" fmla="*/ 0 h 882"/>
                  <a:gd name="T42" fmla="*/ 0 w 182"/>
                  <a:gd name="T43" fmla="*/ 0 h 882"/>
                  <a:gd name="T44" fmla="*/ 0 w 182"/>
                  <a:gd name="T45" fmla="*/ 0 h 882"/>
                  <a:gd name="T46" fmla="*/ 0 w 182"/>
                  <a:gd name="T47" fmla="*/ 0 h 882"/>
                  <a:gd name="T48" fmla="*/ 0 w 182"/>
                  <a:gd name="T49" fmla="*/ 0 h 882"/>
                  <a:gd name="T50" fmla="*/ 0 w 182"/>
                  <a:gd name="T51" fmla="*/ 0 h 882"/>
                  <a:gd name="T52" fmla="*/ 0 w 182"/>
                  <a:gd name="T53" fmla="*/ 0 h 882"/>
                  <a:gd name="T54" fmla="*/ 0 w 182"/>
                  <a:gd name="T55" fmla="*/ 0 h 882"/>
                  <a:gd name="T56" fmla="*/ 0 w 182"/>
                  <a:gd name="T57" fmla="*/ 0 h 882"/>
                  <a:gd name="T58" fmla="*/ 0 w 182"/>
                  <a:gd name="T59" fmla="*/ 0 h 882"/>
                  <a:gd name="T60" fmla="*/ 0 w 182"/>
                  <a:gd name="T61" fmla="*/ 0 h 882"/>
                  <a:gd name="T62" fmla="*/ 0 w 182"/>
                  <a:gd name="T63" fmla="*/ 0 h 882"/>
                  <a:gd name="T64" fmla="*/ 0 w 182"/>
                  <a:gd name="T65" fmla="*/ 0 h 8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2"/>
                  <a:gd name="T100" fmla="*/ 0 h 882"/>
                  <a:gd name="T101" fmla="*/ 182 w 182"/>
                  <a:gd name="T102" fmla="*/ 882 h 88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2" h="882">
                    <a:moveTo>
                      <a:pt x="0" y="0"/>
                    </a:moveTo>
                    <a:lnTo>
                      <a:pt x="22" y="24"/>
                    </a:lnTo>
                    <a:lnTo>
                      <a:pt x="42" y="47"/>
                    </a:lnTo>
                    <a:lnTo>
                      <a:pt x="62" y="72"/>
                    </a:lnTo>
                    <a:lnTo>
                      <a:pt x="80" y="98"/>
                    </a:lnTo>
                    <a:lnTo>
                      <a:pt x="96" y="124"/>
                    </a:lnTo>
                    <a:lnTo>
                      <a:pt x="111" y="151"/>
                    </a:lnTo>
                    <a:lnTo>
                      <a:pt x="125" y="179"/>
                    </a:lnTo>
                    <a:lnTo>
                      <a:pt x="137" y="206"/>
                    </a:lnTo>
                    <a:lnTo>
                      <a:pt x="147" y="235"/>
                    </a:lnTo>
                    <a:lnTo>
                      <a:pt x="157" y="263"/>
                    </a:lnTo>
                    <a:lnTo>
                      <a:pt x="165" y="293"/>
                    </a:lnTo>
                    <a:lnTo>
                      <a:pt x="171" y="322"/>
                    </a:lnTo>
                    <a:lnTo>
                      <a:pt x="176" y="352"/>
                    </a:lnTo>
                    <a:lnTo>
                      <a:pt x="180" y="382"/>
                    </a:lnTo>
                    <a:lnTo>
                      <a:pt x="182" y="412"/>
                    </a:lnTo>
                    <a:lnTo>
                      <a:pt x="182" y="441"/>
                    </a:lnTo>
                    <a:lnTo>
                      <a:pt x="182" y="472"/>
                    </a:lnTo>
                    <a:lnTo>
                      <a:pt x="180" y="501"/>
                    </a:lnTo>
                    <a:lnTo>
                      <a:pt x="176" y="531"/>
                    </a:lnTo>
                    <a:lnTo>
                      <a:pt x="171" y="560"/>
                    </a:lnTo>
                    <a:lnTo>
                      <a:pt x="165" y="590"/>
                    </a:lnTo>
                    <a:lnTo>
                      <a:pt x="157" y="619"/>
                    </a:lnTo>
                    <a:lnTo>
                      <a:pt x="147" y="648"/>
                    </a:lnTo>
                    <a:lnTo>
                      <a:pt x="137" y="676"/>
                    </a:lnTo>
                    <a:lnTo>
                      <a:pt x="125" y="704"/>
                    </a:lnTo>
                    <a:lnTo>
                      <a:pt x="111" y="731"/>
                    </a:lnTo>
                    <a:lnTo>
                      <a:pt x="96" y="758"/>
                    </a:lnTo>
                    <a:lnTo>
                      <a:pt x="80" y="784"/>
                    </a:lnTo>
                    <a:lnTo>
                      <a:pt x="62" y="810"/>
                    </a:lnTo>
                    <a:lnTo>
                      <a:pt x="42" y="835"/>
                    </a:lnTo>
                    <a:lnTo>
                      <a:pt x="22" y="860"/>
                    </a:lnTo>
                    <a:lnTo>
                      <a:pt x="0" y="882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52" name="Freeform 97"/>
              <p:cNvSpPr>
                <a:spLocks/>
              </p:cNvSpPr>
              <p:nvPr/>
            </p:nvSpPr>
            <p:spPr bwMode="auto">
              <a:xfrm>
                <a:off x="8050" y="11186"/>
                <a:ext cx="64" cy="129"/>
              </a:xfrm>
              <a:custGeom>
                <a:avLst/>
                <a:gdLst>
                  <a:gd name="T0" fmla="*/ 0 w 445"/>
                  <a:gd name="T1" fmla="*/ 0 h 885"/>
                  <a:gd name="T2" fmla="*/ 0 w 445"/>
                  <a:gd name="T3" fmla="*/ 0 h 885"/>
                  <a:gd name="T4" fmla="*/ 0 w 445"/>
                  <a:gd name="T5" fmla="*/ 0 h 885"/>
                  <a:gd name="T6" fmla="*/ 0 60000 65536"/>
                  <a:gd name="T7" fmla="*/ 0 60000 65536"/>
                  <a:gd name="T8" fmla="*/ 0 60000 65536"/>
                  <a:gd name="T9" fmla="*/ 0 w 445"/>
                  <a:gd name="T10" fmla="*/ 0 h 885"/>
                  <a:gd name="T11" fmla="*/ 445 w 445"/>
                  <a:gd name="T12" fmla="*/ 885 h 8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5" h="885">
                    <a:moveTo>
                      <a:pt x="5" y="0"/>
                    </a:moveTo>
                    <a:lnTo>
                      <a:pt x="445" y="440"/>
                    </a:lnTo>
                    <a:lnTo>
                      <a:pt x="0" y="885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53" name="Freeform 96"/>
              <p:cNvSpPr>
                <a:spLocks/>
              </p:cNvSpPr>
              <p:nvPr/>
            </p:nvSpPr>
            <p:spPr bwMode="auto">
              <a:xfrm>
                <a:off x="8069" y="11186"/>
                <a:ext cx="26" cy="128"/>
              </a:xfrm>
              <a:custGeom>
                <a:avLst/>
                <a:gdLst>
                  <a:gd name="T0" fmla="*/ 0 w 182"/>
                  <a:gd name="T1" fmla="*/ 0 h 882"/>
                  <a:gd name="T2" fmla="*/ 0 w 182"/>
                  <a:gd name="T3" fmla="*/ 0 h 882"/>
                  <a:gd name="T4" fmla="*/ 0 w 182"/>
                  <a:gd name="T5" fmla="*/ 0 h 882"/>
                  <a:gd name="T6" fmla="*/ 0 w 182"/>
                  <a:gd name="T7" fmla="*/ 0 h 882"/>
                  <a:gd name="T8" fmla="*/ 0 w 182"/>
                  <a:gd name="T9" fmla="*/ 0 h 882"/>
                  <a:gd name="T10" fmla="*/ 0 w 182"/>
                  <a:gd name="T11" fmla="*/ 0 h 882"/>
                  <a:gd name="T12" fmla="*/ 0 w 182"/>
                  <a:gd name="T13" fmla="*/ 0 h 882"/>
                  <a:gd name="T14" fmla="*/ 0 w 182"/>
                  <a:gd name="T15" fmla="*/ 0 h 882"/>
                  <a:gd name="T16" fmla="*/ 0 w 182"/>
                  <a:gd name="T17" fmla="*/ 0 h 882"/>
                  <a:gd name="T18" fmla="*/ 0 w 182"/>
                  <a:gd name="T19" fmla="*/ 0 h 882"/>
                  <a:gd name="T20" fmla="*/ 0 w 182"/>
                  <a:gd name="T21" fmla="*/ 0 h 882"/>
                  <a:gd name="T22" fmla="*/ 0 w 182"/>
                  <a:gd name="T23" fmla="*/ 0 h 882"/>
                  <a:gd name="T24" fmla="*/ 0 w 182"/>
                  <a:gd name="T25" fmla="*/ 0 h 882"/>
                  <a:gd name="T26" fmla="*/ 0 w 182"/>
                  <a:gd name="T27" fmla="*/ 0 h 882"/>
                  <a:gd name="T28" fmla="*/ 0 w 182"/>
                  <a:gd name="T29" fmla="*/ 0 h 882"/>
                  <a:gd name="T30" fmla="*/ 0 w 182"/>
                  <a:gd name="T31" fmla="*/ 0 h 882"/>
                  <a:gd name="T32" fmla="*/ 0 w 182"/>
                  <a:gd name="T33" fmla="*/ 0 h 882"/>
                  <a:gd name="T34" fmla="*/ 0 w 182"/>
                  <a:gd name="T35" fmla="*/ 0 h 882"/>
                  <a:gd name="T36" fmla="*/ 0 w 182"/>
                  <a:gd name="T37" fmla="*/ 0 h 882"/>
                  <a:gd name="T38" fmla="*/ 0 w 182"/>
                  <a:gd name="T39" fmla="*/ 0 h 882"/>
                  <a:gd name="T40" fmla="*/ 0 w 182"/>
                  <a:gd name="T41" fmla="*/ 0 h 882"/>
                  <a:gd name="T42" fmla="*/ 0 w 182"/>
                  <a:gd name="T43" fmla="*/ 0 h 882"/>
                  <a:gd name="T44" fmla="*/ 0 w 182"/>
                  <a:gd name="T45" fmla="*/ 0 h 882"/>
                  <a:gd name="T46" fmla="*/ 0 w 182"/>
                  <a:gd name="T47" fmla="*/ 0 h 882"/>
                  <a:gd name="T48" fmla="*/ 0 w 182"/>
                  <a:gd name="T49" fmla="*/ 0 h 882"/>
                  <a:gd name="T50" fmla="*/ 0 w 182"/>
                  <a:gd name="T51" fmla="*/ 0 h 882"/>
                  <a:gd name="T52" fmla="*/ 0 w 182"/>
                  <a:gd name="T53" fmla="*/ 0 h 882"/>
                  <a:gd name="T54" fmla="*/ 0 w 182"/>
                  <a:gd name="T55" fmla="*/ 0 h 882"/>
                  <a:gd name="T56" fmla="*/ 0 w 182"/>
                  <a:gd name="T57" fmla="*/ 0 h 882"/>
                  <a:gd name="T58" fmla="*/ 0 w 182"/>
                  <a:gd name="T59" fmla="*/ 0 h 882"/>
                  <a:gd name="T60" fmla="*/ 0 w 182"/>
                  <a:gd name="T61" fmla="*/ 0 h 882"/>
                  <a:gd name="T62" fmla="*/ 0 w 182"/>
                  <a:gd name="T63" fmla="*/ 0 h 882"/>
                  <a:gd name="T64" fmla="*/ 0 w 182"/>
                  <a:gd name="T65" fmla="*/ 0 h 8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2"/>
                  <a:gd name="T100" fmla="*/ 0 h 882"/>
                  <a:gd name="T101" fmla="*/ 182 w 182"/>
                  <a:gd name="T102" fmla="*/ 882 h 88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2" h="882">
                    <a:moveTo>
                      <a:pt x="182" y="0"/>
                    </a:moveTo>
                    <a:lnTo>
                      <a:pt x="159" y="24"/>
                    </a:lnTo>
                    <a:lnTo>
                      <a:pt x="139" y="47"/>
                    </a:lnTo>
                    <a:lnTo>
                      <a:pt x="120" y="72"/>
                    </a:lnTo>
                    <a:lnTo>
                      <a:pt x="102" y="98"/>
                    </a:lnTo>
                    <a:lnTo>
                      <a:pt x="85" y="125"/>
                    </a:lnTo>
                    <a:lnTo>
                      <a:pt x="70" y="151"/>
                    </a:lnTo>
                    <a:lnTo>
                      <a:pt x="57" y="179"/>
                    </a:lnTo>
                    <a:lnTo>
                      <a:pt x="45" y="207"/>
                    </a:lnTo>
                    <a:lnTo>
                      <a:pt x="34" y="235"/>
                    </a:lnTo>
                    <a:lnTo>
                      <a:pt x="24" y="263"/>
                    </a:lnTo>
                    <a:lnTo>
                      <a:pt x="16" y="293"/>
                    </a:lnTo>
                    <a:lnTo>
                      <a:pt x="11" y="322"/>
                    </a:lnTo>
                    <a:lnTo>
                      <a:pt x="5" y="352"/>
                    </a:lnTo>
                    <a:lnTo>
                      <a:pt x="2" y="381"/>
                    </a:lnTo>
                    <a:lnTo>
                      <a:pt x="0" y="412"/>
                    </a:lnTo>
                    <a:lnTo>
                      <a:pt x="0" y="441"/>
                    </a:lnTo>
                    <a:lnTo>
                      <a:pt x="0" y="471"/>
                    </a:lnTo>
                    <a:lnTo>
                      <a:pt x="2" y="502"/>
                    </a:lnTo>
                    <a:lnTo>
                      <a:pt x="5" y="531"/>
                    </a:lnTo>
                    <a:lnTo>
                      <a:pt x="11" y="560"/>
                    </a:lnTo>
                    <a:lnTo>
                      <a:pt x="16" y="591"/>
                    </a:lnTo>
                    <a:lnTo>
                      <a:pt x="24" y="619"/>
                    </a:lnTo>
                    <a:lnTo>
                      <a:pt x="34" y="648"/>
                    </a:lnTo>
                    <a:lnTo>
                      <a:pt x="45" y="676"/>
                    </a:lnTo>
                    <a:lnTo>
                      <a:pt x="57" y="704"/>
                    </a:lnTo>
                    <a:lnTo>
                      <a:pt x="70" y="731"/>
                    </a:lnTo>
                    <a:lnTo>
                      <a:pt x="85" y="758"/>
                    </a:lnTo>
                    <a:lnTo>
                      <a:pt x="102" y="785"/>
                    </a:lnTo>
                    <a:lnTo>
                      <a:pt x="120" y="810"/>
                    </a:lnTo>
                    <a:lnTo>
                      <a:pt x="139" y="835"/>
                    </a:lnTo>
                    <a:lnTo>
                      <a:pt x="159" y="860"/>
                    </a:lnTo>
                    <a:lnTo>
                      <a:pt x="182" y="882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3" name="Group 93"/>
              <p:cNvGrpSpPr>
                <a:grpSpLocks/>
              </p:cNvGrpSpPr>
              <p:nvPr/>
            </p:nvGrpSpPr>
            <p:grpSpPr bwMode="auto">
              <a:xfrm>
                <a:off x="7984" y="11141"/>
                <a:ext cx="197" cy="198"/>
                <a:chOff x="11298" y="13152"/>
                <a:chExt cx="350" cy="350"/>
              </a:xfrm>
            </p:grpSpPr>
            <p:sp>
              <p:nvSpPr>
                <p:cNvPr id="32963" name="Oval 95"/>
                <p:cNvSpPr>
                  <a:spLocks noChangeArrowheads="1"/>
                </p:cNvSpPr>
                <p:nvPr/>
              </p:nvSpPr>
              <p:spPr bwMode="auto">
                <a:xfrm>
                  <a:off x="11298" y="13152"/>
                  <a:ext cx="350" cy="350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rgbClr val="7F7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endParaRPr lang="ru-RU" altLang="ru-RU"/>
                </a:p>
              </p:txBody>
            </p:sp>
            <p:sp>
              <p:nvSpPr>
                <p:cNvPr id="32964" name="Oval 94"/>
                <p:cNvSpPr>
                  <a:spLocks noChangeArrowheads="1"/>
                </p:cNvSpPr>
                <p:nvPr/>
              </p:nvSpPr>
              <p:spPr bwMode="auto">
                <a:xfrm>
                  <a:off x="11400" y="13318"/>
                  <a:ext cx="99" cy="99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endParaRPr lang="ru-RU" altLang="ru-RU"/>
                </a:p>
              </p:txBody>
            </p:sp>
          </p:grpSp>
          <p:sp>
            <p:nvSpPr>
              <p:cNvPr id="32955" name="Line 92"/>
              <p:cNvSpPr>
                <a:spLocks noChangeShapeType="1"/>
              </p:cNvSpPr>
              <p:nvPr/>
            </p:nvSpPr>
            <p:spPr bwMode="auto">
              <a:xfrm>
                <a:off x="8204" y="11239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56" name="Line 91"/>
              <p:cNvSpPr>
                <a:spLocks noChangeShapeType="1"/>
              </p:cNvSpPr>
              <p:nvPr/>
            </p:nvSpPr>
            <p:spPr bwMode="auto">
              <a:xfrm rot="-5400000">
                <a:off x="8054" y="11093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57" name="Line 90"/>
              <p:cNvSpPr>
                <a:spLocks noChangeShapeType="1"/>
              </p:cNvSpPr>
              <p:nvPr/>
            </p:nvSpPr>
            <p:spPr bwMode="auto">
              <a:xfrm rot="-5400000">
                <a:off x="8054" y="11386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58" name="Line 89"/>
              <p:cNvSpPr>
                <a:spLocks noChangeShapeType="1"/>
              </p:cNvSpPr>
              <p:nvPr/>
            </p:nvSpPr>
            <p:spPr bwMode="auto">
              <a:xfrm>
                <a:off x="7904" y="11239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59" name="Line 88"/>
              <p:cNvSpPr>
                <a:spLocks noChangeShapeType="1"/>
              </p:cNvSpPr>
              <p:nvPr/>
            </p:nvSpPr>
            <p:spPr bwMode="auto">
              <a:xfrm rot="2700000">
                <a:off x="7948" y="11136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60" name="Line 87"/>
              <p:cNvSpPr>
                <a:spLocks noChangeShapeType="1"/>
              </p:cNvSpPr>
              <p:nvPr/>
            </p:nvSpPr>
            <p:spPr bwMode="auto">
              <a:xfrm rot="2700000">
                <a:off x="8160" y="11341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61" name="Line 86"/>
              <p:cNvSpPr>
                <a:spLocks noChangeShapeType="1"/>
              </p:cNvSpPr>
              <p:nvPr/>
            </p:nvSpPr>
            <p:spPr bwMode="auto">
              <a:xfrm rot="-2700000">
                <a:off x="8165" y="11141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62" name="Line 85"/>
              <p:cNvSpPr>
                <a:spLocks noChangeShapeType="1"/>
              </p:cNvSpPr>
              <p:nvPr/>
            </p:nvSpPr>
            <p:spPr bwMode="auto">
              <a:xfrm rot="-2700000">
                <a:off x="7949" y="11342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2943" name="Line 82"/>
            <p:cNvSpPr>
              <a:spLocks noChangeShapeType="1"/>
            </p:cNvSpPr>
            <p:nvPr/>
          </p:nvSpPr>
          <p:spPr bwMode="auto">
            <a:xfrm rot="-5400000">
              <a:off x="2082423" y="2689760"/>
              <a:ext cx="403542" cy="10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" name="Группа 127"/>
          <p:cNvGrpSpPr>
            <a:grpSpLocks/>
          </p:cNvGrpSpPr>
          <p:nvPr/>
        </p:nvGrpSpPr>
        <p:grpSpPr bwMode="auto">
          <a:xfrm>
            <a:off x="3305175" y="863600"/>
            <a:ext cx="376238" cy="704850"/>
            <a:chOff x="2098495" y="2186140"/>
            <a:chExt cx="376780" cy="705930"/>
          </a:xfrm>
        </p:grpSpPr>
        <p:grpSp>
          <p:nvGrpSpPr>
            <p:cNvPr id="15" name="Group 84"/>
            <p:cNvGrpSpPr>
              <a:grpSpLocks/>
            </p:cNvGrpSpPr>
            <p:nvPr/>
          </p:nvGrpSpPr>
          <p:grpSpPr bwMode="auto">
            <a:xfrm rot="-5400000">
              <a:off x="2094770" y="2189860"/>
              <a:ext cx="384171" cy="376779"/>
              <a:chOff x="7904" y="11065"/>
              <a:chExt cx="357" cy="350"/>
            </a:xfrm>
          </p:grpSpPr>
          <p:sp>
            <p:nvSpPr>
              <p:cNvPr id="32921" name="Freeform 105"/>
              <p:cNvSpPr>
                <a:spLocks noEditPoints="1"/>
              </p:cNvSpPr>
              <p:nvPr/>
            </p:nvSpPr>
            <p:spPr bwMode="auto">
              <a:xfrm>
                <a:off x="8019" y="11250"/>
                <a:ext cx="128" cy="90"/>
              </a:xfrm>
              <a:custGeom>
                <a:avLst/>
                <a:gdLst>
                  <a:gd name="T0" fmla="*/ 0 w 884"/>
                  <a:gd name="T1" fmla="*/ 0 h 623"/>
                  <a:gd name="T2" fmla="*/ 0 w 884"/>
                  <a:gd name="T3" fmla="*/ 0 h 623"/>
                  <a:gd name="T4" fmla="*/ 0 w 884"/>
                  <a:gd name="T5" fmla="*/ 0 h 623"/>
                  <a:gd name="T6" fmla="*/ 0 w 884"/>
                  <a:gd name="T7" fmla="*/ 0 h 623"/>
                  <a:gd name="T8" fmla="*/ 0 w 884"/>
                  <a:gd name="T9" fmla="*/ 0 h 623"/>
                  <a:gd name="T10" fmla="*/ 0 w 884"/>
                  <a:gd name="T11" fmla="*/ 0 h 623"/>
                  <a:gd name="T12" fmla="*/ 0 w 884"/>
                  <a:gd name="T13" fmla="*/ 0 h 623"/>
                  <a:gd name="T14" fmla="*/ 0 w 884"/>
                  <a:gd name="T15" fmla="*/ 0 h 623"/>
                  <a:gd name="T16" fmla="*/ 0 w 884"/>
                  <a:gd name="T17" fmla="*/ 0 h 623"/>
                  <a:gd name="T18" fmla="*/ 0 w 884"/>
                  <a:gd name="T19" fmla="*/ 0 h 623"/>
                  <a:gd name="T20" fmla="*/ 0 w 884"/>
                  <a:gd name="T21" fmla="*/ 0 h 623"/>
                  <a:gd name="T22" fmla="*/ 0 w 884"/>
                  <a:gd name="T23" fmla="*/ 0 h 623"/>
                  <a:gd name="T24" fmla="*/ 0 w 884"/>
                  <a:gd name="T25" fmla="*/ 0 h 623"/>
                  <a:gd name="T26" fmla="*/ 0 w 884"/>
                  <a:gd name="T27" fmla="*/ 0 h 623"/>
                  <a:gd name="T28" fmla="*/ 0 w 884"/>
                  <a:gd name="T29" fmla="*/ 0 h 623"/>
                  <a:gd name="T30" fmla="*/ 0 w 884"/>
                  <a:gd name="T31" fmla="*/ 0 h 623"/>
                  <a:gd name="T32" fmla="*/ 0 w 884"/>
                  <a:gd name="T33" fmla="*/ 0 h 623"/>
                  <a:gd name="T34" fmla="*/ 0 w 884"/>
                  <a:gd name="T35" fmla="*/ 0 h 623"/>
                  <a:gd name="T36" fmla="*/ 0 w 884"/>
                  <a:gd name="T37" fmla="*/ 0 h 623"/>
                  <a:gd name="T38" fmla="*/ 0 w 884"/>
                  <a:gd name="T39" fmla="*/ 0 h 623"/>
                  <a:gd name="T40" fmla="*/ 0 w 884"/>
                  <a:gd name="T41" fmla="*/ 0 h 623"/>
                  <a:gd name="T42" fmla="*/ 0 w 884"/>
                  <a:gd name="T43" fmla="*/ 0 h 623"/>
                  <a:gd name="T44" fmla="*/ 0 w 884"/>
                  <a:gd name="T45" fmla="*/ 0 h 623"/>
                  <a:gd name="T46" fmla="*/ 0 w 884"/>
                  <a:gd name="T47" fmla="*/ 0 h 623"/>
                  <a:gd name="T48" fmla="*/ 0 w 884"/>
                  <a:gd name="T49" fmla="*/ 0 h 623"/>
                  <a:gd name="T50" fmla="*/ 0 w 884"/>
                  <a:gd name="T51" fmla="*/ 0 h 623"/>
                  <a:gd name="T52" fmla="*/ 0 w 884"/>
                  <a:gd name="T53" fmla="*/ 0 h 623"/>
                  <a:gd name="T54" fmla="*/ 0 w 884"/>
                  <a:gd name="T55" fmla="*/ 0 h 623"/>
                  <a:gd name="T56" fmla="*/ 0 w 884"/>
                  <a:gd name="T57" fmla="*/ 0 h 623"/>
                  <a:gd name="T58" fmla="*/ 0 w 884"/>
                  <a:gd name="T59" fmla="*/ 0 h 623"/>
                  <a:gd name="T60" fmla="*/ 0 w 884"/>
                  <a:gd name="T61" fmla="*/ 0 h 623"/>
                  <a:gd name="T62" fmla="*/ 0 w 884"/>
                  <a:gd name="T63" fmla="*/ 0 h 623"/>
                  <a:gd name="T64" fmla="*/ 0 w 884"/>
                  <a:gd name="T65" fmla="*/ 0 h 623"/>
                  <a:gd name="T66" fmla="*/ 0 w 884"/>
                  <a:gd name="T67" fmla="*/ 0 h 623"/>
                  <a:gd name="T68" fmla="*/ 0 w 884"/>
                  <a:gd name="T69" fmla="*/ 0 h 623"/>
                  <a:gd name="T70" fmla="*/ 0 w 884"/>
                  <a:gd name="T71" fmla="*/ 0 h 623"/>
                  <a:gd name="T72" fmla="*/ 0 w 884"/>
                  <a:gd name="T73" fmla="*/ 0 h 623"/>
                  <a:gd name="T74" fmla="*/ 0 w 884"/>
                  <a:gd name="T75" fmla="*/ 0 h 62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84"/>
                  <a:gd name="T115" fmla="*/ 0 h 623"/>
                  <a:gd name="T116" fmla="*/ 884 w 884"/>
                  <a:gd name="T117" fmla="*/ 623 h 623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84" h="623">
                    <a:moveTo>
                      <a:pt x="2" y="441"/>
                    </a:moveTo>
                    <a:lnTo>
                      <a:pt x="884" y="441"/>
                    </a:lnTo>
                    <a:lnTo>
                      <a:pt x="860" y="462"/>
                    </a:lnTo>
                    <a:lnTo>
                      <a:pt x="837" y="483"/>
                    </a:lnTo>
                    <a:lnTo>
                      <a:pt x="812" y="503"/>
                    </a:lnTo>
                    <a:lnTo>
                      <a:pt x="786" y="521"/>
                    </a:lnTo>
                    <a:lnTo>
                      <a:pt x="760" y="536"/>
                    </a:lnTo>
                    <a:lnTo>
                      <a:pt x="733" y="552"/>
                    </a:lnTo>
                    <a:lnTo>
                      <a:pt x="705" y="566"/>
                    </a:lnTo>
                    <a:lnTo>
                      <a:pt x="677" y="577"/>
                    </a:lnTo>
                    <a:lnTo>
                      <a:pt x="649" y="588"/>
                    </a:lnTo>
                    <a:lnTo>
                      <a:pt x="621" y="597"/>
                    </a:lnTo>
                    <a:lnTo>
                      <a:pt x="591" y="605"/>
                    </a:lnTo>
                    <a:lnTo>
                      <a:pt x="562" y="612"/>
                    </a:lnTo>
                    <a:lnTo>
                      <a:pt x="532" y="616"/>
                    </a:lnTo>
                    <a:lnTo>
                      <a:pt x="503" y="620"/>
                    </a:lnTo>
                    <a:lnTo>
                      <a:pt x="472" y="622"/>
                    </a:lnTo>
                    <a:lnTo>
                      <a:pt x="443" y="623"/>
                    </a:lnTo>
                    <a:lnTo>
                      <a:pt x="413" y="622"/>
                    </a:lnTo>
                    <a:lnTo>
                      <a:pt x="382" y="620"/>
                    </a:lnTo>
                    <a:lnTo>
                      <a:pt x="353" y="616"/>
                    </a:lnTo>
                    <a:lnTo>
                      <a:pt x="324" y="612"/>
                    </a:lnTo>
                    <a:lnTo>
                      <a:pt x="293" y="605"/>
                    </a:lnTo>
                    <a:lnTo>
                      <a:pt x="265" y="597"/>
                    </a:lnTo>
                    <a:lnTo>
                      <a:pt x="236" y="588"/>
                    </a:lnTo>
                    <a:lnTo>
                      <a:pt x="208" y="577"/>
                    </a:lnTo>
                    <a:lnTo>
                      <a:pt x="180" y="566"/>
                    </a:lnTo>
                    <a:lnTo>
                      <a:pt x="153" y="552"/>
                    </a:lnTo>
                    <a:lnTo>
                      <a:pt x="126" y="536"/>
                    </a:lnTo>
                    <a:lnTo>
                      <a:pt x="99" y="521"/>
                    </a:lnTo>
                    <a:lnTo>
                      <a:pt x="74" y="503"/>
                    </a:lnTo>
                    <a:lnTo>
                      <a:pt x="49" y="483"/>
                    </a:lnTo>
                    <a:lnTo>
                      <a:pt x="24" y="462"/>
                    </a:lnTo>
                    <a:lnTo>
                      <a:pt x="2" y="441"/>
                    </a:lnTo>
                    <a:close/>
                    <a:moveTo>
                      <a:pt x="0" y="444"/>
                    </a:moveTo>
                    <a:lnTo>
                      <a:pt x="884" y="440"/>
                    </a:lnTo>
                    <a:lnTo>
                      <a:pt x="444" y="0"/>
                    </a:lnTo>
                    <a:lnTo>
                      <a:pt x="0" y="44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22" name="Freeform 104"/>
              <p:cNvSpPr>
                <a:spLocks/>
              </p:cNvSpPr>
              <p:nvPr/>
            </p:nvSpPr>
            <p:spPr bwMode="auto">
              <a:xfrm>
                <a:off x="8019" y="11314"/>
                <a:ext cx="128" cy="26"/>
              </a:xfrm>
              <a:custGeom>
                <a:avLst/>
                <a:gdLst>
                  <a:gd name="T0" fmla="*/ 0 w 882"/>
                  <a:gd name="T1" fmla="*/ 0 h 182"/>
                  <a:gd name="T2" fmla="*/ 0 w 882"/>
                  <a:gd name="T3" fmla="*/ 0 h 182"/>
                  <a:gd name="T4" fmla="*/ 0 w 882"/>
                  <a:gd name="T5" fmla="*/ 0 h 182"/>
                  <a:gd name="T6" fmla="*/ 0 w 882"/>
                  <a:gd name="T7" fmla="*/ 0 h 182"/>
                  <a:gd name="T8" fmla="*/ 0 w 882"/>
                  <a:gd name="T9" fmla="*/ 0 h 182"/>
                  <a:gd name="T10" fmla="*/ 0 w 882"/>
                  <a:gd name="T11" fmla="*/ 0 h 182"/>
                  <a:gd name="T12" fmla="*/ 0 w 882"/>
                  <a:gd name="T13" fmla="*/ 0 h 182"/>
                  <a:gd name="T14" fmla="*/ 0 w 882"/>
                  <a:gd name="T15" fmla="*/ 0 h 182"/>
                  <a:gd name="T16" fmla="*/ 0 w 882"/>
                  <a:gd name="T17" fmla="*/ 0 h 182"/>
                  <a:gd name="T18" fmla="*/ 0 w 882"/>
                  <a:gd name="T19" fmla="*/ 0 h 182"/>
                  <a:gd name="T20" fmla="*/ 0 w 882"/>
                  <a:gd name="T21" fmla="*/ 0 h 182"/>
                  <a:gd name="T22" fmla="*/ 0 w 882"/>
                  <a:gd name="T23" fmla="*/ 0 h 182"/>
                  <a:gd name="T24" fmla="*/ 0 w 882"/>
                  <a:gd name="T25" fmla="*/ 0 h 182"/>
                  <a:gd name="T26" fmla="*/ 0 w 882"/>
                  <a:gd name="T27" fmla="*/ 0 h 182"/>
                  <a:gd name="T28" fmla="*/ 0 w 882"/>
                  <a:gd name="T29" fmla="*/ 0 h 182"/>
                  <a:gd name="T30" fmla="*/ 0 w 882"/>
                  <a:gd name="T31" fmla="*/ 0 h 182"/>
                  <a:gd name="T32" fmla="*/ 0 w 882"/>
                  <a:gd name="T33" fmla="*/ 0 h 182"/>
                  <a:gd name="T34" fmla="*/ 0 w 882"/>
                  <a:gd name="T35" fmla="*/ 0 h 182"/>
                  <a:gd name="T36" fmla="*/ 0 w 882"/>
                  <a:gd name="T37" fmla="*/ 0 h 182"/>
                  <a:gd name="T38" fmla="*/ 0 w 882"/>
                  <a:gd name="T39" fmla="*/ 0 h 182"/>
                  <a:gd name="T40" fmla="*/ 0 w 882"/>
                  <a:gd name="T41" fmla="*/ 0 h 182"/>
                  <a:gd name="T42" fmla="*/ 0 w 882"/>
                  <a:gd name="T43" fmla="*/ 0 h 182"/>
                  <a:gd name="T44" fmla="*/ 0 w 882"/>
                  <a:gd name="T45" fmla="*/ 0 h 182"/>
                  <a:gd name="T46" fmla="*/ 0 w 882"/>
                  <a:gd name="T47" fmla="*/ 0 h 182"/>
                  <a:gd name="T48" fmla="*/ 0 w 882"/>
                  <a:gd name="T49" fmla="*/ 0 h 182"/>
                  <a:gd name="T50" fmla="*/ 0 w 882"/>
                  <a:gd name="T51" fmla="*/ 0 h 182"/>
                  <a:gd name="T52" fmla="*/ 0 w 882"/>
                  <a:gd name="T53" fmla="*/ 0 h 182"/>
                  <a:gd name="T54" fmla="*/ 0 w 882"/>
                  <a:gd name="T55" fmla="*/ 0 h 182"/>
                  <a:gd name="T56" fmla="*/ 0 w 882"/>
                  <a:gd name="T57" fmla="*/ 0 h 182"/>
                  <a:gd name="T58" fmla="*/ 0 w 882"/>
                  <a:gd name="T59" fmla="*/ 0 h 182"/>
                  <a:gd name="T60" fmla="*/ 0 w 882"/>
                  <a:gd name="T61" fmla="*/ 0 h 182"/>
                  <a:gd name="T62" fmla="*/ 0 w 882"/>
                  <a:gd name="T63" fmla="*/ 0 h 182"/>
                  <a:gd name="T64" fmla="*/ 0 w 882"/>
                  <a:gd name="T65" fmla="*/ 0 h 182"/>
                  <a:gd name="T66" fmla="*/ 0 w 882"/>
                  <a:gd name="T67" fmla="*/ 0 h 1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82"/>
                  <a:gd name="T103" fmla="*/ 0 h 182"/>
                  <a:gd name="T104" fmla="*/ 882 w 882"/>
                  <a:gd name="T105" fmla="*/ 182 h 1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82" h="182">
                    <a:moveTo>
                      <a:pt x="0" y="0"/>
                    </a:moveTo>
                    <a:lnTo>
                      <a:pt x="882" y="0"/>
                    </a:lnTo>
                    <a:lnTo>
                      <a:pt x="858" y="21"/>
                    </a:lnTo>
                    <a:lnTo>
                      <a:pt x="835" y="42"/>
                    </a:lnTo>
                    <a:lnTo>
                      <a:pt x="810" y="62"/>
                    </a:lnTo>
                    <a:lnTo>
                      <a:pt x="784" y="80"/>
                    </a:lnTo>
                    <a:lnTo>
                      <a:pt x="758" y="95"/>
                    </a:lnTo>
                    <a:lnTo>
                      <a:pt x="731" y="111"/>
                    </a:lnTo>
                    <a:lnTo>
                      <a:pt x="703" y="125"/>
                    </a:lnTo>
                    <a:lnTo>
                      <a:pt x="675" y="136"/>
                    </a:lnTo>
                    <a:lnTo>
                      <a:pt x="647" y="147"/>
                    </a:lnTo>
                    <a:lnTo>
                      <a:pt x="619" y="156"/>
                    </a:lnTo>
                    <a:lnTo>
                      <a:pt x="589" y="164"/>
                    </a:lnTo>
                    <a:lnTo>
                      <a:pt x="560" y="171"/>
                    </a:lnTo>
                    <a:lnTo>
                      <a:pt x="530" y="175"/>
                    </a:lnTo>
                    <a:lnTo>
                      <a:pt x="501" y="179"/>
                    </a:lnTo>
                    <a:lnTo>
                      <a:pt x="470" y="181"/>
                    </a:lnTo>
                    <a:lnTo>
                      <a:pt x="441" y="182"/>
                    </a:lnTo>
                    <a:lnTo>
                      <a:pt x="411" y="181"/>
                    </a:lnTo>
                    <a:lnTo>
                      <a:pt x="380" y="179"/>
                    </a:lnTo>
                    <a:lnTo>
                      <a:pt x="351" y="175"/>
                    </a:lnTo>
                    <a:lnTo>
                      <a:pt x="322" y="171"/>
                    </a:lnTo>
                    <a:lnTo>
                      <a:pt x="291" y="164"/>
                    </a:lnTo>
                    <a:lnTo>
                      <a:pt x="263" y="156"/>
                    </a:lnTo>
                    <a:lnTo>
                      <a:pt x="234" y="147"/>
                    </a:lnTo>
                    <a:lnTo>
                      <a:pt x="206" y="136"/>
                    </a:lnTo>
                    <a:lnTo>
                      <a:pt x="178" y="125"/>
                    </a:lnTo>
                    <a:lnTo>
                      <a:pt x="151" y="111"/>
                    </a:lnTo>
                    <a:lnTo>
                      <a:pt x="124" y="95"/>
                    </a:lnTo>
                    <a:lnTo>
                      <a:pt x="97" y="80"/>
                    </a:lnTo>
                    <a:lnTo>
                      <a:pt x="72" y="62"/>
                    </a:lnTo>
                    <a:lnTo>
                      <a:pt x="47" y="42"/>
                    </a:lnTo>
                    <a:lnTo>
                      <a:pt x="22" y="21"/>
                    </a:lnTo>
                    <a:lnTo>
                      <a:pt x="0" y="0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23" name="Freeform 103"/>
              <p:cNvSpPr>
                <a:spLocks/>
              </p:cNvSpPr>
              <p:nvPr/>
            </p:nvSpPr>
            <p:spPr bwMode="auto">
              <a:xfrm>
                <a:off x="8019" y="11250"/>
                <a:ext cx="128" cy="64"/>
              </a:xfrm>
              <a:custGeom>
                <a:avLst/>
                <a:gdLst>
                  <a:gd name="T0" fmla="*/ 0 w 884"/>
                  <a:gd name="T1" fmla="*/ 0 h 444"/>
                  <a:gd name="T2" fmla="*/ 0 w 884"/>
                  <a:gd name="T3" fmla="*/ 0 h 444"/>
                  <a:gd name="T4" fmla="*/ 0 w 884"/>
                  <a:gd name="T5" fmla="*/ 0 h 444"/>
                  <a:gd name="T6" fmla="*/ 0 w 884"/>
                  <a:gd name="T7" fmla="*/ 0 h 44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4"/>
                  <a:gd name="T13" fmla="*/ 0 h 444"/>
                  <a:gd name="T14" fmla="*/ 884 w 884"/>
                  <a:gd name="T15" fmla="*/ 444 h 44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4" h="444">
                    <a:moveTo>
                      <a:pt x="0" y="444"/>
                    </a:moveTo>
                    <a:lnTo>
                      <a:pt x="884" y="440"/>
                    </a:lnTo>
                    <a:lnTo>
                      <a:pt x="444" y="0"/>
                    </a:lnTo>
                    <a:lnTo>
                      <a:pt x="0" y="444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24" name="Freeform 102"/>
              <p:cNvSpPr>
                <a:spLocks noEditPoints="1"/>
              </p:cNvSpPr>
              <p:nvPr/>
            </p:nvSpPr>
            <p:spPr bwMode="auto">
              <a:xfrm>
                <a:off x="8018" y="11158"/>
                <a:ext cx="129" cy="90"/>
              </a:xfrm>
              <a:custGeom>
                <a:avLst/>
                <a:gdLst>
                  <a:gd name="T0" fmla="*/ 0 w 884"/>
                  <a:gd name="T1" fmla="*/ 0 h 624"/>
                  <a:gd name="T2" fmla="*/ 0 w 884"/>
                  <a:gd name="T3" fmla="*/ 0 h 624"/>
                  <a:gd name="T4" fmla="*/ 0 w 884"/>
                  <a:gd name="T5" fmla="*/ 0 h 624"/>
                  <a:gd name="T6" fmla="*/ 0 w 884"/>
                  <a:gd name="T7" fmla="*/ 0 h 624"/>
                  <a:gd name="T8" fmla="*/ 0 w 884"/>
                  <a:gd name="T9" fmla="*/ 0 h 624"/>
                  <a:gd name="T10" fmla="*/ 0 w 884"/>
                  <a:gd name="T11" fmla="*/ 0 h 624"/>
                  <a:gd name="T12" fmla="*/ 0 w 884"/>
                  <a:gd name="T13" fmla="*/ 0 h 624"/>
                  <a:gd name="T14" fmla="*/ 0 w 884"/>
                  <a:gd name="T15" fmla="*/ 0 h 624"/>
                  <a:gd name="T16" fmla="*/ 0 w 884"/>
                  <a:gd name="T17" fmla="*/ 0 h 624"/>
                  <a:gd name="T18" fmla="*/ 0 w 884"/>
                  <a:gd name="T19" fmla="*/ 0 h 624"/>
                  <a:gd name="T20" fmla="*/ 0 w 884"/>
                  <a:gd name="T21" fmla="*/ 0 h 624"/>
                  <a:gd name="T22" fmla="*/ 0 w 884"/>
                  <a:gd name="T23" fmla="*/ 0 h 624"/>
                  <a:gd name="T24" fmla="*/ 0 w 884"/>
                  <a:gd name="T25" fmla="*/ 0 h 624"/>
                  <a:gd name="T26" fmla="*/ 0 w 884"/>
                  <a:gd name="T27" fmla="*/ 0 h 624"/>
                  <a:gd name="T28" fmla="*/ 0 w 884"/>
                  <a:gd name="T29" fmla="*/ 0 h 624"/>
                  <a:gd name="T30" fmla="*/ 0 w 884"/>
                  <a:gd name="T31" fmla="*/ 0 h 624"/>
                  <a:gd name="T32" fmla="*/ 0 w 884"/>
                  <a:gd name="T33" fmla="*/ 0 h 624"/>
                  <a:gd name="T34" fmla="*/ 0 w 884"/>
                  <a:gd name="T35" fmla="*/ 0 h 624"/>
                  <a:gd name="T36" fmla="*/ 0 w 884"/>
                  <a:gd name="T37" fmla="*/ 0 h 624"/>
                  <a:gd name="T38" fmla="*/ 0 w 884"/>
                  <a:gd name="T39" fmla="*/ 0 h 624"/>
                  <a:gd name="T40" fmla="*/ 0 w 884"/>
                  <a:gd name="T41" fmla="*/ 0 h 624"/>
                  <a:gd name="T42" fmla="*/ 0 w 884"/>
                  <a:gd name="T43" fmla="*/ 0 h 624"/>
                  <a:gd name="T44" fmla="*/ 0 w 884"/>
                  <a:gd name="T45" fmla="*/ 0 h 624"/>
                  <a:gd name="T46" fmla="*/ 0 w 884"/>
                  <a:gd name="T47" fmla="*/ 0 h 624"/>
                  <a:gd name="T48" fmla="*/ 0 w 884"/>
                  <a:gd name="T49" fmla="*/ 0 h 624"/>
                  <a:gd name="T50" fmla="*/ 0 w 884"/>
                  <a:gd name="T51" fmla="*/ 0 h 624"/>
                  <a:gd name="T52" fmla="*/ 0 w 884"/>
                  <a:gd name="T53" fmla="*/ 0 h 624"/>
                  <a:gd name="T54" fmla="*/ 0 w 884"/>
                  <a:gd name="T55" fmla="*/ 0 h 624"/>
                  <a:gd name="T56" fmla="*/ 0 w 884"/>
                  <a:gd name="T57" fmla="*/ 0 h 624"/>
                  <a:gd name="T58" fmla="*/ 0 w 884"/>
                  <a:gd name="T59" fmla="*/ 0 h 624"/>
                  <a:gd name="T60" fmla="*/ 0 w 884"/>
                  <a:gd name="T61" fmla="*/ 0 h 624"/>
                  <a:gd name="T62" fmla="*/ 0 w 884"/>
                  <a:gd name="T63" fmla="*/ 0 h 624"/>
                  <a:gd name="T64" fmla="*/ 0 w 884"/>
                  <a:gd name="T65" fmla="*/ 0 h 624"/>
                  <a:gd name="T66" fmla="*/ 0 w 884"/>
                  <a:gd name="T67" fmla="*/ 0 h 624"/>
                  <a:gd name="T68" fmla="*/ 0 w 884"/>
                  <a:gd name="T69" fmla="*/ 0 h 624"/>
                  <a:gd name="T70" fmla="*/ 0 w 884"/>
                  <a:gd name="T71" fmla="*/ 0 h 624"/>
                  <a:gd name="T72" fmla="*/ 0 w 884"/>
                  <a:gd name="T73" fmla="*/ 0 h 624"/>
                  <a:gd name="T74" fmla="*/ 0 w 884"/>
                  <a:gd name="T75" fmla="*/ 0 h 62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84"/>
                  <a:gd name="T115" fmla="*/ 0 h 624"/>
                  <a:gd name="T116" fmla="*/ 884 w 884"/>
                  <a:gd name="T117" fmla="*/ 624 h 624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84" h="624">
                    <a:moveTo>
                      <a:pt x="882" y="183"/>
                    </a:moveTo>
                    <a:lnTo>
                      <a:pt x="0" y="183"/>
                    </a:lnTo>
                    <a:lnTo>
                      <a:pt x="22" y="160"/>
                    </a:lnTo>
                    <a:lnTo>
                      <a:pt x="47" y="140"/>
                    </a:lnTo>
                    <a:lnTo>
                      <a:pt x="72" y="121"/>
                    </a:lnTo>
                    <a:lnTo>
                      <a:pt x="98" y="103"/>
                    </a:lnTo>
                    <a:lnTo>
                      <a:pt x="124" y="87"/>
                    </a:lnTo>
                    <a:lnTo>
                      <a:pt x="151" y="71"/>
                    </a:lnTo>
                    <a:lnTo>
                      <a:pt x="178" y="58"/>
                    </a:lnTo>
                    <a:lnTo>
                      <a:pt x="206" y="47"/>
                    </a:lnTo>
                    <a:lnTo>
                      <a:pt x="234" y="35"/>
                    </a:lnTo>
                    <a:lnTo>
                      <a:pt x="263" y="26"/>
                    </a:lnTo>
                    <a:lnTo>
                      <a:pt x="292" y="18"/>
                    </a:lnTo>
                    <a:lnTo>
                      <a:pt x="322" y="12"/>
                    </a:lnTo>
                    <a:lnTo>
                      <a:pt x="351" y="7"/>
                    </a:lnTo>
                    <a:lnTo>
                      <a:pt x="381" y="4"/>
                    </a:lnTo>
                    <a:lnTo>
                      <a:pt x="411" y="2"/>
                    </a:lnTo>
                    <a:lnTo>
                      <a:pt x="441" y="0"/>
                    </a:lnTo>
                    <a:lnTo>
                      <a:pt x="471" y="2"/>
                    </a:lnTo>
                    <a:lnTo>
                      <a:pt x="501" y="4"/>
                    </a:lnTo>
                    <a:lnTo>
                      <a:pt x="531" y="7"/>
                    </a:lnTo>
                    <a:lnTo>
                      <a:pt x="560" y="12"/>
                    </a:lnTo>
                    <a:lnTo>
                      <a:pt x="589" y="18"/>
                    </a:lnTo>
                    <a:lnTo>
                      <a:pt x="619" y="26"/>
                    </a:lnTo>
                    <a:lnTo>
                      <a:pt x="648" y="35"/>
                    </a:lnTo>
                    <a:lnTo>
                      <a:pt x="676" y="47"/>
                    </a:lnTo>
                    <a:lnTo>
                      <a:pt x="704" y="58"/>
                    </a:lnTo>
                    <a:lnTo>
                      <a:pt x="731" y="71"/>
                    </a:lnTo>
                    <a:lnTo>
                      <a:pt x="758" y="87"/>
                    </a:lnTo>
                    <a:lnTo>
                      <a:pt x="784" y="103"/>
                    </a:lnTo>
                    <a:lnTo>
                      <a:pt x="810" y="121"/>
                    </a:lnTo>
                    <a:lnTo>
                      <a:pt x="835" y="140"/>
                    </a:lnTo>
                    <a:lnTo>
                      <a:pt x="858" y="160"/>
                    </a:lnTo>
                    <a:lnTo>
                      <a:pt x="882" y="183"/>
                    </a:lnTo>
                    <a:close/>
                    <a:moveTo>
                      <a:pt x="884" y="178"/>
                    </a:moveTo>
                    <a:lnTo>
                      <a:pt x="0" y="184"/>
                    </a:lnTo>
                    <a:lnTo>
                      <a:pt x="440" y="624"/>
                    </a:lnTo>
                    <a:lnTo>
                      <a:pt x="884" y="17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25" name="Freeform 101"/>
              <p:cNvSpPr>
                <a:spLocks/>
              </p:cNvSpPr>
              <p:nvPr/>
            </p:nvSpPr>
            <p:spPr bwMode="auto">
              <a:xfrm>
                <a:off x="8019" y="11158"/>
                <a:ext cx="128" cy="26"/>
              </a:xfrm>
              <a:custGeom>
                <a:avLst/>
                <a:gdLst>
                  <a:gd name="T0" fmla="*/ 0 w 882"/>
                  <a:gd name="T1" fmla="*/ 0 h 183"/>
                  <a:gd name="T2" fmla="*/ 0 w 882"/>
                  <a:gd name="T3" fmla="*/ 0 h 183"/>
                  <a:gd name="T4" fmla="*/ 0 w 882"/>
                  <a:gd name="T5" fmla="*/ 0 h 183"/>
                  <a:gd name="T6" fmla="*/ 0 w 882"/>
                  <a:gd name="T7" fmla="*/ 0 h 183"/>
                  <a:gd name="T8" fmla="*/ 0 w 882"/>
                  <a:gd name="T9" fmla="*/ 0 h 183"/>
                  <a:gd name="T10" fmla="*/ 0 w 882"/>
                  <a:gd name="T11" fmla="*/ 0 h 183"/>
                  <a:gd name="T12" fmla="*/ 0 w 882"/>
                  <a:gd name="T13" fmla="*/ 0 h 183"/>
                  <a:gd name="T14" fmla="*/ 0 w 882"/>
                  <a:gd name="T15" fmla="*/ 0 h 183"/>
                  <a:gd name="T16" fmla="*/ 0 w 882"/>
                  <a:gd name="T17" fmla="*/ 0 h 183"/>
                  <a:gd name="T18" fmla="*/ 0 w 882"/>
                  <a:gd name="T19" fmla="*/ 0 h 183"/>
                  <a:gd name="T20" fmla="*/ 0 w 882"/>
                  <a:gd name="T21" fmla="*/ 0 h 183"/>
                  <a:gd name="T22" fmla="*/ 0 w 882"/>
                  <a:gd name="T23" fmla="*/ 0 h 183"/>
                  <a:gd name="T24" fmla="*/ 0 w 882"/>
                  <a:gd name="T25" fmla="*/ 0 h 183"/>
                  <a:gd name="T26" fmla="*/ 0 w 882"/>
                  <a:gd name="T27" fmla="*/ 0 h 183"/>
                  <a:gd name="T28" fmla="*/ 0 w 882"/>
                  <a:gd name="T29" fmla="*/ 0 h 183"/>
                  <a:gd name="T30" fmla="*/ 0 w 882"/>
                  <a:gd name="T31" fmla="*/ 0 h 183"/>
                  <a:gd name="T32" fmla="*/ 0 w 882"/>
                  <a:gd name="T33" fmla="*/ 0 h 183"/>
                  <a:gd name="T34" fmla="*/ 0 w 882"/>
                  <a:gd name="T35" fmla="*/ 0 h 183"/>
                  <a:gd name="T36" fmla="*/ 0 w 882"/>
                  <a:gd name="T37" fmla="*/ 0 h 183"/>
                  <a:gd name="T38" fmla="*/ 0 w 882"/>
                  <a:gd name="T39" fmla="*/ 0 h 183"/>
                  <a:gd name="T40" fmla="*/ 0 w 882"/>
                  <a:gd name="T41" fmla="*/ 0 h 183"/>
                  <a:gd name="T42" fmla="*/ 0 w 882"/>
                  <a:gd name="T43" fmla="*/ 0 h 183"/>
                  <a:gd name="T44" fmla="*/ 0 w 882"/>
                  <a:gd name="T45" fmla="*/ 0 h 183"/>
                  <a:gd name="T46" fmla="*/ 0 w 882"/>
                  <a:gd name="T47" fmla="*/ 0 h 183"/>
                  <a:gd name="T48" fmla="*/ 0 w 882"/>
                  <a:gd name="T49" fmla="*/ 0 h 183"/>
                  <a:gd name="T50" fmla="*/ 0 w 882"/>
                  <a:gd name="T51" fmla="*/ 0 h 183"/>
                  <a:gd name="T52" fmla="*/ 0 w 882"/>
                  <a:gd name="T53" fmla="*/ 0 h 183"/>
                  <a:gd name="T54" fmla="*/ 0 w 882"/>
                  <a:gd name="T55" fmla="*/ 0 h 183"/>
                  <a:gd name="T56" fmla="*/ 0 w 882"/>
                  <a:gd name="T57" fmla="*/ 0 h 183"/>
                  <a:gd name="T58" fmla="*/ 0 w 882"/>
                  <a:gd name="T59" fmla="*/ 0 h 183"/>
                  <a:gd name="T60" fmla="*/ 0 w 882"/>
                  <a:gd name="T61" fmla="*/ 0 h 183"/>
                  <a:gd name="T62" fmla="*/ 0 w 882"/>
                  <a:gd name="T63" fmla="*/ 0 h 183"/>
                  <a:gd name="T64" fmla="*/ 0 w 882"/>
                  <a:gd name="T65" fmla="*/ 0 h 183"/>
                  <a:gd name="T66" fmla="*/ 0 w 882"/>
                  <a:gd name="T67" fmla="*/ 0 h 18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82"/>
                  <a:gd name="T103" fmla="*/ 0 h 183"/>
                  <a:gd name="T104" fmla="*/ 882 w 882"/>
                  <a:gd name="T105" fmla="*/ 183 h 18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82" h="183">
                    <a:moveTo>
                      <a:pt x="882" y="183"/>
                    </a:moveTo>
                    <a:lnTo>
                      <a:pt x="0" y="183"/>
                    </a:lnTo>
                    <a:lnTo>
                      <a:pt x="22" y="160"/>
                    </a:lnTo>
                    <a:lnTo>
                      <a:pt x="47" y="140"/>
                    </a:lnTo>
                    <a:lnTo>
                      <a:pt x="72" y="121"/>
                    </a:lnTo>
                    <a:lnTo>
                      <a:pt x="98" y="103"/>
                    </a:lnTo>
                    <a:lnTo>
                      <a:pt x="124" y="87"/>
                    </a:lnTo>
                    <a:lnTo>
                      <a:pt x="151" y="71"/>
                    </a:lnTo>
                    <a:lnTo>
                      <a:pt x="178" y="58"/>
                    </a:lnTo>
                    <a:lnTo>
                      <a:pt x="206" y="47"/>
                    </a:lnTo>
                    <a:lnTo>
                      <a:pt x="234" y="35"/>
                    </a:lnTo>
                    <a:lnTo>
                      <a:pt x="263" y="26"/>
                    </a:lnTo>
                    <a:lnTo>
                      <a:pt x="292" y="18"/>
                    </a:lnTo>
                    <a:lnTo>
                      <a:pt x="322" y="12"/>
                    </a:lnTo>
                    <a:lnTo>
                      <a:pt x="351" y="7"/>
                    </a:lnTo>
                    <a:lnTo>
                      <a:pt x="381" y="4"/>
                    </a:lnTo>
                    <a:lnTo>
                      <a:pt x="411" y="2"/>
                    </a:lnTo>
                    <a:lnTo>
                      <a:pt x="441" y="0"/>
                    </a:lnTo>
                    <a:lnTo>
                      <a:pt x="471" y="2"/>
                    </a:lnTo>
                    <a:lnTo>
                      <a:pt x="501" y="4"/>
                    </a:lnTo>
                    <a:lnTo>
                      <a:pt x="531" y="7"/>
                    </a:lnTo>
                    <a:lnTo>
                      <a:pt x="560" y="12"/>
                    </a:lnTo>
                    <a:lnTo>
                      <a:pt x="589" y="18"/>
                    </a:lnTo>
                    <a:lnTo>
                      <a:pt x="619" y="26"/>
                    </a:lnTo>
                    <a:lnTo>
                      <a:pt x="648" y="35"/>
                    </a:lnTo>
                    <a:lnTo>
                      <a:pt x="676" y="47"/>
                    </a:lnTo>
                    <a:lnTo>
                      <a:pt x="704" y="58"/>
                    </a:lnTo>
                    <a:lnTo>
                      <a:pt x="731" y="71"/>
                    </a:lnTo>
                    <a:lnTo>
                      <a:pt x="758" y="87"/>
                    </a:lnTo>
                    <a:lnTo>
                      <a:pt x="784" y="103"/>
                    </a:lnTo>
                    <a:lnTo>
                      <a:pt x="810" y="121"/>
                    </a:lnTo>
                    <a:lnTo>
                      <a:pt x="835" y="140"/>
                    </a:lnTo>
                    <a:lnTo>
                      <a:pt x="858" y="160"/>
                    </a:lnTo>
                    <a:lnTo>
                      <a:pt x="882" y="183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26" name="Freeform 100"/>
              <p:cNvSpPr>
                <a:spLocks/>
              </p:cNvSpPr>
              <p:nvPr/>
            </p:nvSpPr>
            <p:spPr bwMode="auto">
              <a:xfrm>
                <a:off x="8018" y="11184"/>
                <a:ext cx="129" cy="64"/>
              </a:xfrm>
              <a:custGeom>
                <a:avLst/>
                <a:gdLst>
                  <a:gd name="T0" fmla="*/ 0 w 884"/>
                  <a:gd name="T1" fmla="*/ 0 h 446"/>
                  <a:gd name="T2" fmla="*/ 0 w 884"/>
                  <a:gd name="T3" fmla="*/ 0 h 446"/>
                  <a:gd name="T4" fmla="*/ 0 w 884"/>
                  <a:gd name="T5" fmla="*/ 0 h 446"/>
                  <a:gd name="T6" fmla="*/ 0 w 884"/>
                  <a:gd name="T7" fmla="*/ 0 h 4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4"/>
                  <a:gd name="T13" fmla="*/ 0 h 446"/>
                  <a:gd name="T14" fmla="*/ 884 w 884"/>
                  <a:gd name="T15" fmla="*/ 446 h 4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4" h="446">
                    <a:moveTo>
                      <a:pt x="884" y="0"/>
                    </a:moveTo>
                    <a:lnTo>
                      <a:pt x="0" y="6"/>
                    </a:lnTo>
                    <a:lnTo>
                      <a:pt x="440" y="446"/>
                    </a:lnTo>
                    <a:lnTo>
                      <a:pt x="884" y="0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27" name="Freeform 99"/>
              <p:cNvSpPr>
                <a:spLocks/>
              </p:cNvSpPr>
              <p:nvPr/>
            </p:nvSpPr>
            <p:spPr bwMode="auto">
              <a:xfrm>
                <a:off x="8051" y="11185"/>
                <a:ext cx="64" cy="128"/>
              </a:xfrm>
              <a:custGeom>
                <a:avLst/>
                <a:gdLst>
                  <a:gd name="T0" fmla="*/ 0 w 444"/>
                  <a:gd name="T1" fmla="*/ 0 h 884"/>
                  <a:gd name="T2" fmla="*/ 0 w 444"/>
                  <a:gd name="T3" fmla="*/ 0 h 884"/>
                  <a:gd name="T4" fmla="*/ 0 w 444"/>
                  <a:gd name="T5" fmla="*/ 0 h 884"/>
                  <a:gd name="T6" fmla="*/ 0 60000 65536"/>
                  <a:gd name="T7" fmla="*/ 0 60000 65536"/>
                  <a:gd name="T8" fmla="*/ 0 60000 65536"/>
                  <a:gd name="T9" fmla="*/ 0 w 444"/>
                  <a:gd name="T10" fmla="*/ 0 h 884"/>
                  <a:gd name="T11" fmla="*/ 444 w 444"/>
                  <a:gd name="T12" fmla="*/ 884 h 8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4" h="884">
                    <a:moveTo>
                      <a:pt x="440" y="0"/>
                    </a:moveTo>
                    <a:lnTo>
                      <a:pt x="0" y="440"/>
                    </a:lnTo>
                    <a:lnTo>
                      <a:pt x="444" y="884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28" name="Freeform 98"/>
              <p:cNvSpPr>
                <a:spLocks/>
              </p:cNvSpPr>
              <p:nvPr/>
            </p:nvSpPr>
            <p:spPr bwMode="auto">
              <a:xfrm>
                <a:off x="8069" y="11185"/>
                <a:ext cx="27" cy="128"/>
              </a:xfrm>
              <a:custGeom>
                <a:avLst/>
                <a:gdLst>
                  <a:gd name="T0" fmla="*/ 0 w 182"/>
                  <a:gd name="T1" fmla="*/ 0 h 882"/>
                  <a:gd name="T2" fmla="*/ 0 w 182"/>
                  <a:gd name="T3" fmla="*/ 0 h 882"/>
                  <a:gd name="T4" fmla="*/ 0 w 182"/>
                  <a:gd name="T5" fmla="*/ 0 h 882"/>
                  <a:gd name="T6" fmla="*/ 0 w 182"/>
                  <a:gd name="T7" fmla="*/ 0 h 882"/>
                  <a:gd name="T8" fmla="*/ 0 w 182"/>
                  <a:gd name="T9" fmla="*/ 0 h 882"/>
                  <a:gd name="T10" fmla="*/ 0 w 182"/>
                  <a:gd name="T11" fmla="*/ 0 h 882"/>
                  <a:gd name="T12" fmla="*/ 0 w 182"/>
                  <a:gd name="T13" fmla="*/ 0 h 882"/>
                  <a:gd name="T14" fmla="*/ 0 w 182"/>
                  <a:gd name="T15" fmla="*/ 0 h 882"/>
                  <a:gd name="T16" fmla="*/ 0 w 182"/>
                  <a:gd name="T17" fmla="*/ 0 h 882"/>
                  <a:gd name="T18" fmla="*/ 0 w 182"/>
                  <a:gd name="T19" fmla="*/ 0 h 882"/>
                  <a:gd name="T20" fmla="*/ 0 w 182"/>
                  <a:gd name="T21" fmla="*/ 0 h 882"/>
                  <a:gd name="T22" fmla="*/ 0 w 182"/>
                  <a:gd name="T23" fmla="*/ 0 h 882"/>
                  <a:gd name="T24" fmla="*/ 0 w 182"/>
                  <a:gd name="T25" fmla="*/ 0 h 882"/>
                  <a:gd name="T26" fmla="*/ 0 w 182"/>
                  <a:gd name="T27" fmla="*/ 0 h 882"/>
                  <a:gd name="T28" fmla="*/ 0 w 182"/>
                  <a:gd name="T29" fmla="*/ 0 h 882"/>
                  <a:gd name="T30" fmla="*/ 0 w 182"/>
                  <a:gd name="T31" fmla="*/ 0 h 882"/>
                  <a:gd name="T32" fmla="*/ 0 w 182"/>
                  <a:gd name="T33" fmla="*/ 0 h 882"/>
                  <a:gd name="T34" fmla="*/ 0 w 182"/>
                  <a:gd name="T35" fmla="*/ 0 h 882"/>
                  <a:gd name="T36" fmla="*/ 0 w 182"/>
                  <a:gd name="T37" fmla="*/ 0 h 882"/>
                  <a:gd name="T38" fmla="*/ 0 w 182"/>
                  <a:gd name="T39" fmla="*/ 0 h 882"/>
                  <a:gd name="T40" fmla="*/ 0 w 182"/>
                  <a:gd name="T41" fmla="*/ 0 h 882"/>
                  <a:gd name="T42" fmla="*/ 0 w 182"/>
                  <a:gd name="T43" fmla="*/ 0 h 882"/>
                  <a:gd name="T44" fmla="*/ 0 w 182"/>
                  <a:gd name="T45" fmla="*/ 0 h 882"/>
                  <a:gd name="T46" fmla="*/ 0 w 182"/>
                  <a:gd name="T47" fmla="*/ 0 h 882"/>
                  <a:gd name="T48" fmla="*/ 0 w 182"/>
                  <a:gd name="T49" fmla="*/ 0 h 882"/>
                  <a:gd name="T50" fmla="*/ 0 w 182"/>
                  <a:gd name="T51" fmla="*/ 0 h 882"/>
                  <a:gd name="T52" fmla="*/ 0 w 182"/>
                  <a:gd name="T53" fmla="*/ 0 h 882"/>
                  <a:gd name="T54" fmla="*/ 0 w 182"/>
                  <a:gd name="T55" fmla="*/ 0 h 882"/>
                  <a:gd name="T56" fmla="*/ 0 w 182"/>
                  <a:gd name="T57" fmla="*/ 0 h 882"/>
                  <a:gd name="T58" fmla="*/ 0 w 182"/>
                  <a:gd name="T59" fmla="*/ 0 h 882"/>
                  <a:gd name="T60" fmla="*/ 0 w 182"/>
                  <a:gd name="T61" fmla="*/ 0 h 882"/>
                  <a:gd name="T62" fmla="*/ 0 w 182"/>
                  <a:gd name="T63" fmla="*/ 0 h 882"/>
                  <a:gd name="T64" fmla="*/ 0 w 182"/>
                  <a:gd name="T65" fmla="*/ 0 h 8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2"/>
                  <a:gd name="T100" fmla="*/ 0 h 882"/>
                  <a:gd name="T101" fmla="*/ 182 w 182"/>
                  <a:gd name="T102" fmla="*/ 882 h 88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2" h="882">
                    <a:moveTo>
                      <a:pt x="0" y="0"/>
                    </a:moveTo>
                    <a:lnTo>
                      <a:pt x="22" y="24"/>
                    </a:lnTo>
                    <a:lnTo>
                      <a:pt x="42" y="47"/>
                    </a:lnTo>
                    <a:lnTo>
                      <a:pt x="62" y="72"/>
                    </a:lnTo>
                    <a:lnTo>
                      <a:pt x="80" y="98"/>
                    </a:lnTo>
                    <a:lnTo>
                      <a:pt x="96" y="124"/>
                    </a:lnTo>
                    <a:lnTo>
                      <a:pt x="111" y="151"/>
                    </a:lnTo>
                    <a:lnTo>
                      <a:pt x="125" y="179"/>
                    </a:lnTo>
                    <a:lnTo>
                      <a:pt x="137" y="206"/>
                    </a:lnTo>
                    <a:lnTo>
                      <a:pt x="147" y="235"/>
                    </a:lnTo>
                    <a:lnTo>
                      <a:pt x="157" y="263"/>
                    </a:lnTo>
                    <a:lnTo>
                      <a:pt x="165" y="293"/>
                    </a:lnTo>
                    <a:lnTo>
                      <a:pt x="171" y="322"/>
                    </a:lnTo>
                    <a:lnTo>
                      <a:pt x="176" y="352"/>
                    </a:lnTo>
                    <a:lnTo>
                      <a:pt x="180" y="382"/>
                    </a:lnTo>
                    <a:lnTo>
                      <a:pt x="182" y="412"/>
                    </a:lnTo>
                    <a:lnTo>
                      <a:pt x="182" y="441"/>
                    </a:lnTo>
                    <a:lnTo>
                      <a:pt x="182" y="472"/>
                    </a:lnTo>
                    <a:lnTo>
                      <a:pt x="180" y="501"/>
                    </a:lnTo>
                    <a:lnTo>
                      <a:pt x="176" y="531"/>
                    </a:lnTo>
                    <a:lnTo>
                      <a:pt x="171" y="560"/>
                    </a:lnTo>
                    <a:lnTo>
                      <a:pt x="165" y="590"/>
                    </a:lnTo>
                    <a:lnTo>
                      <a:pt x="157" y="619"/>
                    </a:lnTo>
                    <a:lnTo>
                      <a:pt x="147" y="648"/>
                    </a:lnTo>
                    <a:lnTo>
                      <a:pt x="137" y="676"/>
                    </a:lnTo>
                    <a:lnTo>
                      <a:pt x="125" y="704"/>
                    </a:lnTo>
                    <a:lnTo>
                      <a:pt x="111" y="731"/>
                    </a:lnTo>
                    <a:lnTo>
                      <a:pt x="96" y="758"/>
                    </a:lnTo>
                    <a:lnTo>
                      <a:pt x="80" y="784"/>
                    </a:lnTo>
                    <a:lnTo>
                      <a:pt x="62" y="810"/>
                    </a:lnTo>
                    <a:lnTo>
                      <a:pt x="42" y="835"/>
                    </a:lnTo>
                    <a:lnTo>
                      <a:pt x="22" y="860"/>
                    </a:lnTo>
                    <a:lnTo>
                      <a:pt x="0" y="882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29" name="Freeform 97"/>
              <p:cNvSpPr>
                <a:spLocks/>
              </p:cNvSpPr>
              <p:nvPr/>
            </p:nvSpPr>
            <p:spPr bwMode="auto">
              <a:xfrm>
                <a:off x="8050" y="11186"/>
                <a:ext cx="64" cy="129"/>
              </a:xfrm>
              <a:custGeom>
                <a:avLst/>
                <a:gdLst>
                  <a:gd name="T0" fmla="*/ 0 w 445"/>
                  <a:gd name="T1" fmla="*/ 0 h 885"/>
                  <a:gd name="T2" fmla="*/ 0 w 445"/>
                  <a:gd name="T3" fmla="*/ 0 h 885"/>
                  <a:gd name="T4" fmla="*/ 0 w 445"/>
                  <a:gd name="T5" fmla="*/ 0 h 885"/>
                  <a:gd name="T6" fmla="*/ 0 60000 65536"/>
                  <a:gd name="T7" fmla="*/ 0 60000 65536"/>
                  <a:gd name="T8" fmla="*/ 0 60000 65536"/>
                  <a:gd name="T9" fmla="*/ 0 w 445"/>
                  <a:gd name="T10" fmla="*/ 0 h 885"/>
                  <a:gd name="T11" fmla="*/ 445 w 445"/>
                  <a:gd name="T12" fmla="*/ 885 h 8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5" h="885">
                    <a:moveTo>
                      <a:pt x="5" y="0"/>
                    </a:moveTo>
                    <a:lnTo>
                      <a:pt x="445" y="440"/>
                    </a:lnTo>
                    <a:lnTo>
                      <a:pt x="0" y="885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30" name="Freeform 96"/>
              <p:cNvSpPr>
                <a:spLocks/>
              </p:cNvSpPr>
              <p:nvPr/>
            </p:nvSpPr>
            <p:spPr bwMode="auto">
              <a:xfrm>
                <a:off x="8069" y="11186"/>
                <a:ext cx="26" cy="128"/>
              </a:xfrm>
              <a:custGeom>
                <a:avLst/>
                <a:gdLst>
                  <a:gd name="T0" fmla="*/ 0 w 182"/>
                  <a:gd name="T1" fmla="*/ 0 h 882"/>
                  <a:gd name="T2" fmla="*/ 0 w 182"/>
                  <a:gd name="T3" fmla="*/ 0 h 882"/>
                  <a:gd name="T4" fmla="*/ 0 w 182"/>
                  <a:gd name="T5" fmla="*/ 0 h 882"/>
                  <a:gd name="T6" fmla="*/ 0 w 182"/>
                  <a:gd name="T7" fmla="*/ 0 h 882"/>
                  <a:gd name="T8" fmla="*/ 0 w 182"/>
                  <a:gd name="T9" fmla="*/ 0 h 882"/>
                  <a:gd name="T10" fmla="*/ 0 w 182"/>
                  <a:gd name="T11" fmla="*/ 0 h 882"/>
                  <a:gd name="T12" fmla="*/ 0 w 182"/>
                  <a:gd name="T13" fmla="*/ 0 h 882"/>
                  <a:gd name="T14" fmla="*/ 0 w 182"/>
                  <a:gd name="T15" fmla="*/ 0 h 882"/>
                  <a:gd name="T16" fmla="*/ 0 w 182"/>
                  <a:gd name="T17" fmla="*/ 0 h 882"/>
                  <a:gd name="T18" fmla="*/ 0 w 182"/>
                  <a:gd name="T19" fmla="*/ 0 h 882"/>
                  <a:gd name="T20" fmla="*/ 0 w 182"/>
                  <a:gd name="T21" fmla="*/ 0 h 882"/>
                  <a:gd name="T22" fmla="*/ 0 w 182"/>
                  <a:gd name="T23" fmla="*/ 0 h 882"/>
                  <a:gd name="T24" fmla="*/ 0 w 182"/>
                  <a:gd name="T25" fmla="*/ 0 h 882"/>
                  <a:gd name="T26" fmla="*/ 0 w 182"/>
                  <a:gd name="T27" fmla="*/ 0 h 882"/>
                  <a:gd name="T28" fmla="*/ 0 w 182"/>
                  <a:gd name="T29" fmla="*/ 0 h 882"/>
                  <a:gd name="T30" fmla="*/ 0 w 182"/>
                  <a:gd name="T31" fmla="*/ 0 h 882"/>
                  <a:gd name="T32" fmla="*/ 0 w 182"/>
                  <a:gd name="T33" fmla="*/ 0 h 882"/>
                  <a:gd name="T34" fmla="*/ 0 w 182"/>
                  <a:gd name="T35" fmla="*/ 0 h 882"/>
                  <a:gd name="T36" fmla="*/ 0 w 182"/>
                  <a:gd name="T37" fmla="*/ 0 h 882"/>
                  <a:gd name="T38" fmla="*/ 0 w 182"/>
                  <a:gd name="T39" fmla="*/ 0 h 882"/>
                  <a:gd name="T40" fmla="*/ 0 w 182"/>
                  <a:gd name="T41" fmla="*/ 0 h 882"/>
                  <a:gd name="T42" fmla="*/ 0 w 182"/>
                  <a:gd name="T43" fmla="*/ 0 h 882"/>
                  <a:gd name="T44" fmla="*/ 0 w 182"/>
                  <a:gd name="T45" fmla="*/ 0 h 882"/>
                  <a:gd name="T46" fmla="*/ 0 w 182"/>
                  <a:gd name="T47" fmla="*/ 0 h 882"/>
                  <a:gd name="T48" fmla="*/ 0 w 182"/>
                  <a:gd name="T49" fmla="*/ 0 h 882"/>
                  <a:gd name="T50" fmla="*/ 0 w 182"/>
                  <a:gd name="T51" fmla="*/ 0 h 882"/>
                  <a:gd name="T52" fmla="*/ 0 w 182"/>
                  <a:gd name="T53" fmla="*/ 0 h 882"/>
                  <a:gd name="T54" fmla="*/ 0 w 182"/>
                  <a:gd name="T55" fmla="*/ 0 h 882"/>
                  <a:gd name="T56" fmla="*/ 0 w 182"/>
                  <a:gd name="T57" fmla="*/ 0 h 882"/>
                  <a:gd name="T58" fmla="*/ 0 w 182"/>
                  <a:gd name="T59" fmla="*/ 0 h 882"/>
                  <a:gd name="T60" fmla="*/ 0 w 182"/>
                  <a:gd name="T61" fmla="*/ 0 h 882"/>
                  <a:gd name="T62" fmla="*/ 0 w 182"/>
                  <a:gd name="T63" fmla="*/ 0 h 882"/>
                  <a:gd name="T64" fmla="*/ 0 w 182"/>
                  <a:gd name="T65" fmla="*/ 0 h 8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2"/>
                  <a:gd name="T100" fmla="*/ 0 h 882"/>
                  <a:gd name="T101" fmla="*/ 182 w 182"/>
                  <a:gd name="T102" fmla="*/ 882 h 88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2" h="882">
                    <a:moveTo>
                      <a:pt x="182" y="0"/>
                    </a:moveTo>
                    <a:lnTo>
                      <a:pt x="159" y="24"/>
                    </a:lnTo>
                    <a:lnTo>
                      <a:pt x="139" y="47"/>
                    </a:lnTo>
                    <a:lnTo>
                      <a:pt x="120" y="72"/>
                    </a:lnTo>
                    <a:lnTo>
                      <a:pt x="102" y="98"/>
                    </a:lnTo>
                    <a:lnTo>
                      <a:pt x="85" y="125"/>
                    </a:lnTo>
                    <a:lnTo>
                      <a:pt x="70" y="151"/>
                    </a:lnTo>
                    <a:lnTo>
                      <a:pt x="57" y="179"/>
                    </a:lnTo>
                    <a:lnTo>
                      <a:pt x="45" y="207"/>
                    </a:lnTo>
                    <a:lnTo>
                      <a:pt x="34" y="235"/>
                    </a:lnTo>
                    <a:lnTo>
                      <a:pt x="24" y="263"/>
                    </a:lnTo>
                    <a:lnTo>
                      <a:pt x="16" y="293"/>
                    </a:lnTo>
                    <a:lnTo>
                      <a:pt x="11" y="322"/>
                    </a:lnTo>
                    <a:lnTo>
                      <a:pt x="5" y="352"/>
                    </a:lnTo>
                    <a:lnTo>
                      <a:pt x="2" y="381"/>
                    </a:lnTo>
                    <a:lnTo>
                      <a:pt x="0" y="412"/>
                    </a:lnTo>
                    <a:lnTo>
                      <a:pt x="0" y="441"/>
                    </a:lnTo>
                    <a:lnTo>
                      <a:pt x="0" y="471"/>
                    </a:lnTo>
                    <a:lnTo>
                      <a:pt x="2" y="502"/>
                    </a:lnTo>
                    <a:lnTo>
                      <a:pt x="5" y="531"/>
                    </a:lnTo>
                    <a:lnTo>
                      <a:pt x="11" y="560"/>
                    </a:lnTo>
                    <a:lnTo>
                      <a:pt x="16" y="591"/>
                    </a:lnTo>
                    <a:lnTo>
                      <a:pt x="24" y="619"/>
                    </a:lnTo>
                    <a:lnTo>
                      <a:pt x="34" y="648"/>
                    </a:lnTo>
                    <a:lnTo>
                      <a:pt x="45" y="676"/>
                    </a:lnTo>
                    <a:lnTo>
                      <a:pt x="57" y="704"/>
                    </a:lnTo>
                    <a:lnTo>
                      <a:pt x="70" y="731"/>
                    </a:lnTo>
                    <a:lnTo>
                      <a:pt x="85" y="758"/>
                    </a:lnTo>
                    <a:lnTo>
                      <a:pt x="102" y="785"/>
                    </a:lnTo>
                    <a:lnTo>
                      <a:pt x="120" y="810"/>
                    </a:lnTo>
                    <a:lnTo>
                      <a:pt x="139" y="835"/>
                    </a:lnTo>
                    <a:lnTo>
                      <a:pt x="159" y="860"/>
                    </a:lnTo>
                    <a:lnTo>
                      <a:pt x="182" y="882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6" name="Group 93"/>
              <p:cNvGrpSpPr>
                <a:grpSpLocks/>
              </p:cNvGrpSpPr>
              <p:nvPr/>
            </p:nvGrpSpPr>
            <p:grpSpPr bwMode="auto">
              <a:xfrm>
                <a:off x="7984" y="11141"/>
                <a:ext cx="197" cy="198"/>
                <a:chOff x="11298" y="13152"/>
                <a:chExt cx="350" cy="350"/>
              </a:xfrm>
            </p:grpSpPr>
            <p:sp>
              <p:nvSpPr>
                <p:cNvPr id="32940" name="Oval 95"/>
                <p:cNvSpPr>
                  <a:spLocks noChangeArrowheads="1"/>
                </p:cNvSpPr>
                <p:nvPr/>
              </p:nvSpPr>
              <p:spPr bwMode="auto">
                <a:xfrm>
                  <a:off x="11298" y="13152"/>
                  <a:ext cx="350" cy="350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rgbClr val="7F7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endParaRPr lang="ru-RU" altLang="ru-RU"/>
                </a:p>
              </p:txBody>
            </p:sp>
            <p:sp>
              <p:nvSpPr>
                <p:cNvPr id="32941" name="Oval 94"/>
                <p:cNvSpPr>
                  <a:spLocks noChangeArrowheads="1"/>
                </p:cNvSpPr>
                <p:nvPr/>
              </p:nvSpPr>
              <p:spPr bwMode="auto">
                <a:xfrm>
                  <a:off x="11400" y="13318"/>
                  <a:ext cx="99" cy="99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endParaRPr lang="ru-RU" altLang="ru-RU"/>
                </a:p>
              </p:txBody>
            </p:sp>
          </p:grpSp>
          <p:sp>
            <p:nvSpPr>
              <p:cNvPr id="32932" name="Line 92"/>
              <p:cNvSpPr>
                <a:spLocks noChangeShapeType="1"/>
              </p:cNvSpPr>
              <p:nvPr/>
            </p:nvSpPr>
            <p:spPr bwMode="auto">
              <a:xfrm>
                <a:off x="8204" y="11239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33" name="Line 91"/>
              <p:cNvSpPr>
                <a:spLocks noChangeShapeType="1"/>
              </p:cNvSpPr>
              <p:nvPr/>
            </p:nvSpPr>
            <p:spPr bwMode="auto">
              <a:xfrm rot="-5400000">
                <a:off x="8054" y="11093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34" name="Line 90"/>
              <p:cNvSpPr>
                <a:spLocks noChangeShapeType="1"/>
              </p:cNvSpPr>
              <p:nvPr/>
            </p:nvSpPr>
            <p:spPr bwMode="auto">
              <a:xfrm rot="-5400000">
                <a:off x="8054" y="11386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35" name="Line 89"/>
              <p:cNvSpPr>
                <a:spLocks noChangeShapeType="1"/>
              </p:cNvSpPr>
              <p:nvPr/>
            </p:nvSpPr>
            <p:spPr bwMode="auto">
              <a:xfrm>
                <a:off x="7904" y="11239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36" name="Line 88"/>
              <p:cNvSpPr>
                <a:spLocks noChangeShapeType="1"/>
              </p:cNvSpPr>
              <p:nvPr/>
            </p:nvSpPr>
            <p:spPr bwMode="auto">
              <a:xfrm rot="2700000">
                <a:off x="7948" y="11136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37" name="Line 87"/>
              <p:cNvSpPr>
                <a:spLocks noChangeShapeType="1"/>
              </p:cNvSpPr>
              <p:nvPr/>
            </p:nvSpPr>
            <p:spPr bwMode="auto">
              <a:xfrm rot="2700000">
                <a:off x="8160" y="11341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38" name="Line 86"/>
              <p:cNvSpPr>
                <a:spLocks noChangeShapeType="1"/>
              </p:cNvSpPr>
              <p:nvPr/>
            </p:nvSpPr>
            <p:spPr bwMode="auto">
              <a:xfrm rot="-2700000">
                <a:off x="8165" y="11141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939" name="Line 85"/>
              <p:cNvSpPr>
                <a:spLocks noChangeShapeType="1"/>
              </p:cNvSpPr>
              <p:nvPr/>
            </p:nvSpPr>
            <p:spPr bwMode="auto">
              <a:xfrm rot="-2700000">
                <a:off x="7949" y="11342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2920" name="Line 82"/>
            <p:cNvSpPr>
              <a:spLocks noChangeShapeType="1"/>
            </p:cNvSpPr>
            <p:nvPr/>
          </p:nvSpPr>
          <p:spPr bwMode="auto">
            <a:xfrm rot="-5400000">
              <a:off x="2082423" y="2689760"/>
              <a:ext cx="403542" cy="10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" name="Группа 151"/>
          <p:cNvGrpSpPr>
            <a:grpSpLocks/>
          </p:cNvGrpSpPr>
          <p:nvPr/>
        </p:nvGrpSpPr>
        <p:grpSpPr bwMode="auto">
          <a:xfrm>
            <a:off x="1346200" y="939800"/>
            <a:ext cx="212725" cy="619125"/>
            <a:chOff x="1851973" y="2272229"/>
            <a:chExt cx="212074" cy="619841"/>
          </a:xfrm>
        </p:grpSpPr>
        <p:grpSp>
          <p:nvGrpSpPr>
            <p:cNvPr id="18" name="Group 144"/>
            <p:cNvGrpSpPr>
              <a:grpSpLocks/>
            </p:cNvGrpSpPr>
            <p:nvPr/>
          </p:nvGrpSpPr>
          <p:grpSpPr bwMode="auto">
            <a:xfrm rot="-5400000">
              <a:off x="1852013" y="2272189"/>
              <a:ext cx="211994" cy="212074"/>
              <a:chOff x="11470" y="10960"/>
              <a:chExt cx="1330" cy="1330"/>
            </a:xfrm>
          </p:grpSpPr>
          <p:sp>
            <p:nvSpPr>
              <p:cNvPr id="32917" name="Oval 146"/>
              <p:cNvSpPr>
                <a:spLocks noChangeArrowheads="1"/>
              </p:cNvSpPr>
              <p:nvPr/>
            </p:nvSpPr>
            <p:spPr bwMode="auto">
              <a:xfrm>
                <a:off x="11470" y="10960"/>
                <a:ext cx="1330" cy="1330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32918" name="Oval 145"/>
              <p:cNvSpPr>
                <a:spLocks noChangeArrowheads="1"/>
              </p:cNvSpPr>
              <p:nvPr/>
            </p:nvSpPr>
            <p:spPr bwMode="auto">
              <a:xfrm>
                <a:off x="11660" y="11400"/>
                <a:ext cx="810" cy="810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alpha val="57001"/>
                    </a:srgbClr>
                  </a:gs>
                  <a:gs pos="100000">
                    <a:srgbClr val="7F7F7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32916" name="Line 83"/>
            <p:cNvSpPr>
              <a:spLocks noChangeShapeType="1"/>
            </p:cNvSpPr>
            <p:nvPr/>
          </p:nvSpPr>
          <p:spPr bwMode="auto">
            <a:xfrm rot="-5400000">
              <a:off x="1755162" y="2689760"/>
              <a:ext cx="403542" cy="10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9" name="Группа 156"/>
          <p:cNvGrpSpPr>
            <a:grpSpLocks/>
          </p:cNvGrpSpPr>
          <p:nvPr/>
        </p:nvGrpSpPr>
        <p:grpSpPr bwMode="auto">
          <a:xfrm>
            <a:off x="947738" y="939800"/>
            <a:ext cx="211137" cy="619125"/>
            <a:chOff x="1851973" y="2272229"/>
            <a:chExt cx="212074" cy="619841"/>
          </a:xfrm>
        </p:grpSpPr>
        <p:grpSp>
          <p:nvGrpSpPr>
            <p:cNvPr id="20" name="Group 144"/>
            <p:cNvGrpSpPr>
              <a:grpSpLocks/>
            </p:cNvGrpSpPr>
            <p:nvPr/>
          </p:nvGrpSpPr>
          <p:grpSpPr bwMode="auto">
            <a:xfrm rot="-5400000">
              <a:off x="1852013" y="2272189"/>
              <a:ext cx="211994" cy="212074"/>
              <a:chOff x="11470" y="10960"/>
              <a:chExt cx="1330" cy="1330"/>
            </a:xfrm>
          </p:grpSpPr>
          <p:sp>
            <p:nvSpPr>
              <p:cNvPr id="32913" name="Oval 146"/>
              <p:cNvSpPr>
                <a:spLocks noChangeArrowheads="1"/>
              </p:cNvSpPr>
              <p:nvPr/>
            </p:nvSpPr>
            <p:spPr bwMode="auto">
              <a:xfrm>
                <a:off x="11470" y="10960"/>
                <a:ext cx="1330" cy="1330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32914" name="Oval 145"/>
              <p:cNvSpPr>
                <a:spLocks noChangeArrowheads="1"/>
              </p:cNvSpPr>
              <p:nvPr/>
            </p:nvSpPr>
            <p:spPr bwMode="auto">
              <a:xfrm>
                <a:off x="11660" y="11400"/>
                <a:ext cx="810" cy="810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alpha val="57001"/>
                    </a:srgbClr>
                  </a:gs>
                  <a:gs pos="100000">
                    <a:srgbClr val="7F7F7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32912" name="Line 83"/>
            <p:cNvSpPr>
              <a:spLocks noChangeShapeType="1"/>
            </p:cNvSpPr>
            <p:nvPr/>
          </p:nvSpPr>
          <p:spPr bwMode="auto">
            <a:xfrm rot="-5400000">
              <a:off x="1755162" y="2689760"/>
              <a:ext cx="403542" cy="10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1" name="Группа 161"/>
          <p:cNvGrpSpPr>
            <a:grpSpLocks/>
          </p:cNvGrpSpPr>
          <p:nvPr/>
        </p:nvGrpSpPr>
        <p:grpSpPr bwMode="auto">
          <a:xfrm>
            <a:off x="547688" y="939800"/>
            <a:ext cx="212725" cy="619125"/>
            <a:chOff x="1851973" y="2272229"/>
            <a:chExt cx="212074" cy="619841"/>
          </a:xfrm>
        </p:grpSpPr>
        <p:grpSp>
          <p:nvGrpSpPr>
            <p:cNvPr id="22" name="Group 144"/>
            <p:cNvGrpSpPr>
              <a:grpSpLocks/>
            </p:cNvGrpSpPr>
            <p:nvPr/>
          </p:nvGrpSpPr>
          <p:grpSpPr bwMode="auto">
            <a:xfrm rot="-5400000">
              <a:off x="1852013" y="2272189"/>
              <a:ext cx="211994" cy="212074"/>
              <a:chOff x="11470" y="10960"/>
              <a:chExt cx="1330" cy="1330"/>
            </a:xfrm>
          </p:grpSpPr>
          <p:sp>
            <p:nvSpPr>
              <p:cNvPr id="32909" name="Oval 146"/>
              <p:cNvSpPr>
                <a:spLocks noChangeArrowheads="1"/>
              </p:cNvSpPr>
              <p:nvPr/>
            </p:nvSpPr>
            <p:spPr bwMode="auto">
              <a:xfrm>
                <a:off x="11470" y="10960"/>
                <a:ext cx="1330" cy="1330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32910" name="Oval 145"/>
              <p:cNvSpPr>
                <a:spLocks noChangeArrowheads="1"/>
              </p:cNvSpPr>
              <p:nvPr/>
            </p:nvSpPr>
            <p:spPr bwMode="auto">
              <a:xfrm>
                <a:off x="11660" y="11400"/>
                <a:ext cx="810" cy="810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alpha val="57001"/>
                    </a:srgbClr>
                  </a:gs>
                  <a:gs pos="100000">
                    <a:srgbClr val="7F7F7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32908" name="Line 83"/>
            <p:cNvSpPr>
              <a:spLocks noChangeShapeType="1"/>
            </p:cNvSpPr>
            <p:nvPr/>
          </p:nvSpPr>
          <p:spPr bwMode="auto">
            <a:xfrm rot="-5400000">
              <a:off x="1755162" y="2689760"/>
              <a:ext cx="403542" cy="10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808" name="Левая фигурная скобка 155"/>
          <p:cNvSpPr>
            <a:spLocks/>
          </p:cNvSpPr>
          <p:nvPr/>
        </p:nvSpPr>
        <p:spPr bwMode="auto">
          <a:xfrm rot="16200000" flipV="1">
            <a:off x="1940719" y="551657"/>
            <a:ext cx="249237" cy="3263900"/>
          </a:xfrm>
          <a:prstGeom prst="leftBrace">
            <a:avLst>
              <a:gd name="adj1" fmla="val 109918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2809" name="Прямоугольник 28"/>
          <p:cNvSpPr>
            <a:spLocks noChangeArrowheads="1"/>
          </p:cNvSpPr>
          <p:nvPr/>
        </p:nvSpPr>
        <p:spPr bwMode="auto">
          <a:xfrm>
            <a:off x="1870075" y="2212975"/>
            <a:ext cx="442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altLang="ru-RU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9" name="Прямоугольник 168"/>
          <p:cNvSpPr>
            <a:spLocks noChangeArrowheads="1"/>
          </p:cNvSpPr>
          <p:nvPr/>
        </p:nvSpPr>
        <p:spPr bwMode="auto">
          <a:xfrm>
            <a:off x="4156075" y="1639888"/>
            <a:ext cx="47386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400"/>
              <a:t>1) </a:t>
            </a:r>
            <a:r>
              <a:rPr lang="ru-RU" altLang="ru-RU" sz="2400"/>
              <a:t>отключить лампочки 2 и 1</a:t>
            </a:r>
            <a:r>
              <a:rPr lang="en-US" altLang="ru-RU" sz="2400"/>
              <a:t>, </a:t>
            </a:r>
            <a:r>
              <a:rPr lang="ru-RU" altLang="ru-RU" sz="2400"/>
              <a:t>не </a:t>
            </a:r>
            <a:br>
              <a:rPr lang="ru-RU" altLang="ru-RU" sz="2400"/>
            </a:br>
            <a:r>
              <a:rPr lang="ru-RU" altLang="ru-RU" sz="2400"/>
              <a:t>    трогая остальные</a:t>
            </a:r>
          </a:p>
        </p:txBody>
      </p:sp>
      <p:graphicFrame>
        <p:nvGraphicFramePr>
          <p:cNvPr id="170" name="Таблица 169"/>
          <p:cNvGraphicFramePr>
            <a:graphicFrameLocks noGrp="1"/>
          </p:cNvGraphicFramePr>
          <p:nvPr/>
        </p:nvGraphicFramePr>
        <p:xfrm>
          <a:off x="439738" y="2649538"/>
          <a:ext cx="3257552" cy="350520"/>
        </p:xfrm>
        <a:graphic>
          <a:graphicData uri="http://schemas.openxmlformats.org/drawingml/2006/table">
            <a:tbl>
              <a:tblPr/>
              <a:tblGrid>
                <a:gridCol w="407194"/>
                <a:gridCol w="407194"/>
                <a:gridCol w="407194"/>
                <a:gridCol w="407194"/>
                <a:gridCol w="407194"/>
                <a:gridCol w="407194"/>
                <a:gridCol w="407194"/>
                <a:gridCol w="407194"/>
              </a:tblGrid>
              <a:tr h="349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1" name="Прямоугольник 28"/>
          <p:cNvSpPr>
            <a:spLocks noChangeArrowheads="1"/>
          </p:cNvSpPr>
          <p:nvPr/>
        </p:nvSpPr>
        <p:spPr bwMode="auto">
          <a:xfrm>
            <a:off x="4643438" y="2600325"/>
            <a:ext cx="2652712" cy="4619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F9</a:t>
            </a:r>
            <a:r>
              <a:rPr lang="en-US" sz="2400" b="1" baseline="-25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3" name="Группа 189"/>
          <p:cNvGrpSpPr>
            <a:grpSpLocks/>
          </p:cNvGrpSpPr>
          <p:nvPr/>
        </p:nvGrpSpPr>
        <p:grpSpPr bwMode="auto">
          <a:xfrm>
            <a:off x="433388" y="3014663"/>
            <a:ext cx="3273425" cy="703262"/>
            <a:chOff x="433894" y="3014121"/>
            <a:chExt cx="3273404" cy="703884"/>
          </a:xfrm>
        </p:grpSpPr>
        <p:sp>
          <p:nvSpPr>
            <p:cNvPr id="32903" name="Левая фигурная скобка 155"/>
            <p:cNvSpPr>
              <a:spLocks/>
            </p:cNvSpPr>
            <p:nvPr/>
          </p:nvSpPr>
          <p:spPr bwMode="auto">
            <a:xfrm rot="16200000" flipV="1">
              <a:off x="1125998" y="2322017"/>
              <a:ext cx="249238" cy="1633445"/>
            </a:xfrm>
            <a:prstGeom prst="leftBrace">
              <a:avLst>
                <a:gd name="adj1" fmla="val 10986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32904" name="Левая фигурная скобка 155"/>
            <p:cNvSpPr>
              <a:spLocks/>
            </p:cNvSpPr>
            <p:nvPr/>
          </p:nvSpPr>
          <p:spPr bwMode="auto">
            <a:xfrm rot="16200000" flipV="1">
              <a:off x="2765957" y="2322017"/>
              <a:ext cx="249238" cy="1633445"/>
            </a:xfrm>
            <a:prstGeom prst="leftBrace">
              <a:avLst>
                <a:gd name="adj1" fmla="val 10986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32905" name="Прямоугольник 28"/>
            <p:cNvSpPr>
              <a:spLocks noChangeArrowheads="1"/>
            </p:cNvSpPr>
            <p:nvPr/>
          </p:nvSpPr>
          <p:spPr bwMode="auto">
            <a:xfrm>
              <a:off x="765352" y="3256340"/>
              <a:ext cx="100381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ru-RU" altLang="ru-RU" sz="2400" b="1" baseline="-2500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16</a:t>
              </a:r>
              <a:r>
                <a:rPr lang="ru-RU" altLang="ru-RU" sz="2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endParaRPr lang="ru-RU" altLang="ru-RU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2906" name="Прямоугольник 28"/>
            <p:cNvSpPr>
              <a:spLocks noChangeArrowheads="1"/>
            </p:cNvSpPr>
            <p:nvPr/>
          </p:nvSpPr>
          <p:spPr bwMode="auto">
            <a:xfrm>
              <a:off x="2494760" y="3256340"/>
              <a:ext cx="80503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ru-RU" altLang="ru-RU" sz="2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ru-RU" altLang="ru-RU" sz="2400" b="1" baseline="-2500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16</a:t>
              </a:r>
              <a:r>
                <a:rPr lang="ru-RU" altLang="ru-RU" sz="2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endParaRPr lang="ru-RU" altLang="ru-RU" b="1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76" name="Прямоугольник 175"/>
          <p:cNvSpPr>
            <a:spLocks noChangeArrowheads="1"/>
          </p:cNvSpPr>
          <p:nvPr/>
        </p:nvSpPr>
        <p:spPr bwMode="auto">
          <a:xfrm>
            <a:off x="4156075" y="3292475"/>
            <a:ext cx="4738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/>
              <a:t>2</a:t>
            </a:r>
            <a:r>
              <a:rPr lang="en-US" altLang="ru-RU" sz="2400"/>
              <a:t>) </a:t>
            </a:r>
            <a:r>
              <a:rPr lang="ru-RU" altLang="ru-RU" sz="2400"/>
              <a:t>включить лампочки 7 и 4</a:t>
            </a:r>
          </a:p>
        </p:txBody>
      </p:sp>
      <p:graphicFrame>
        <p:nvGraphicFramePr>
          <p:cNvPr id="177" name="Таблица 176"/>
          <p:cNvGraphicFramePr>
            <a:graphicFrameLocks noGrp="1"/>
          </p:cNvGraphicFramePr>
          <p:nvPr/>
        </p:nvGraphicFramePr>
        <p:xfrm>
          <a:off x="439738" y="3789363"/>
          <a:ext cx="3257552" cy="679450"/>
        </p:xfrm>
        <a:graphic>
          <a:graphicData uri="http://schemas.openxmlformats.org/drawingml/2006/table">
            <a:tbl>
              <a:tblPr/>
              <a:tblGrid>
                <a:gridCol w="407194"/>
                <a:gridCol w="407194"/>
                <a:gridCol w="407194"/>
                <a:gridCol w="407194"/>
                <a:gridCol w="407194"/>
                <a:gridCol w="407194"/>
                <a:gridCol w="407194"/>
                <a:gridCol w="407194"/>
              </a:tblGrid>
              <a:tr h="328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0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4" name="Группа 190"/>
          <p:cNvGrpSpPr>
            <a:grpSpLocks/>
          </p:cNvGrpSpPr>
          <p:nvPr/>
        </p:nvGrpSpPr>
        <p:grpSpPr bwMode="auto">
          <a:xfrm>
            <a:off x="433388" y="4481513"/>
            <a:ext cx="3273425" cy="704850"/>
            <a:chOff x="433894" y="4278719"/>
            <a:chExt cx="3273404" cy="703884"/>
          </a:xfrm>
        </p:grpSpPr>
        <p:sp>
          <p:nvSpPr>
            <p:cNvPr id="32899" name="Левая фигурная скобка 155"/>
            <p:cNvSpPr>
              <a:spLocks/>
            </p:cNvSpPr>
            <p:nvPr/>
          </p:nvSpPr>
          <p:spPr bwMode="auto">
            <a:xfrm rot="16200000" flipV="1">
              <a:off x="1125998" y="3586615"/>
              <a:ext cx="249238" cy="1633445"/>
            </a:xfrm>
            <a:prstGeom prst="leftBrace">
              <a:avLst>
                <a:gd name="adj1" fmla="val 10986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32900" name="Левая фигурная скобка 155"/>
            <p:cNvSpPr>
              <a:spLocks/>
            </p:cNvSpPr>
            <p:nvPr/>
          </p:nvSpPr>
          <p:spPr bwMode="auto">
            <a:xfrm rot="16200000" flipV="1">
              <a:off x="2765957" y="3586615"/>
              <a:ext cx="249238" cy="1633445"/>
            </a:xfrm>
            <a:prstGeom prst="leftBrace">
              <a:avLst>
                <a:gd name="adj1" fmla="val 10986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32901" name="Прямоугольник 28"/>
            <p:cNvSpPr>
              <a:spLocks noChangeArrowheads="1"/>
            </p:cNvSpPr>
            <p:nvPr/>
          </p:nvSpPr>
          <p:spPr bwMode="auto">
            <a:xfrm>
              <a:off x="765352" y="4520938"/>
              <a:ext cx="100381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ru-RU" altLang="ru-RU" sz="2400" b="1" baseline="-2500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16</a:t>
              </a:r>
              <a:r>
                <a:rPr lang="ru-RU" altLang="ru-RU" sz="2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endParaRPr lang="ru-RU" altLang="ru-RU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2902" name="Прямоугольник 28"/>
            <p:cNvSpPr>
              <a:spLocks noChangeArrowheads="1"/>
            </p:cNvSpPr>
            <p:nvPr/>
          </p:nvSpPr>
          <p:spPr bwMode="auto">
            <a:xfrm>
              <a:off x="2494760" y="4520938"/>
              <a:ext cx="80503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ru-RU" altLang="ru-RU" sz="2400" b="1" baseline="-2500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16</a:t>
              </a:r>
              <a:r>
                <a:rPr lang="ru-RU" altLang="ru-RU" sz="2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endParaRPr lang="ru-RU" altLang="ru-RU" b="1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82" name="Прямоугольник 28"/>
          <p:cNvSpPr>
            <a:spLocks noChangeArrowheads="1"/>
          </p:cNvSpPr>
          <p:nvPr/>
        </p:nvSpPr>
        <p:spPr bwMode="auto">
          <a:xfrm>
            <a:off x="4643438" y="3873500"/>
            <a:ext cx="2652712" cy="4619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90</a:t>
            </a:r>
            <a:r>
              <a:rPr lang="en-US" sz="2400" b="1" baseline="-25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3" name="Прямоугольник 182"/>
          <p:cNvSpPr>
            <a:spLocks noChangeArrowheads="1"/>
          </p:cNvSpPr>
          <p:nvPr/>
        </p:nvSpPr>
        <p:spPr bwMode="auto">
          <a:xfrm>
            <a:off x="4156075" y="4518025"/>
            <a:ext cx="47386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/>
              <a:t>3</a:t>
            </a:r>
            <a:r>
              <a:rPr lang="en-US" altLang="ru-RU" sz="2400"/>
              <a:t>) </a:t>
            </a:r>
            <a:r>
              <a:rPr lang="ru-RU" altLang="ru-RU" sz="2400"/>
              <a:t>изменить состояние </a:t>
            </a:r>
            <a:br>
              <a:rPr lang="ru-RU" altLang="ru-RU" sz="2400"/>
            </a:br>
            <a:r>
              <a:rPr lang="ru-RU" altLang="ru-RU" sz="2400"/>
              <a:t>    лампочек 5, 4 и 2</a:t>
            </a:r>
          </a:p>
        </p:txBody>
      </p:sp>
      <p:graphicFrame>
        <p:nvGraphicFramePr>
          <p:cNvPr id="184" name="Таблица 183"/>
          <p:cNvGraphicFramePr>
            <a:graphicFrameLocks noGrp="1"/>
          </p:cNvGraphicFramePr>
          <p:nvPr/>
        </p:nvGraphicFramePr>
        <p:xfrm>
          <a:off x="439738" y="5148263"/>
          <a:ext cx="3257552" cy="679450"/>
        </p:xfrm>
        <a:graphic>
          <a:graphicData uri="http://schemas.openxmlformats.org/drawingml/2006/table">
            <a:tbl>
              <a:tblPr/>
              <a:tblGrid>
                <a:gridCol w="407194"/>
                <a:gridCol w="407194"/>
                <a:gridCol w="407194"/>
                <a:gridCol w="407194"/>
                <a:gridCol w="407194"/>
                <a:gridCol w="407194"/>
                <a:gridCol w="407194"/>
                <a:gridCol w="407194"/>
              </a:tblGrid>
              <a:tr h="328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0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5" marR="6858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5" name="Группа 191"/>
          <p:cNvGrpSpPr>
            <a:grpSpLocks/>
          </p:cNvGrpSpPr>
          <p:nvPr/>
        </p:nvGrpSpPr>
        <p:grpSpPr bwMode="auto">
          <a:xfrm>
            <a:off x="433388" y="5840413"/>
            <a:ext cx="3273425" cy="704850"/>
            <a:chOff x="433894" y="5660046"/>
            <a:chExt cx="3273404" cy="703884"/>
          </a:xfrm>
        </p:grpSpPr>
        <p:sp>
          <p:nvSpPr>
            <p:cNvPr id="32895" name="Левая фигурная скобка 155"/>
            <p:cNvSpPr>
              <a:spLocks/>
            </p:cNvSpPr>
            <p:nvPr/>
          </p:nvSpPr>
          <p:spPr bwMode="auto">
            <a:xfrm rot="16200000" flipV="1">
              <a:off x="1125998" y="4967942"/>
              <a:ext cx="249238" cy="1633445"/>
            </a:xfrm>
            <a:prstGeom prst="leftBrace">
              <a:avLst>
                <a:gd name="adj1" fmla="val 10986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32896" name="Левая фигурная скобка 155"/>
            <p:cNvSpPr>
              <a:spLocks/>
            </p:cNvSpPr>
            <p:nvPr/>
          </p:nvSpPr>
          <p:spPr bwMode="auto">
            <a:xfrm rot="16200000" flipV="1">
              <a:off x="2765957" y="4967942"/>
              <a:ext cx="249238" cy="1633445"/>
            </a:xfrm>
            <a:prstGeom prst="leftBrace">
              <a:avLst>
                <a:gd name="adj1" fmla="val 10986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32897" name="Прямоугольник 28"/>
            <p:cNvSpPr>
              <a:spLocks noChangeArrowheads="1"/>
            </p:cNvSpPr>
            <p:nvPr/>
          </p:nvSpPr>
          <p:spPr bwMode="auto">
            <a:xfrm>
              <a:off x="765352" y="5902265"/>
              <a:ext cx="100381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ru-RU" altLang="ru-RU" sz="2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ru-RU" altLang="ru-RU" sz="2400" b="1" baseline="-2500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16</a:t>
              </a:r>
              <a:r>
                <a:rPr lang="ru-RU" altLang="ru-RU" sz="2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endParaRPr lang="ru-RU" altLang="ru-RU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2898" name="Прямоугольник 28"/>
            <p:cNvSpPr>
              <a:spLocks noChangeArrowheads="1"/>
            </p:cNvSpPr>
            <p:nvPr/>
          </p:nvSpPr>
          <p:spPr bwMode="auto">
            <a:xfrm>
              <a:off x="2494760" y="5902265"/>
              <a:ext cx="80503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ru-RU" sz="2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ru-RU" altLang="ru-RU" sz="2400" b="1" baseline="-2500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16</a:t>
              </a:r>
              <a:r>
                <a:rPr lang="ru-RU" altLang="ru-RU" sz="24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endParaRPr lang="ru-RU" altLang="ru-RU" b="1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89" name="Прямоугольник 28"/>
          <p:cNvSpPr>
            <a:spLocks noChangeArrowheads="1"/>
          </p:cNvSpPr>
          <p:nvPr/>
        </p:nvSpPr>
        <p:spPr bwMode="auto">
          <a:xfrm>
            <a:off x="4643438" y="5402263"/>
            <a:ext cx="2652712" cy="460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34</a:t>
            </a:r>
            <a:r>
              <a:rPr lang="en-US" sz="2400" b="1" baseline="-25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/>
      <p:bldP spid="171" grpId="0" animBg="1"/>
      <p:bldP spid="176" grpId="0"/>
      <p:bldP spid="182" grpId="0" animBg="1"/>
      <p:bldP spid="183" grpId="0"/>
      <p:bldP spid="18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785926"/>
            <a:ext cx="8229600" cy="2428892"/>
          </a:xfrm>
        </p:spPr>
        <p:txBody>
          <a:bodyPr>
            <a:noAutofit/>
          </a:bodyPr>
          <a:lstStyle/>
          <a:p>
            <a:pPr algn="ctr"/>
            <a:r>
              <a:rPr lang="ru-RU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за внимание!</a:t>
            </a:r>
            <a:endParaRPr lang="ru-RU" sz="8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2547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alt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Сложение и вычитание</a:t>
            </a:r>
          </a:p>
        </p:txBody>
      </p:sp>
      <p:grpSp>
        <p:nvGrpSpPr>
          <p:cNvPr id="3" name="Group 88"/>
          <p:cNvGrpSpPr>
            <a:grpSpLocks/>
          </p:cNvGrpSpPr>
          <p:nvPr/>
        </p:nvGrpSpPr>
        <p:grpSpPr bwMode="auto">
          <a:xfrm>
            <a:off x="400050" y="4064013"/>
            <a:ext cx="8321675" cy="1122363"/>
            <a:chOff x="317" y="2976"/>
            <a:chExt cx="5242" cy="707"/>
          </a:xfrm>
        </p:grpSpPr>
        <p:sp>
          <p:nvSpPr>
            <p:cNvPr id="24593" name="Text Box 89"/>
            <p:cNvSpPr txBox="1">
              <a:spLocks noChangeArrowheads="1"/>
            </p:cNvSpPr>
            <p:nvPr/>
          </p:nvSpPr>
          <p:spPr bwMode="auto">
            <a:xfrm>
              <a:off x="611" y="3043"/>
              <a:ext cx="4948" cy="6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3200" dirty="0"/>
                <a:t>  </a:t>
              </a:r>
              <a:r>
                <a:rPr lang="ru-RU" sz="2800" dirty="0"/>
                <a:t>Вычитание = сложение с дополнительным кодом </a:t>
              </a:r>
              <a:br>
                <a:rPr lang="ru-RU" sz="2800" dirty="0"/>
              </a:br>
              <a:r>
                <a:rPr lang="ru-RU" sz="2800" dirty="0"/>
                <a:t>  вычитаемого!</a:t>
              </a:r>
            </a:p>
          </p:txBody>
        </p:sp>
        <p:sp>
          <p:nvSpPr>
            <p:cNvPr id="25618" name="Oval 90"/>
            <p:cNvSpPr>
              <a:spLocks noChangeArrowheads="1"/>
            </p:cNvSpPr>
            <p:nvPr/>
          </p:nvSpPr>
          <p:spPr bwMode="auto">
            <a:xfrm>
              <a:off x="317" y="297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5400" b="1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4264025" y="2478098"/>
            <a:ext cx="268054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>
            <a:spAutoFit/>
          </a:bodyPr>
          <a:lstStyle/>
          <a:p>
            <a:pPr eaLnBrk="1" hangingPunct="1"/>
            <a:r>
              <a:rPr lang="ru-RU" altLang="ru-RU" sz="36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0000 0101</a:t>
            </a:r>
            <a:endParaRPr lang="ru-RU" altLang="ru-RU" sz="240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4264025" y="2820998"/>
            <a:ext cx="268054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>
            <a:spAutoFit/>
          </a:bodyPr>
          <a:lstStyle/>
          <a:p>
            <a:pPr eaLnBrk="1" hangingPunct="1"/>
            <a:r>
              <a:rPr lang="ru-RU" altLang="ru-RU" sz="36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1111 0111</a:t>
            </a:r>
            <a:endParaRPr lang="ru-RU" altLang="ru-RU" sz="240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3968750" y="2635261"/>
            <a:ext cx="46198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>
            <a:spAutoFit/>
          </a:bodyPr>
          <a:lstStyle/>
          <a:p>
            <a:pPr eaLnBrk="1" hangingPunct="1"/>
            <a:r>
              <a:rPr lang="ru-RU" altLang="ru-RU" sz="36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+</a:t>
            </a:r>
            <a:endParaRPr lang="ru-RU" altLang="ru-RU" sz="2400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4264025" y="3303598"/>
            <a:ext cx="268054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>
            <a:spAutoFit/>
          </a:bodyPr>
          <a:lstStyle/>
          <a:p>
            <a:pPr eaLnBrk="1" hangingPunct="1"/>
            <a:r>
              <a:rPr lang="ru-RU" altLang="ru-RU" sz="36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1111 </a:t>
            </a:r>
            <a:r>
              <a:rPr lang="en-US" altLang="ru-RU" sz="36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altLang="ru-RU" sz="36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altLang="ru-RU" sz="36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00</a:t>
            </a:r>
            <a:endParaRPr lang="ru-RU" altLang="ru-RU" sz="2400"/>
          </a:p>
        </p:txBody>
      </p:sp>
      <p:sp>
        <p:nvSpPr>
          <p:cNvPr id="19" name="Полилиния 18"/>
          <p:cNvSpPr>
            <a:spLocks noChangeArrowheads="1"/>
          </p:cNvSpPr>
          <p:nvPr/>
        </p:nvSpPr>
        <p:spPr bwMode="auto">
          <a:xfrm>
            <a:off x="3962399" y="3273436"/>
            <a:ext cx="2844000" cy="0"/>
          </a:xfrm>
          <a:custGeom>
            <a:avLst/>
            <a:gdLst>
              <a:gd name="T0" fmla="*/ 0 w 2576052"/>
              <a:gd name="T1" fmla="*/ 0 h 9833"/>
              <a:gd name="T2" fmla="*/ 2581120 w 2576052"/>
              <a:gd name="T3" fmla="*/ 0 h 9833"/>
              <a:gd name="T4" fmla="*/ 0 60000 65536"/>
              <a:gd name="T5" fmla="*/ 0 60000 65536"/>
              <a:gd name="T6" fmla="*/ 0 w 2576052"/>
              <a:gd name="T7" fmla="*/ 0 h 9833"/>
              <a:gd name="T8" fmla="*/ 2576052 w 2576052"/>
              <a:gd name="T9" fmla="*/ 0 h 983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76052" h="9833">
                <a:moveTo>
                  <a:pt x="0" y="0"/>
                </a:moveTo>
                <a:lnTo>
                  <a:pt x="2576052" y="9833"/>
                </a:lnTo>
              </a:path>
            </a:pathLst>
          </a:custGeom>
          <a:noFill/>
          <a:ln w="1905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ru-RU" sz="240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2291" y="3254386"/>
            <a:ext cx="22939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>
              <a:tabLst>
                <a:tab pos="600075" algn="l"/>
              </a:tabLst>
            </a:pPr>
            <a:r>
              <a:rPr lang="ru-RU" altLang="ru-RU" sz="36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-4</a:t>
            </a:r>
            <a:r>
              <a:rPr lang="en-US" altLang="ru-RU" sz="36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ru-RU" altLang="ru-RU" sz="36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</a:t>
            </a:r>
            <a:endParaRPr lang="ru-RU" altLang="ru-RU" sz="3600" b="1" dirty="0">
              <a:solidFill>
                <a:schemeClr val="accent3">
                  <a:lumMod val="75000"/>
                </a:schemeClr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grpSp>
        <p:nvGrpSpPr>
          <p:cNvPr id="4" name="Группа 27"/>
          <p:cNvGrpSpPr>
            <a:grpSpLocks/>
          </p:cNvGrpSpPr>
          <p:nvPr/>
        </p:nvGrpSpPr>
        <p:grpSpPr bwMode="auto">
          <a:xfrm>
            <a:off x="2336800" y="2478099"/>
            <a:ext cx="995363" cy="954290"/>
            <a:chOff x="2336130" y="2123458"/>
            <a:chExt cx="995921" cy="954922"/>
          </a:xfrm>
        </p:grpSpPr>
        <p:sp>
          <p:nvSpPr>
            <p:cNvPr id="25613" name="Прямоугольник 21"/>
            <p:cNvSpPr>
              <a:spLocks noChangeArrowheads="1"/>
            </p:cNvSpPr>
            <p:nvPr/>
          </p:nvSpPr>
          <p:spPr bwMode="auto">
            <a:xfrm>
              <a:off x="2544880" y="2431621"/>
              <a:ext cx="739719" cy="646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1" hangingPunct="1">
                <a:tabLst>
                  <a:tab pos="600075" algn="l"/>
                </a:tabLst>
              </a:pPr>
              <a:r>
                <a:rPr lang="ru-RU" altLang="ru-RU" sz="3600" b="1" dirty="0">
                  <a:solidFill>
                    <a:schemeClr val="tx2">
                      <a:lumMod val="75000"/>
                    </a:schemeClr>
                  </a:solidFill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-</a:t>
              </a:r>
              <a:r>
                <a:rPr lang="en-US" altLang="ru-RU" sz="3600" b="1" dirty="0">
                  <a:solidFill>
                    <a:schemeClr val="tx2">
                      <a:lumMod val="75000"/>
                    </a:schemeClr>
                  </a:solidFill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9</a:t>
              </a:r>
              <a:endParaRPr lang="ru-RU" altLang="ru-RU" sz="36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endParaRPr>
            </a:p>
          </p:txBody>
        </p:sp>
        <p:sp>
          <p:nvSpPr>
            <p:cNvPr id="25614" name="Прямоугольник 22"/>
            <p:cNvSpPr>
              <a:spLocks noChangeArrowheads="1"/>
            </p:cNvSpPr>
            <p:nvPr/>
          </p:nvSpPr>
          <p:spPr bwMode="auto">
            <a:xfrm>
              <a:off x="2822352" y="2123458"/>
              <a:ext cx="462245" cy="646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1" hangingPunct="1">
                <a:tabLst>
                  <a:tab pos="600075" algn="l"/>
                </a:tabLst>
              </a:pPr>
              <a:r>
                <a:rPr lang="ru-RU" altLang="ru-RU" sz="3600" b="1">
                  <a:solidFill>
                    <a:schemeClr val="tx2">
                      <a:lumMod val="75000"/>
                    </a:schemeClr>
                  </a:solidFill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5</a:t>
              </a:r>
            </a:p>
          </p:txBody>
        </p:sp>
        <p:sp>
          <p:nvSpPr>
            <p:cNvPr id="25615" name="Полилиния 23"/>
            <p:cNvSpPr>
              <a:spLocks noChangeArrowheads="1"/>
            </p:cNvSpPr>
            <p:nvPr/>
          </p:nvSpPr>
          <p:spPr bwMode="auto">
            <a:xfrm>
              <a:off x="2576051" y="2932018"/>
              <a:ext cx="756000" cy="0"/>
            </a:xfrm>
            <a:custGeom>
              <a:avLst/>
              <a:gdLst>
                <a:gd name="T0" fmla="*/ 0 w 2576052"/>
                <a:gd name="T1" fmla="*/ 0 h 9833"/>
                <a:gd name="T2" fmla="*/ 1 w 2576052"/>
                <a:gd name="T3" fmla="*/ 0 h 9833"/>
                <a:gd name="T4" fmla="*/ 0 60000 65536"/>
                <a:gd name="T5" fmla="*/ 0 60000 65536"/>
                <a:gd name="T6" fmla="*/ 0 w 2576052"/>
                <a:gd name="T7" fmla="*/ 0 h 9833"/>
                <a:gd name="T8" fmla="*/ 2576052 w 2576052"/>
                <a:gd name="T9" fmla="*/ 0 h 983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76052" h="9833">
                  <a:moveTo>
                    <a:pt x="0" y="0"/>
                  </a:moveTo>
                  <a:lnTo>
                    <a:pt x="2576052" y="9833"/>
                  </a:lnTo>
                </a:path>
              </a:pathLst>
            </a:custGeom>
            <a:noFill/>
            <a:ln w="1905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 sz="240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5616" name="Прямоугольник 24"/>
            <p:cNvSpPr>
              <a:spLocks noChangeArrowheads="1"/>
            </p:cNvSpPr>
            <p:nvPr/>
          </p:nvSpPr>
          <p:spPr bwMode="auto">
            <a:xfrm>
              <a:off x="2336130" y="2280774"/>
              <a:ext cx="462245" cy="554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/>
            <a:p>
              <a:pPr eaLnBrk="1" hangingPunct="1"/>
              <a:r>
                <a:rPr lang="ru-RU" altLang="ru-RU" sz="3600" b="1" dirty="0">
                  <a:latin typeface="Courier New" pitchFamily="49" charset="0"/>
                  <a:cs typeface="Times New Roman" pitchFamily="18" charset="0"/>
                </a:rPr>
                <a:t>+</a:t>
              </a:r>
              <a:endParaRPr lang="ru-RU" altLang="ru-RU" sz="2400" dirty="0"/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428596" y="1071546"/>
            <a:ext cx="86439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>
              <a:spcBef>
                <a:spcPct val="50000"/>
              </a:spcBef>
              <a:defRPr/>
            </a:pPr>
            <a:r>
              <a:rPr lang="ru-RU" sz="2800" b="1" dirty="0"/>
              <a:t>Операции с положительными и отрицательными </a:t>
            </a:r>
            <a:br>
              <a:rPr lang="ru-RU" sz="2800" b="1" dirty="0"/>
            </a:br>
            <a:r>
              <a:rPr lang="ru-RU" sz="2800" b="1" dirty="0"/>
              <a:t>  числами выполняются по одинаковым алгоритмам!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9" grpId="0" animBg="1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Переполнение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 bwMode="auto">
          <a:xfrm>
            <a:off x="4111625" y="2328863"/>
            <a:ext cx="1781175" cy="419100"/>
          </a:xfrm>
          <a:prstGeom prst="wedgeRoundRectCallout">
            <a:avLst>
              <a:gd name="adj1" fmla="val -71817"/>
              <a:gd name="adj2" fmla="val -11222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dirty="0"/>
              <a:t>знаковый бит</a:t>
            </a:r>
            <a:endParaRPr lang="ru-RU" i="1" dirty="0"/>
          </a:p>
        </p:txBody>
      </p:sp>
      <p:sp>
        <p:nvSpPr>
          <p:cNvPr id="9" name="Скругленная прямоугольная выноска 8"/>
          <p:cNvSpPr/>
          <p:nvPr/>
        </p:nvSpPr>
        <p:spPr bwMode="auto">
          <a:xfrm>
            <a:off x="161925" y="1428750"/>
            <a:ext cx="2371725" cy="762000"/>
          </a:xfrm>
          <a:prstGeom prst="wedgeRoundRectCallout">
            <a:avLst>
              <a:gd name="adj1" fmla="val 67289"/>
              <a:gd name="adj2" fmla="val 18032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2000" dirty="0"/>
              <a:t>дополнительный бит</a:t>
            </a:r>
            <a:endParaRPr lang="ru-RU" sz="2000" i="1" dirty="0"/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490538" y="4875213"/>
            <a:ext cx="8321675" cy="936625"/>
            <a:chOff x="317" y="2976"/>
            <a:chExt cx="5242" cy="590"/>
          </a:xfrm>
        </p:grpSpPr>
        <p:sp>
          <p:nvSpPr>
            <p:cNvPr id="25637" name="Text Box 89"/>
            <p:cNvSpPr txBox="1">
              <a:spLocks noChangeArrowheads="1"/>
            </p:cNvSpPr>
            <p:nvPr/>
          </p:nvSpPr>
          <p:spPr bwMode="auto">
            <a:xfrm>
              <a:off x="611" y="3043"/>
              <a:ext cx="4948" cy="52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Если бит </a:t>
              </a:r>
              <a:r>
                <a:rPr lang="en-US" sz="2400" dirty="0"/>
                <a:t>S</a:t>
              </a:r>
              <a:r>
                <a:rPr lang="ru-RU" sz="2400" dirty="0"/>
                <a:t> не совпадает с битом </a:t>
              </a:r>
              <a:r>
                <a:rPr lang="en-US" sz="2400" dirty="0"/>
                <a:t>S’</a:t>
              </a:r>
              <a:r>
                <a:rPr lang="ru-RU" sz="2400" dirty="0"/>
                <a:t>, </a:t>
              </a:r>
              <a:r>
                <a:rPr lang="en-US" sz="2400" dirty="0"/>
                <a:t/>
              </a:r>
              <a:br>
                <a:rPr lang="en-US" sz="2400" dirty="0"/>
              </a:br>
              <a:r>
                <a:rPr lang="en-US" sz="2400" dirty="0"/>
                <a:t>  </a:t>
              </a:r>
              <a:r>
                <a:rPr lang="ru-RU" sz="2400" dirty="0"/>
                <a:t>произошло переполнение и результат неверный.</a:t>
              </a:r>
            </a:p>
          </p:txBody>
        </p:sp>
        <p:sp>
          <p:nvSpPr>
            <p:cNvPr id="26662" name="Oval 90"/>
            <p:cNvSpPr>
              <a:spLocks noChangeArrowheads="1"/>
            </p:cNvSpPr>
            <p:nvPr/>
          </p:nvSpPr>
          <p:spPr bwMode="auto">
            <a:xfrm>
              <a:off x="317" y="297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b="1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3490913" y="1404938"/>
            <a:ext cx="2719387" cy="430212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eaLnBrk="1" hangingPunct="1">
              <a:defRPr/>
            </a:pPr>
            <a:r>
              <a:rPr lang="ru-RU" sz="2800" b="1" spc="1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0010000</a:t>
            </a:r>
            <a:r>
              <a:rPr lang="ru-RU" sz="2800" b="1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1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478213" y="1000125"/>
            <a:ext cx="2717800" cy="430213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eaLnBrk="1" hangingPunct="1">
              <a:defRPr/>
            </a:pPr>
            <a:r>
              <a:rPr lang="ru-RU" sz="2800" b="1" spc="1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01100000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736850" y="1201738"/>
            <a:ext cx="400050" cy="430212"/>
          </a:xfrm>
          <a:prstGeom prst="rect">
            <a:avLst/>
          </a:prstGeom>
        </p:spPr>
        <p:txBody>
          <a:bodyPr tIns="0" bIns="0">
            <a:spAutoFit/>
          </a:bodyPr>
          <a:lstStyle/>
          <a:p>
            <a:pPr eaLnBrk="1" hangingPunct="1">
              <a:defRPr/>
            </a:pPr>
            <a:r>
              <a:rPr lang="en-US" sz="2800" b="1" spc="1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+</a:t>
            </a:r>
            <a:endParaRPr lang="ru-RU" spc="1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008313" y="1858963"/>
            <a:ext cx="3402012" cy="431800"/>
          </a:xfrm>
          <a:prstGeom prst="rect">
            <a:avLst/>
          </a:prstGeom>
        </p:spPr>
        <p:txBody>
          <a:bodyPr tIns="0" bIns="0">
            <a:spAutoFit/>
          </a:bodyPr>
          <a:lstStyle/>
          <a:p>
            <a:pPr eaLnBrk="1" hangingPunct="1">
              <a:defRPr/>
            </a:pPr>
            <a:r>
              <a:rPr lang="ru-RU" sz="2800" b="1" spc="15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0</a:t>
            </a:r>
            <a:r>
              <a:rPr lang="ru-RU" sz="2800" b="1" spc="1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10</a:t>
            </a:r>
            <a:r>
              <a:rPr lang="en-US" sz="2800" b="1" spc="1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0</a:t>
            </a:r>
            <a:r>
              <a:rPr lang="ru-RU" sz="2800" b="1" spc="1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0000</a:t>
            </a:r>
            <a:r>
              <a:rPr lang="en-US" sz="2800" b="1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1</a:t>
            </a:r>
            <a:endParaRPr lang="ru-RU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6742113" y="1001713"/>
            <a:ext cx="68103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>
            <a:spAutoFit/>
          </a:bodyPr>
          <a:lstStyle/>
          <a:p>
            <a:pPr algn="r" eaLnBrk="1" hangingPunct="1"/>
            <a:r>
              <a:rPr lang="en-US" altLang="ru-RU" sz="28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96</a:t>
            </a:r>
            <a:endParaRPr lang="ru-RU" alt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6742113" y="1401763"/>
            <a:ext cx="68103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>
            <a:spAutoFit/>
          </a:bodyPr>
          <a:lstStyle/>
          <a:p>
            <a:pPr algn="r" eaLnBrk="1" hangingPunct="1"/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33</a:t>
            </a:r>
            <a:endParaRPr lang="ru-RU" alt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6381750" y="1817688"/>
            <a:ext cx="1100138" cy="431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>
            <a:spAutoFit/>
          </a:bodyPr>
          <a:lstStyle/>
          <a:p>
            <a:pPr algn="ctr" eaLnBrk="1" hangingPunct="1"/>
            <a:r>
              <a:rPr lang="en-US" altLang="ru-RU" sz="2800" b="1" dirty="0">
                <a:solidFill>
                  <a:schemeClr val="bg1"/>
                </a:solidFill>
                <a:latin typeface="Courier New" pitchFamily="49" charset="0"/>
                <a:cs typeface="Times New Roman" pitchFamily="18" charset="0"/>
              </a:rPr>
              <a:t>-127</a:t>
            </a:r>
            <a:endParaRPr lang="ru-RU" altLang="ru-RU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3001963" y="2182813"/>
            <a:ext cx="492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</a:t>
            </a:r>
            <a:r>
              <a:rPr lang="en-US" altLang="ru-RU" sz="28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ourier New" pitchFamily="49" charset="0"/>
              </a:rPr>
              <a:t>’</a:t>
            </a:r>
            <a:endParaRPr lang="ru-RU" altLang="ru-RU">
              <a:latin typeface="Calibri" pitchFamily="34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3417888" y="2182813"/>
            <a:ext cx="4000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</a:t>
            </a:r>
            <a:endParaRPr lang="ru-RU" altLang="ru-RU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3082925" y="1009650"/>
            <a:ext cx="2143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ru-RU" alt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000375" y="1862138"/>
            <a:ext cx="360363" cy="3952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411538" y="1854200"/>
            <a:ext cx="358775" cy="3952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ru-RU" dirty="0"/>
          </a:p>
        </p:txBody>
      </p:sp>
      <p:sp>
        <p:nvSpPr>
          <p:cNvPr id="26" name="Полилиния 25"/>
          <p:cNvSpPr>
            <a:spLocks noChangeArrowheads="1"/>
          </p:cNvSpPr>
          <p:nvPr/>
        </p:nvSpPr>
        <p:spPr bwMode="auto">
          <a:xfrm>
            <a:off x="2794000" y="1852613"/>
            <a:ext cx="3348038" cy="0"/>
          </a:xfrm>
          <a:custGeom>
            <a:avLst/>
            <a:gdLst>
              <a:gd name="T0" fmla="*/ 0 w 2576052"/>
              <a:gd name="T1" fmla="*/ 0 h 9833"/>
              <a:gd name="T2" fmla="*/ 59838086 w 2576052"/>
              <a:gd name="T3" fmla="*/ 0 h 9833"/>
              <a:gd name="T4" fmla="*/ 0 60000 65536"/>
              <a:gd name="T5" fmla="*/ 0 60000 65536"/>
              <a:gd name="T6" fmla="*/ 0 w 2576052"/>
              <a:gd name="T7" fmla="*/ 0 h 9833"/>
              <a:gd name="T8" fmla="*/ 2576052 w 2576052"/>
              <a:gd name="T9" fmla="*/ 0 h 983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76052" h="9833">
                <a:moveTo>
                  <a:pt x="0" y="0"/>
                </a:moveTo>
                <a:lnTo>
                  <a:pt x="2576052" y="9833"/>
                </a:lnTo>
              </a:path>
            </a:pathLst>
          </a:custGeom>
          <a:noFill/>
          <a:ln w="1905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3082925" y="1403350"/>
            <a:ext cx="21431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ru-RU" altLang="ru-RU"/>
          </a:p>
        </p:txBody>
      </p:sp>
      <p:sp>
        <p:nvSpPr>
          <p:cNvPr id="28" name="Полилиния 27"/>
          <p:cNvSpPr>
            <a:spLocks noChangeArrowheads="1"/>
          </p:cNvSpPr>
          <p:nvPr/>
        </p:nvSpPr>
        <p:spPr bwMode="auto">
          <a:xfrm>
            <a:off x="3402013" y="1042988"/>
            <a:ext cx="0" cy="1228725"/>
          </a:xfrm>
          <a:custGeom>
            <a:avLst/>
            <a:gdLst>
              <a:gd name="T0" fmla="*/ 0 w 19664"/>
              <a:gd name="T1" fmla="*/ 0 h 1229033"/>
              <a:gd name="T2" fmla="*/ 0 w 19664"/>
              <a:gd name="T3" fmla="*/ 1225649 h 1229033"/>
              <a:gd name="T4" fmla="*/ 0 60000 65536"/>
              <a:gd name="T5" fmla="*/ 0 60000 65536"/>
              <a:gd name="T6" fmla="*/ 0 w 19664"/>
              <a:gd name="T7" fmla="*/ 0 h 1229033"/>
              <a:gd name="T8" fmla="*/ 0 w 19664"/>
              <a:gd name="T9" fmla="*/ 1229033 h 122903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664" h="1229033">
                <a:moveTo>
                  <a:pt x="0" y="0"/>
                </a:moveTo>
                <a:lnTo>
                  <a:pt x="19664" y="1229033"/>
                </a:lnTo>
              </a:path>
            </a:pathLst>
          </a:custGeom>
          <a:noFill/>
          <a:ln w="19050" algn="ctr">
            <a:solidFill>
              <a:srgbClr val="FF0000"/>
            </a:solidFill>
            <a:prstDash val="dash"/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514725" y="3538538"/>
            <a:ext cx="2717800" cy="430212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eaLnBrk="1" hangingPunct="1">
              <a:defRPr/>
            </a:pPr>
            <a:r>
              <a:rPr lang="en-US" sz="2800" b="1" spc="1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1</a:t>
            </a:r>
            <a:r>
              <a:rPr lang="ru-RU" sz="2800" b="1" spc="1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1</a:t>
            </a:r>
            <a:r>
              <a:rPr lang="en-US" sz="2800" b="1" spc="1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011111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3454400" y="3133725"/>
            <a:ext cx="2717800" cy="430213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2800" b="1" spc="1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10</a:t>
            </a:r>
            <a:r>
              <a:rPr lang="ru-RU" sz="2800" b="1" spc="1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10000</a:t>
            </a:r>
            <a:r>
              <a:rPr lang="en-US" sz="2800" b="1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0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736850" y="3335338"/>
            <a:ext cx="400050" cy="430212"/>
          </a:xfrm>
          <a:prstGeom prst="rect">
            <a:avLst/>
          </a:prstGeom>
        </p:spPr>
        <p:txBody>
          <a:bodyPr tIns="0" bIns="0">
            <a:spAutoFit/>
          </a:bodyPr>
          <a:lstStyle/>
          <a:p>
            <a:pPr eaLnBrk="1" hangingPunct="1">
              <a:defRPr/>
            </a:pPr>
            <a:r>
              <a:rPr lang="en-US" sz="2800" b="1" spc="1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+</a:t>
            </a:r>
            <a:endParaRPr lang="ru-RU" spc="1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008313" y="3992563"/>
            <a:ext cx="3402012" cy="431800"/>
          </a:xfrm>
          <a:prstGeom prst="rect">
            <a:avLst/>
          </a:prstGeom>
        </p:spPr>
        <p:txBody>
          <a:bodyPr tIns="0" bIns="0">
            <a:spAutoFit/>
          </a:bodyPr>
          <a:lstStyle/>
          <a:p>
            <a:pPr eaLnBrk="1" hangingPunct="1">
              <a:defRPr/>
            </a:pPr>
            <a:r>
              <a:rPr lang="en-US" sz="2800" b="1" spc="15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1</a:t>
            </a:r>
            <a:r>
              <a:rPr lang="en-US" sz="2800" b="1" spc="1000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0111111</a:t>
            </a:r>
            <a:r>
              <a:rPr lang="en-US" sz="2800" b="1" dirty="0">
                <a:solidFill>
                  <a:srgbClr val="000000"/>
                </a:solidFill>
                <a:latin typeface="Courier New"/>
                <a:ea typeface="Times New Roman"/>
                <a:cs typeface="Times New Roman"/>
              </a:rPr>
              <a:t>1</a:t>
            </a:r>
            <a:endParaRPr lang="ru-RU" dirty="0"/>
          </a:p>
        </p:txBody>
      </p:sp>
      <p:sp>
        <p:nvSpPr>
          <p:cNvPr id="36" name="Прямоугольник 35"/>
          <p:cNvSpPr>
            <a:spLocks noChangeArrowheads="1"/>
          </p:cNvSpPr>
          <p:nvPr/>
        </p:nvSpPr>
        <p:spPr bwMode="auto">
          <a:xfrm>
            <a:off x="6538913" y="3135313"/>
            <a:ext cx="88423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>
            <a:spAutoFit/>
          </a:bodyPr>
          <a:lstStyle/>
          <a:p>
            <a:pPr algn="r" eaLnBrk="1" hangingPunct="1"/>
            <a:r>
              <a:rPr lang="en-US" altLang="ru-RU" sz="28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-96</a:t>
            </a:r>
            <a:endParaRPr lang="ru-RU" alt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6548438" y="3535363"/>
            <a:ext cx="87471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>
            <a:spAutoFit/>
          </a:bodyPr>
          <a:lstStyle/>
          <a:p>
            <a:pPr algn="r" eaLnBrk="1" hangingPunct="1"/>
            <a:r>
              <a:rPr lang="en-US" altLang="ru-RU" sz="2800" b="1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-</a:t>
            </a:r>
            <a:r>
              <a:rPr lang="ru-RU" altLang="ru-RU" sz="2800" b="1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33</a:t>
            </a:r>
            <a:endParaRPr lang="ru-RU" altLang="ru-RU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8" name="Прямоугольник 37"/>
          <p:cNvSpPr>
            <a:spLocks noChangeArrowheads="1"/>
          </p:cNvSpPr>
          <p:nvPr/>
        </p:nvSpPr>
        <p:spPr bwMode="auto">
          <a:xfrm>
            <a:off x="6618288" y="3951288"/>
            <a:ext cx="804862" cy="431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>
            <a:spAutoFit/>
          </a:bodyPr>
          <a:lstStyle/>
          <a:p>
            <a:pPr algn="ctr" eaLnBrk="1" hangingPunct="1"/>
            <a:r>
              <a:rPr lang="en-US" altLang="ru-RU" sz="2800" b="1" dirty="0">
                <a:solidFill>
                  <a:schemeClr val="bg1"/>
                </a:solidFill>
                <a:latin typeface="Courier New" pitchFamily="49" charset="0"/>
                <a:cs typeface="Times New Roman" pitchFamily="18" charset="0"/>
              </a:rPr>
              <a:t>127</a:t>
            </a:r>
            <a:endParaRPr lang="ru-RU" altLang="ru-RU" dirty="0">
              <a:solidFill>
                <a:schemeClr val="bg1"/>
              </a:solidFill>
            </a:endParaRPr>
          </a:p>
        </p:txBody>
      </p:sp>
      <p:sp>
        <p:nvSpPr>
          <p:cNvPr id="39" name="Прямоугольник 38"/>
          <p:cNvSpPr>
            <a:spLocks noChangeArrowheads="1"/>
          </p:cNvSpPr>
          <p:nvPr/>
        </p:nvSpPr>
        <p:spPr bwMode="auto">
          <a:xfrm>
            <a:off x="3001963" y="4316413"/>
            <a:ext cx="492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</a:t>
            </a:r>
            <a:r>
              <a:rPr lang="en-US" altLang="ru-RU" sz="28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ourier New" pitchFamily="49" charset="0"/>
              </a:rPr>
              <a:t>’</a:t>
            </a:r>
            <a:endParaRPr lang="ru-RU" altLang="ru-RU" sz="2800">
              <a:latin typeface="Calibri" pitchFamily="34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3417888" y="4316413"/>
            <a:ext cx="4000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</a:t>
            </a:r>
            <a:endParaRPr lang="ru-RU" altLang="ru-RU"/>
          </a:p>
        </p:txBody>
      </p:sp>
      <p:sp>
        <p:nvSpPr>
          <p:cNvPr id="41" name="Прямоугольник 40"/>
          <p:cNvSpPr>
            <a:spLocks noChangeArrowheads="1"/>
          </p:cNvSpPr>
          <p:nvPr/>
        </p:nvSpPr>
        <p:spPr bwMode="auto">
          <a:xfrm>
            <a:off x="3082925" y="3143250"/>
            <a:ext cx="2143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ru-RU" alt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3000375" y="3995738"/>
            <a:ext cx="360363" cy="3952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0" tIns="0" rIns="0" bIns="0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3411538" y="3987800"/>
            <a:ext cx="358775" cy="395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ru-RU" dirty="0"/>
          </a:p>
        </p:txBody>
      </p:sp>
      <p:sp>
        <p:nvSpPr>
          <p:cNvPr id="44" name="Полилиния 43"/>
          <p:cNvSpPr>
            <a:spLocks noChangeArrowheads="1"/>
          </p:cNvSpPr>
          <p:nvPr/>
        </p:nvSpPr>
        <p:spPr bwMode="auto">
          <a:xfrm>
            <a:off x="2794000" y="3986213"/>
            <a:ext cx="3348038" cy="0"/>
          </a:xfrm>
          <a:custGeom>
            <a:avLst/>
            <a:gdLst>
              <a:gd name="T0" fmla="*/ 0 w 2576052"/>
              <a:gd name="T1" fmla="*/ 0 h 9833"/>
              <a:gd name="T2" fmla="*/ 59838086 w 2576052"/>
              <a:gd name="T3" fmla="*/ 0 h 9833"/>
              <a:gd name="T4" fmla="*/ 0 60000 65536"/>
              <a:gd name="T5" fmla="*/ 0 60000 65536"/>
              <a:gd name="T6" fmla="*/ 0 w 2576052"/>
              <a:gd name="T7" fmla="*/ 0 h 9833"/>
              <a:gd name="T8" fmla="*/ 2576052 w 2576052"/>
              <a:gd name="T9" fmla="*/ 0 h 983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76052" h="9833">
                <a:moveTo>
                  <a:pt x="0" y="0"/>
                </a:moveTo>
                <a:lnTo>
                  <a:pt x="2576052" y="9833"/>
                </a:lnTo>
              </a:path>
            </a:pathLst>
          </a:custGeom>
          <a:noFill/>
          <a:ln w="1905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45" name="Прямоугольник 44"/>
          <p:cNvSpPr>
            <a:spLocks noChangeArrowheads="1"/>
          </p:cNvSpPr>
          <p:nvPr/>
        </p:nvSpPr>
        <p:spPr bwMode="auto">
          <a:xfrm>
            <a:off x="3082925" y="3536950"/>
            <a:ext cx="21431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ru-RU" altLang="ru-RU"/>
          </a:p>
        </p:txBody>
      </p:sp>
      <p:sp>
        <p:nvSpPr>
          <p:cNvPr id="46" name="Полилиния 45"/>
          <p:cNvSpPr>
            <a:spLocks noChangeArrowheads="1"/>
          </p:cNvSpPr>
          <p:nvPr/>
        </p:nvSpPr>
        <p:spPr bwMode="auto">
          <a:xfrm>
            <a:off x="3402013" y="3176588"/>
            <a:ext cx="0" cy="1228725"/>
          </a:xfrm>
          <a:custGeom>
            <a:avLst/>
            <a:gdLst>
              <a:gd name="T0" fmla="*/ 0 w 19664"/>
              <a:gd name="T1" fmla="*/ 0 h 1229033"/>
              <a:gd name="T2" fmla="*/ 0 w 19664"/>
              <a:gd name="T3" fmla="*/ 1225649 h 1229033"/>
              <a:gd name="T4" fmla="*/ 0 60000 65536"/>
              <a:gd name="T5" fmla="*/ 0 60000 65536"/>
              <a:gd name="T6" fmla="*/ 0 w 19664"/>
              <a:gd name="T7" fmla="*/ 0 h 1229033"/>
              <a:gd name="T8" fmla="*/ 0 w 19664"/>
              <a:gd name="T9" fmla="*/ 1229033 h 122903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664" h="1229033">
                <a:moveTo>
                  <a:pt x="0" y="0"/>
                </a:moveTo>
                <a:lnTo>
                  <a:pt x="19664" y="1229033"/>
                </a:lnTo>
              </a:path>
            </a:pathLst>
          </a:custGeom>
          <a:noFill/>
          <a:ln w="19050" algn="ctr">
            <a:solidFill>
              <a:srgbClr val="FF0000"/>
            </a:solidFill>
            <a:prstDash val="dash"/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1" grpId="0"/>
      <p:bldP spid="22" grpId="0"/>
      <p:bldP spid="24" grpId="0" animBg="1"/>
      <p:bldP spid="25" grpId="0" animBg="1"/>
      <p:bldP spid="26" grpId="0" animBg="1"/>
      <p:bldP spid="27" grpId="0"/>
      <p:bldP spid="28" grpId="0" animBg="1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/>
      <p:bldP spid="40" grpId="0"/>
      <p:bldP spid="41" grpId="0"/>
      <p:bldP spid="42" grpId="0" animBg="1"/>
      <p:bldP spid="43" grpId="0" animBg="1"/>
      <p:bldP spid="44" grpId="0" animBg="1"/>
      <p:bldP spid="45" grpId="0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1458913" y="3290900"/>
            <a:ext cx="1747837" cy="390525"/>
          </a:xfrm>
          <a:prstGeom prst="rect">
            <a:avLst/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27651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alt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Умножение</a:t>
            </a:r>
          </a:p>
        </p:txBody>
      </p:sp>
      <p:sp>
        <p:nvSpPr>
          <p:cNvPr id="26644" name="Прямоугольник 5"/>
          <p:cNvSpPr>
            <a:spLocks noChangeArrowheads="1"/>
          </p:cNvSpPr>
          <p:nvPr/>
        </p:nvSpPr>
        <p:spPr bwMode="auto">
          <a:xfrm>
            <a:off x="3790950" y="1352563"/>
            <a:ext cx="400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95000"/>
              </a:lnSpc>
            </a:pPr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9</a:t>
            </a:r>
          </a:p>
          <a:p>
            <a:pPr algn="r" eaLnBrk="1" hangingPunct="1">
              <a:lnSpc>
                <a:spcPct val="95000"/>
              </a:lnSpc>
            </a:pPr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5</a:t>
            </a:r>
            <a:endParaRPr lang="ru-RU" alt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645" name="Прямоугольник 6"/>
          <p:cNvSpPr>
            <a:spLocks noChangeArrowheads="1"/>
          </p:cNvSpPr>
          <p:nvPr/>
        </p:nvSpPr>
        <p:spPr bwMode="auto">
          <a:xfrm>
            <a:off x="3222625" y="3249625"/>
            <a:ext cx="96837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95000"/>
              </a:lnSpc>
            </a:pPr>
            <a:r>
              <a:rPr lang="en-US" altLang="ru-RU" sz="28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altLang="ru-RU" sz="28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4</a:t>
            </a:r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5</a:t>
            </a:r>
            <a:endParaRPr lang="ru-RU" alt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479425" y="4349763"/>
            <a:ext cx="8321675" cy="936625"/>
            <a:chOff x="317" y="2976"/>
            <a:chExt cx="5242" cy="590"/>
          </a:xfrm>
        </p:grpSpPr>
        <p:sp>
          <p:nvSpPr>
            <p:cNvPr id="26655" name="Text Box 89"/>
            <p:cNvSpPr txBox="1">
              <a:spLocks noChangeArrowheads="1"/>
            </p:cNvSpPr>
            <p:nvPr/>
          </p:nvSpPr>
          <p:spPr bwMode="auto">
            <a:xfrm>
              <a:off x="611" y="3043"/>
              <a:ext cx="4948" cy="52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Умножение выполняется с помощью сложения и </a:t>
              </a:r>
              <a:br>
                <a:rPr lang="ru-RU" sz="2400" dirty="0"/>
              </a:br>
              <a:r>
                <a:rPr lang="ru-RU" sz="2400" dirty="0"/>
                <a:t>  сдвига.</a:t>
              </a:r>
            </a:p>
          </p:txBody>
        </p:sp>
        <p:sp>
          <p:nvSpPr>
            <p:cNvPr id="27680" name="Oval 90"/>
            <p:cNvSpPr>
              <a:spLocks noChangeArrowheads="1"/>
            </p:cNvSpPr>
            <p:nvPr/>
          </p:nvSpPr>
          <p:spPr bwMode="auto">
            <a:xfrm>
              <a:off x="317" y="297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b="1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387475" y="1338275"/>
            <a:ext cx="19034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00001001</a:t>
            </a:r>
            <a:endParaRPr lang="ru-RU" altLang="ru-RU" sz="2800"/>
          </a:p>
        </p:txBody>
      </p:sp>
      <p:sp>
        <p:nvSpPr>
          <p:cNvPr id="16" name="Полилиния 15"/>
          <p:cNvSpPr>
            <a:spLocks noChangeArrowheads="1"/>
          </p:cNvSpPr>
          <p:nvPr/>
        </p:nvSpPr>
        <p:spPr bwMode="auto">
          <a:xfrm>
            <a:off x="1270000" y="2125675"/>
            <a:ext cx="1944688" cy="0"/>
          </a:xfrm>
          <a:custGeom>
            <a:avLst/>
            <a:gdLst>
              <a:gd name="T0" fmla="*/ 0 w 2576052"/>
              <a:gd name="T1" fmla="*/ 0 h 9833"/>
              <a:gd name="T2" fmla="*/ 88216 w 2576052"/>
              <a:gd name="T3" fmla="*/ 0 h 9833"/>
              <a:gd name="T4" fmla="*/ 0 60000 65536"/>
              <a:gd name="T5" fmla="*/ 0 60000 65536"/>
              <a:gd name="T6" fmla="*/ 0 w 2576052"/>
              <a:gd name="T7" fmla="*/ 0 h 9833"/>
              <a:gd name="T8" fmla="*/ 2576052 w 2576052"/>
              <a:gd name="T9" fmla="*/ 0 h 983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76052" h="9833">
                <a:moveTo>
                  <a:pt x="0" y="0"/>
                </a:moveTo>
                <a:lnTo>
                  <a:pt x="2576052" y="9833"/>
                </a:lnTo>
              </a:path>
            </a:pathLst>
          </a:custGeom>
          <a:noFill/>
          <a:ln w="1905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965200" y="1462100"/>
            <a:ext cx="3603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×</a:t>
            </a:r>
            <a:endParaRPr lang="ru-RU" altLang="ru-RU" sz="2400" b="1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387475" y="1654188"/>
            <a:ext cx="19034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00000</a:t>
            </a:r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01</a:t>
            </a:r>
            <a:endParaRPr lang="ru-RU" altLang="ru-RU" sz="280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387475" y="2116150"/>
            <a:ext cx="19034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00001001</a:t>
            </a:r>
            <a:endParaRPr lang="ru-RU" altLang="ru-RU" sz="280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173163" y="2444763"/>
            <a:ext cx="190341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00000000</a:t>
            </a:r>
            <a:endParaRPr lang="ru-RU" altLang="ru-RU" sz="280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958850" y="2771788"/>
            <a:ext cx="19034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0000</a:t>
            </a:r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10</a:t>
            </a:r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endParaRPr lang="ru-RU" altLang="ru-RU" sz="2800"/>
          </a:p>
        </p:txBody>
      </p:sp>
      <p:sp>
        <p:nvSpPr>
          <p:cNvPr id="22" name="Полилиния 21"/>
          <p:cNvSpPr>
            <a:spLocks noChangeArrowheads="1"/>
          </p:cNvSpPr>
          <p:nvPr/>
        </p:nvSpPr>
        <p:spPr bwMode="auto">
          <a:xfrm>
            <a:off x="649288" y="3254388"/>
            <a:ext cx="2555875" cy="0"/>
          </a:xfrm>
          <a:custGeom>
            <a:avLst/>
            <a:gdLst>
              <a:gd name="T0" fmla="*/ 0 w 2576052"/>
              <a:gd name="T1" fmla="*/ 0 h 9833"/>
              <a:gd name="T2" fmla="*/ 2344202 w 2576052"/>
              <a:gd name="T3" fmla="*/ 0 h 9833"/>
              <a:gd name="T4" fmla="*/ 0 60000 65536"/>
              <a:gd name="T5" fmla="*/ 0 60000 65536"/>
              <a:gd name="T6" fmla="*/ 0 w 2576052"/>
              <a:gd name="T7" fmla="*/ 0 h 9833"/>
              <a:gd name="T8" fmla="*/ 2576052 w 2576052"/>
              <a:gd name="T9" fmla="*/ 0 h 983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76052" h="9833">
                <a:moveTo>
                  <a:pt x="0" y="0"/>
                </a:moveTo>
                <a:lnTo>
                  <a:pt x="2576052" y="9833"/>
                </a:lnTo>
              </a:path>
            </a:pathLst>
          </a:custGeom>
          <a:noFill/>
          <a:ln w="1905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952491" y="3214686"/>
            <a:ext cx="2333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0000101101</a:t>
            </a:r>
            <a:endParaRPr lang="ru-RU" altLang="ru-RU" sz="2800" dirty="0"/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719138" y="2478100"/>
            <a:ext cx="368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+</a:t>
            </a:r>
            <a:endParaRPr lang="ru-RU" altLang="ru-RU" sz="2400" b="1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5556250" y="3290900"/>
            <a:ext cx="1747838" cy="390525"/>
          </a:xfrm>
          <a:prstGeom prst="rect">
            <a:avLst/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26" name="Прямоугольник 5"/>
          <p:cNvSpPr>
            <a:spLocks noChangeArrowheads="1"/>
          </p:cNvSpPr>
          <p:nvPr/>
        </p:nvSpPr>
        <p:spPr bwMode="auto">
          <a:xfrm>
            <a:off x="7854950" y="1352563"/>
            <a:ext cx="6143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95000"/>
              </a:lnSpc>
            </a:pPr>
            <a:r>
              <a:rPr lang="en-US" altLang="ru-RU" sz="28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-</a:t>
            </a:r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9</a:t>
            </a:r>
          </a:p>
          <a:p>
            <a:pPr algn="r" eaLnBrk="1" hangingPunct="1">
              <a:lnSpc>
                <a:spcPct val="95000"/>
              </a:lnSpc>
            </a:pPr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5</a:t>
            </a:r>
            <a:endParaRPr lang="ru-RU" alt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7" name="Прямоугольник 6"/>
          <p:cNvSpPr>
            <a:spLocks noChangeArrowheads="1"/>
          </p:cNvSpPr>
          <p:nvPr/>
        </p:nvSpPr>
        <p:spPr bwMode="auto">
          <a:xfrm>
            <a:off x="7285038" y="3249625"/>
            <a:ext cx="118427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95000"/>
              </a:lnSpc>
            </a:pPr>
            <a:r>
              <a:rPr lang="en-US" altLang="ru-RU" sz="2800" b="1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altLang="ru-RU" sz="2800" b="1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-4</a:t>
            </a:r>
            <a:r>
              <a:rPr lang="ru-RU" altLang="ru-RU" sz="2800" b="1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5</a:t>
            </a:r>
            <a:endParaRPr lang="ru-RU" altLang="ru-RU" sz="28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5486400" y="1338275"/>
            <a:ext cx="19034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1111</a:t>
            </a:r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11</a:t>
            </a:r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endParaRPr lang="ru-RU" altLang="ru-RU" sz="2800"/>
          </a:p>
        </p:txBody>
      </p:sp>
      <p:sp>
        <p:nvSpPr>
          <p:cNvPr id="29" name="Полилиния 28"/>
          <p:cNvSpPr>
            <a:spLocks noChangeArrowheads="1"/>
          </p:cNvSpPr>
          <p:nvPr/>
        </p:nvSpPr>
        <p:spPr bwMode="auto">
          <a:xfrm>
            <a:off x="5368925" y="2125675"/>
            <a:ext cx="1943100" cy="0"/>
          </a:xfrm>
          <a:custGeom>
            <a:avLst/>
            <a:gdLst>
              <a:gd name="T0" fmla="*/ 0 w 2576052"/>
              <a:gd name="T1" fmla="*/ 0 h 9833"/>
              <a:gd name="T2" fmla="*/ 87426 w 2576052"/>
              <a:gd name="T3" fmla="*/ 0 h 9833"/>
              <a:gd name="T4" fmla="*/ 0 60000 65536"/>
              <a:gd name="T5" fmla="*/ 0 60000 65536"/>
              <a:gd name="T6" fmla="*/ 0 w 2576052"/>
              <a:gd name="T7" fmla="*/ 0 h 9833"/>
              <a:gd name="T8" fmla="*/ 2576052 w 2576052"/>
              <a:gd name="T9" fmla="*/ 0 h 983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76052" h="9833">
                <a:moveTo>
                  <a:pt x="0" y="0"/>
                </a:moveTo>
                <a:lnTo>
                  <a:pt x="2576052" y="9833"/>
                </a:lnTo>
              </a:path>
            </a:pathLst>
          </a:custGeom>
          <a:noFill/>
          <a:ln w="1905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5064125" y="1462100"/>
            <a:ext cx="358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×</a:t>
            </a:r>
            <a:endParaRPr lang="ru-RU" altLang="ru-RU" sz="2400" b="1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>
            <a:spLocks noChangeArrowheads="1"/>
          </p:cNvSpPr>
          <p:nvPr/>
        </p:nvSpPr>
        <p:spPr bwMode="auto">
          <a:xfrm>
            <a:off x="5486400" y="1654188"/>
            <a:ext cx="19034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00000</a:t>
            </a:r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01</a:t>
            </a:r>
            <a:endParaRPr lang="ru-RU" altLang="ru-RU" sz="2800"/>
          </a:p>
        </p:txBody>
      </p:sp>
      <p:sp>
        <p:nvSpPr>
          <p:cNvPr id="32" name="Прямоугольник 31"/>
          <p:cNvSpPr>
            <a:spLocks noChangeArrowheads="1"/>
          </p:cNvSpPr>
          <p:nvPr/>
        </p:nvSpPr>
        <p:spPr bwMode="auto">
          <a:xfrm>
            <a:off x="5486400" y="2116150"/>
            <a:ext cx="19034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1111</a:t>
            </a:r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11</a:t>
            </a:r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endParaRPr lang="ru-RU" altLang="ru-RU" sz="2800"/>
          </a:p>
        </p:txBody>
      </p: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5272088" y="2444763"/>
            <a:ext cx="19018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00000000</a:t>
            </a:r>
            <a:endParaRPr lang="ru-RU" altLang="ru-RU" sz="2800"/>
          </a:p>
        </p:txBody>
      </p:sp>
      <p:sp>
        <p:nvSpPr>
          <p:cNvPr id="34" name="Прямоугольник 33"/>
          <p:cNvSpPr>
            <a:spLocks noChangeArrowheads="1"/>
          </p:cNvSpPr>
          <p:nvPr/>
        </p:nvSpPr>
        <p:spPr bwMode="auto">
          <a:xfrm>
            <a:off x="5057775" y="2771788"/>
            <a:ext cx="19018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1111</a:t>
            </a:r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11</a:t>
            </a:r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endParaRPr lang="ru-RU" altLang="ru-RU" sz="2800"/>
          </a:p>
        </p:txBody>
      </p:sp>
      <p:sp>
        <p:nvSpPr>
          <p:cNvPr id="35" name="Полилиния 34"/>
          <p:cNvSpPr>
            <a:spLocks noChangeArrowheads="1"/>
          </p:cNvSpPr>
          <p:nvPr/>
        </p:nvSpPr>
        <p:spPr bwMode="auto">
          <a:xfrm>
            <a:off x="4748213" y="3254388"/>
            <a:ext cx="2555875" cy="0"/>
          </a:xfrm>
          <a:custGeom>
            <a:avLst/>
            <a:gdLst>
              <a:gd name="T0" fmla="*/ 0 w 2576052"/>
              <a:gd name="T1" fmla="*/ 0 h 9833"/>
              <a:gd name="T2" fmla="*/ 2344202 w 2576052"/>
              <a:gd name="T3" fmla="*/ 0 h 9833"/>
              <a:gd name="T4" fmla="*/ 0 60000 65536"/>
              <a:gd name="T5" fmla="*/ 0 60000 65536"/>
              <a:gd name="T6" fmla="*/ 0 w 2576052"/>
              <a:gd name="T7" fmla="*/ 0 h 9833"/>
              <a:gd name="T8" fmla="*/ 2576052 w 2576052"/>
              <a:gd name="T9" fmla="*/ 0 h 983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76052" h="9833">
                <a:moveTo>
                  <a:pt x="0" y="0"/>
                </a:moveTo>
                <a:lnTo>
                  <a:pt x="2576052" y="9833"/>
                </a:lnTo>
              </a:path>
            </a:pathLst>
          </a:custGeom>
          <a:noFill/>
          <a:ln w="1905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36" name="Прямоугольник 35"/>
          <p:cNvSpPr>
            <a:spLocks noChangeArrowheads="1"/>
          </p:cNvSpPr>
          <p:nvPr/>
        </p:nvSpPr>
        <p:spPr bwMode="auto">
          <a:xfrm>
            <a:off x="4841875" y="3244863"/>
            <a:ext cx="2547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00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1101001</a:t>
            </a:r>
            <a:r>
              <a:rPr lang="ru-RU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1</a:t>
            </a:r>
            <a:endParaRPr lang="ru-RU" altLang="ru-RU" sz="2800" dirty="0"/>
          </a:p>
        </p:txBody>
      </p: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4816475" y="2478100"/>
            <a:ext cx="36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+</a:t>
            </a:r>
            <a:endParaRPr lang="ru-RU" altLang="ru-RU" sz="2400" b="1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644" grpId="0"/>
      <p:bldP spid="26645" grpId="0"/>
      <p:bldP spid="15" grpId="0"/>
      <p:bldP spid="16" grpId="0" animBg="1"/>
      <p:bldP spid="17" grpId="0"/>
      <p:bldP spid="18" grpId="0"/>
      <p:bldP spid="19" grpId="0"/>
      <p:bldP spid="20" grpId="0"/>
      <p:bldP spid="21" grpId="0"/>
      <p:bldP spid="22" grpId="0" animBg="1"/>
      <p:bldP spid="23" grpId="0"/>
      <p:bldP spid="24" grpId="0"/>
      <p:bldP spid="25" grpId="0" animBg="1"/>
      <p:bldP spid="26" grpId="0"/>
      <p:bldP spid="27" grpId="0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 animBg="1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472518" cy="714356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Поразрядные логические операции</a:t>
            </a:r>
          </a:p>
        </p:txBody>
      </p:sp>
      <p:sp>
        <p:nvSpPr>
          <p:cNvPr id="28676" name="Прямоугольник 3"/>
          <p:cNvSpPr>
            <a:spLocks noChangeArrowheads="1"/>
          </p:cNvSpPr>
          <p:nvPr/>
        </p:nvSpPr>
        <p:spPr bwMode="auto">
          <a:xfrm>
            <a:off x="285720" y="1127927"/>
            <a:ext cx="706915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eaLnBrk="1" hangingPunct="1"/>
            <a:r>
              <a:rPr lang="ru-RU" altLang="ru-RU" sz="2400" b="1" dirty="0">
                <a:solidFill>
                  <a:schemeClr val="accent3">
                    <a:lumMod val="75000"/>
                  </a:schemeClr>
                </a:solidFill>
              </a:rPr>
              <a:t>Поразрядные операции </a:t>
            </a:r>
            <a:r>
              <a:rPr lang="ru-RU" altLang="ru-RU" sz="2400" dirty="0"/>
              <a:t>выполняются с отдельными битами числа и не влияют на остальные.</a:t>
            </a: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377825" y="2412233"/>
            <a:ext cx="5254625" cy="936625"/>
            <a:chOff x="317" y="2976"/>
            <a:chExt cx="3310" cy="590"/>
          </a:xfrm>
        </p:grpSpPr>
        <p:sp>
          <p:nvSpPr>
            <p:cNvPr id="27791" name="Text Box 89"/>
            <p:cNvSpPr txBox="1">
              <a:spLocks noChangeArrowheads="1"/>
            </p:cNvSpPr>
            <p:nvPr/>
          </p:nvSpPr>
          <p:spPr bwMode="auto">
            <a:xfrm>
              <a:off x="611" y="3043"/>
              <a:ext cx="3016" cy="52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Сложение – это поразрядная </a:t>
              </a:r>
              <a:br>
                <a:rPr lang="ru-RU" sz="2400" dirty="0"/>
              </a:br>
              <a:r>
                <a:rPr lang="ru-RU" sz="2400" dirty="0"/>
                <a:t>  операция?</a:t>
              </a:r>
            </a:p>
          </p:txBody>
        </p:sp>
        <p:sp>
          <p:nvSpPr>
            <p:cNvPr id="28816" name="Oval 90"/>
            <p:cNvSpPr>
              <a:spLocks noChangeArrowheads="1"/>
            </p:cNvSpPr>
            <p:nvPr/>
          </p:nvSpPr>
          <p:spPr bwMode="auto">
            <a:xfrm>
              <a:off x="317" y="297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b="1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</a:p>
          </p:txBody>
        </p:sp>
      </p:grpSp>
      <p:graphicFrame>
        <p:nvGraphicFramePr>
          <p:cNvPr id="81" name="Таблица 80"/>
          <p:cNvGraphicFramePr>
            <a:graphicFrameLocks noGrp="1"/>
          </p:cNvGraphicFramePr>
          <p:nvPr/>
        </p:nvGraphicFramePr>
        <p:xfrm>
          <a:off x="7627938" y="1347021"/>
          <a:ext cx="455612" cy="2804160"/>
        </p:xfrm>
        <a:graphic>
          <a:graphicData uri="http://schemas.openxmlformats.org/drawingml/2006/table">
            <a:tbl>
              <a:tblPr/>
              <a:tblGrid>
                <a:gridCol w="455612"/>
              </a:tblGrid>
              <a:tr h="350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13" marR="6851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13" marR="6851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13" marR="6851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13" marR="6851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13" marR="6851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13" marR="6851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13" marR="6851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13" marR="68513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" name="Group 75"/>
          <p:cNvGrpSpPr>
            <a:grpSpLocks noChangeAspect="1"/>
          </p:cNvGrpSpPr>
          <p:nvPr/>
        </p:nvGrpSpPr>
        <p:grpSpPr bwMode="auto">
          <a:xfrm>
            <a:off x="7578725" y="1359721"/>
            <a:ext cx="1089025" cy="2725737"/>
            <a:chOff x="7321" y="10796"/>
            <a:chExt cx="1012" cy="2532"/>
          </a:xfrm>
        </p:grpSpPr>
        <p:grpSp>
          <p:nvGrpSpPr>
            <p:cNvPr id="4" name="Group 144"/>
            <p:cNvGrpSpPr>
              <a:grpSpLocks/>
            </p:cNvGrpSpPr>
            <p:nvPr/>
          </p:nvGrpSpPr>
          <p:grpSpPr bwMode="auto">
            <a:xfrm>
              <a:off x="8056" y="10854"/>
              <a:ext cx="197" cy="197"/>
              <a:chOff x="11470" y="10960"/>
              <a:chExt cx="1330" cy="1330"/>
            </a:xfrm>
          </p:grpSpPr>
          <p:sp>
            <p:nvSpPr>
              <p:cNvPr id="28813" name="Oval 146"/>
              <p:cNvSpPr>
                <a:spLocks noChangeArrowheads="1"/>
              </p:cNvSpPr>
              <p:nvPr/>
            </p:nvSpPr>
            <p:spPr bwMode="auto">
              <a:xfrm>
                <a:off x="11470" y="10960"/>
                <a:ext cx="1330" cy="1330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28814" name="Oval 145"/>
              <p:cNvSpPr>
                <a:spLocks noChangeArrowheads="1"/>
              </p:cNvSpPr>
              <p:nvPr/>
            </p:nvSpPr>
            <p:spPr bwMode="auto">
              <a:xfrm>
                <a:off x="11660" y="11400"/>
                <a:ext cx="810" cy="810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alpha val="57001"/>
                    </a:srgbClr>
                  </a:gs>
                  <a:gs pos="100000">
                    <a:srgbClr val="7F7F7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28745" name="Text Box 143"/>
            <p:cNvSpPr txBox="1">
              <a:spLocks noChangeArrowheads="1"/>
            </p:cNvSpPr>
            <p:nvPr/>
          </p:nvSpPr>
          <p:spPr bwMode="auto">
            <a:xfrm>
              <a:off x="7321" y="10796"/>
              <a:ext cx="499" cy="2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 altLang="ru-RU"/>
            </a:p>
          </p:txBody>
        </p:sp>
        <p:grpSp>
          <p:nvGrpSpPr>
            <p:cNvPr id="5" name="Group 140"/>
            <p:cNvGrpSpPr>
              <a:grpSpLocks/>
            </p:cNvGrpSpPr>
            <p:nvPr/>
          </p:nvGrpSpPr>
          <p:grpSpPr bwMode="auto">
            <a:xfrm>
              <a:off x="8056" y="11461"/>
              <a:ext cx="197" cy="197"/>
              <a:chOff x="11470" y="10960"/>
              <a:chExt cx="1330" cy="1330"/>
            </a:xfrm>
          </p:grpSpPr>
          <p:sp>
            <p:nvSpPr>
              <p:cNvPr id="28811" name="Oval 142"/>
              <p:cNvSpPr>
                <a:spLocks noChangeArrowheads="1"/>
              </p:cNvSpPr>
              <p:nvPr/>
            </p:nvSpPr>
            <p:spPr bwMode="auto">
              <a:xfrm>
                <a:off x="11470" y="10960"/>
                <a:ext cx="1330" cy="1330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28812" name="Oval 141"/>
              <p:cNvSpPr>
                <a:spLocks noChangeArrowheads="1"/>
              </p:cNvSpPr>
              <p:nvPr/>
            </p:nvSpPr>
            <p:spPr bwMode="auto">
              <a:xfrm>
                <a:off x="11660" y="11400"/>
                <a:ext cx="810" cy="810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alpha val="57001"/>
                    </a:srgbClr>
                  </a:gs>
                  <a:gs pos="100000">
                    <a:srgbClr val="7F7F7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6" name="Group 137"/>
            <p:cNvGrpSpPr>
              <a:grpSpLocks/>
            </p:cNvGrpSpPr>
            <p:nvPr/>
          </p:nvGrpSpPr>
          <p:grpSpPr bwMode="auto">
            <a:xfrm>
              <a:off x="8056" y="11764"/>
              <a:ext cx="197" cy="197"/>
              <a:chOff x="11470" y="10960"/>
              <a:chExt cx="1330" cy="1330"/>
            </a:xfrm>
          </p:grpSpPr>
          <p:sp>
            <p:nvSpPr>
              <p:cNvPr id="28809" name="Oval 139"/>
              <p:cNvSpPr>
                <a:spLocks noChangeArrowheads="1"/>
              </p:cNvSpPr>
              <p:nvPr/>
            </p:nvSpPr>
            <p:spPr bwMode="auto">
              <a:xfrm>
                <a:off x="11470" y="10960"/>
                <a:ext cx="1330" cy="1330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28810" name="Oval 138"/>
              <p:cNvSpPr>
                <a:spLocks noChangeArrowheads="1"/>
              </p:cNvSpPr>
              <p:nvPr/>
            </p:nvSpPr>
            <p:spPr bwMode="auto">
              <a:xfrm>
                <a:off x="11660" y="11400"/>
                <a:ext cx="810" cy="810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alpha val="57001"/>
                    </a:srgbClr>
                  </a:gs>
                  <a:gs pos="100000">
                    <a:srgbClr val="7F7F7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7" name="Group 134"/>
            <p:cNvGrpSpPr>
              <a:grpSpLocks/>
            </p:cNvGrpSpPr>
            <p:nvPr/>
          </p:nvGrpSpPr>
          <p:grpSpPr bwMode="auto">
            <a:xfrm>
              <a:off x="8056" y="12371"/>
              <a:ext cx="197" cy="197"/>
              <a:chOff x="11470" y="10960"/>
              <a:chExt cx="1330" cy="1330"/>
            </a:xfrm>
          </p:grpSpPr>
          <p:sp>
            <p:nvSpPr>
              <p:cNvPr id="28807" name="Oval 136"/>
              <p:cNvSpPr>
                <a:spLocks noChangeArrowheads="1"/>
              </p:cNvSpPr>
              <p:nvPr/>
            </p:nvSpPr>
            <p:spPr bwMode="auto">
              <a:xfrm>
                <a:off x="11470" y="10960"/>
                <a:ext cx="1330" cy="1330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28808" name="Oval 135"/>
              <p:cNvSpPr>
                <a:spLocks noChangeArrowheads="1"/>
              </p:cNvSpPr>
              <p:nvPr/>
            </p:nvSpPr>
            <p:spPr bwMode="auto">
              <a:xfrm>
                <a:off x="11660" y="11400"/>
                <a:ext cx="810" cy="810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alpha val="57001"/>
                    </a:srgbClr>
                  </a:gs>
                  <a:gs pos="100000">
                    <a:srgbClr val="7F7F7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8" name="Group 131"/>
            <p:cNvGrpSpPr>
              <a:grpSpLocks/>
            </p:cNvGrpSpPr>
            <p:nvPr/>
          </p:nvGrpSpPr>
          <p:grpSpPr bwMode="auto">
            <a:xfrm>
              <a:off x="8056" y="12675"/>
              <a:ext cx="197" cy="197"/>
              <a:chOff x="11470" y="10960"/>
              <a:chExt cx="1330" cy="1330"/>
            </a:xfrm>
          </p:grpSpPr>
          <p:sp>
            <p:nvSpPr>
              <p:cNvPr id="28805" name="Oval 133"/>
              <p:cNvSpPr>
                <a:spLocks noChangeArrowheads="1"/>
              </p:cNvSpPr>
              <p:nvPr/>
            </p:nvSpPr>
            <p:spPr bwMode="auto">
              <a:xfrm>
                <a:off x="11470" y="10960"/>
                <a:ext cx="1330" cy="1330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28806" name="Oval 132"/>
              <p:cNvSpPr>
                <a:spLocks noChangeArrowheads="1"/>
              </p:cNvSpPr>
              <p:nvPr/>
            </p:nvSpPr>
            <p:spPr bwMode="auto">
              <a:xfrm>
                <a:off x="11660" y="11400"/>
                <a:ext cx="810" cy="810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alpha val="57001"/>
                    </a:srgbClr>
                  </a:gs>
                  <a:gs pos="100000">
                    <a:srgbClr val="7F7F7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9" name="Group 128"/>
            <p:cNvGrpSpPr>
              <a:grpSpLocks/>
            </p:cNvGrpSpPr>
            <p:nvPr/>
          </p:nvGrpSpPr>
          <p:grpSpPr bwMode="auto">
            <a:xfrm>
              <a:off x="8056" y="12964"/>
              <a:ext cx="197" cy="198"/>
              <a:chOff x="11470" y="10960"/>
              <a:chExt cx="1330" cy="1349"/>
            </a:xfrm>
          </p:grpSpPr>
          <p:sp>
            <p:nvSpPr>
              <p:cNvPr id="28803" name="Oval 130"/>
              <p:cNvSpPr>
                <a:spLocks noChangeArrowheads="1"/>
              </p:cNvSpPr>
              <p:nvPr/>
            </p:nvSpPr>
            <p:spPr bwMode="auto">
              <a:xfrm>
                <a:off x="11470" y="10960"/>
                <a:ext cx="1330" cy="1330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28804" name="Oval 129"/>
              <p:cNvSpPr>
                <a:spLocks noChangeArrowheads="1"/>
              </p:cNvSpPr>
              <p:nvPr/>
            </p:nvSpPr>
            <p:spPr bwMode="auto">
              <a:xfrm>
                <a:off x="11660" y="11492"/>
                <a:ext cx="810" cy="817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alpha val="57001"/>
                    </a:srgbClr>
                  </a:gs>
                  <a:gs pos="100000">
                    <a:srgbClr val="7F7F7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10" name="Group 106"/>
            <p:cNvGrpSpPr>
              <a:grpSpLocks/>
            </p:cNvGrpSpPr>
            <p:nvPr/>
          </p:nvGrpSpPr>
          <p:grpSpPr bwMode="auto">
            <a:xfrm>
              <a:off x="7976" y="11985"/>
              <a:ext cx="357" cy="350"/>
              <a:chOff x="7904" y="11065"/>
              <a:chExt cx="357" cy="350"/>
            </a:xfrm>
          </p:grpSpPr>
          <p:sp>
            <p:nvSpPr>
              <p:cNvPr id="28782" name="Freeform 127"/>
              <p:cNvSpPr>
                <a:spLocks noEditPoints="1"/>
              </p:cNvSpPr>
              <p:nvPr/>
            </p:nvSpPr>
            <p:spPr bwMode="auto">
              <a:xfrm>
                <a:off x="8019" y="11250"/>
                <a:ext cx="128" cy="90"/>
              </a:xfrm>
              <a:custGeom>
                <a:avLst/>
                <a:gdLst>
                  <a:gd name="T0" fmla="*/ 0 w 884"/>
                  <a:gd name="T1" fmla="*/ 0 h 623"/>
                  <a:gd name="T2" fmla="*/ 0 w 884"/>
                  <a:gd name="T3" fmla="*/ 0 h 623"/>
                  <a:gd name="T4" fmla="*/ 0 w 884"/>
                  <a:gd name="T5" fmla="*/ 0 h 623"/>
                  <a:gd name="T6" fmla="*/ 0 w 884"/>
                  <a:gd name="T7" fmla="*/ 0 h 623"/>
                  <a:gd name="T8" fmla="*/ 0 w 884"/>
                  <a:gd name="T9" fmla="*/ 0 h 623"/>
                  <a:gd name="T10" fmla="*/ 0 w 884"/>
                  <a:gd name="T11" fmla="*/ 0 h 623"/>
                  <a:gd name="T12" fmla="*/ 0 w 884"/>
                  <a:gd name="T13" fmla="*/ 0 h 623"/>
                  <a:gd name="T14" fmla="*/ 0 w 884"/>
                  <a:gd name="T15" fmla="*/ 0 h 623"/>
                  <a:gd name="T16" fmla="*/ 0 w 884"/>
                  <a:gd name="T17" fmla="*/ 0 h 623"/>
                  <a:gd name="T18" fmla="*/ 0 w 884"/>
                  <a:gd name="T19" fmla="*/ 0 h 623"/>
                  <a:gd name="T20" fmla="*/ 0 w 884"/>
                  <a:gd name="T21" fmla="*/ 0 h 623"/>
                  <a:gd name="T22" fmla="*/ 0 w 884"/>
                  <a:gd name="T23" fmla="*/ 0 h 623"/>
                  <a:gd name="T24" fmla="*/ 0 w 884"/>
                  <a:gd name="T25" fmla="*/ 0 h 623"/>
                  <a:gd name="T26" fmla="*/ 0 w 884"/>
                  <a:gd name="T27" fmla="*/ 0 h 623"/>
                  <a:gd name="T28" fmla="*/ 0 w 884"/>
                  <a:gd name="T29" fmla="*/ 0 h 623"/>
                  <a:gd name="T30" fmla="*/ 0 w 884"/>
                  <a:gd name="T31" fmla="*/ 0 h 623"/>
                  <a:gd name="T32" fmla="*/ 0 w 884"/>
                  <a:gd name="T33" fmla="*/ 0 h 623"/>
                  <a:gd name="T34" fmla="*/ 0 w 884"/>
                  <a:gd name="T35" fmla="*/ 0 h 623"/>
                  <a:gd name="T36" fmla="*/ 0 w 884"/>
                  <a:gd name="T37" fmla="*/ 0 h 623"/>
                  <a:gd name="T38" fmla="*/ 0 w 884"/>
                  <a:gd name="T39" fmla="*/ 0 h 623"/>
                  <a:gd name="T40" fmla="*/ 0 w 884"/>
                  <a:gd name="T41" fmla="*/ 0 h 623"/>
                  <a:gd name="T42" fmla="*/ 0 w 884"/>
                  <a:gd name="T43" fmla="*/ 0 h 623"/>
                  <a:gd name="T44" fmla="*/ 0 w 884"/>
                  <a:gd name="T45" fmla="*/ 0 h 623"/>
                  <a:gd name="T46" fmla="*/ 0 w 884"/>
                  <a:gd name="T47" fmla="*/ 0 h 623"/>
                  <a:gd name="T48" fmla="*/ 0 w 884"/>
                  <a:gd name="T49" fmla="*/ 0 h 623"/>
                  <a:gd name="T50" fmla="*/ 0 w 884"/>
                  <a:gd name="T51" fmla="*/ 0 h 623"/>
                  <a:gd name="T52" fmla="*/ 0 w 884"/>
                  <a:gd name="T53" fmla="*/ 0 h 623"/>
                  <a:gd name="T54" fmla="*/ 0 w 884"/>
                  <a:gd name="T55" fmla="*/ 0 h 623"/>
                  <a:gd name="T56" fmla="*/ 0 w 884"/>
                  <a:gd name="T57" fmla="*/ 0 h 623"/>
                  <a:gd name="T58" fmla="*/ 0 w 884"/>
                  <a:gd name="T59" fmla="*/ 0 h 623"/>
                  <a:gd name="T60" fmla="*/ 0 w 884"/>
                  <a:gd name="T61" fmla="*/ 0 h 623"/>
                  <a:gd name="T62" fmla="*/ 0 w 884"/>
                  <a:gd name="T63" fmla="*/ 0 h 623"/>
                  <a:gd name="T64" fmla="*/ 0 w 884"/>
                  <a:gd name="T65" fmla="*/ 0 h 623"/>
                  <a:gd name="T66" fmla="*/ 0 w 884"/>
                  <a:gd name="T67" fmla="*/ 0 h 623"/>
                  <a:gd name="T68" fmla="*/ 0 w 884"/>
                  <a:gd name="T69" fmla="*/ 0 h 623"/>
                  <a:gd name="T70" fmla="*/ 0 w 884"/>
                  <a:gd name="T71" fmla="*/ 0 h 623"/>
                  <a:gd name="T72" fmla="*/ 0 w 884"/>
                  <a:gd name="T73" fmla="*/ 0 h 623"/>
                  <a:gd name="T74" fmla="*/ 0 w 884"/>
                  <a:gd name="T75" fmla="*/ 0 h 62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84"/>
                  <a:gd name="T115" fmla="*/ 0 h 623"/>
                  <a:gd name="T116" fmla="*/ 884 w 884"/>
                  <a:gd name="T117" fmla="*/ 623 h 623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84" h="623">
                    <a:moveTo>
                      <a:pt x="2" y="441"/>
                    </a:moveTo>
                    <a:lnTo>
                      <a:pt x="884" y="441"/>
                    </a:lnTo>
                    <a:lnTo>
                      <a:pt x="860" y="462"/>
                    </a:lnTo>
                    <a:lnTo>
                      <a:pt x="837" y="483"/>
                    </a:lnTo>
                    <a:lnTo>
                      <a:pt x="812" y="503"/>
                    </a:lnTo>
                    <a:lnTo>
                      <a:pt x="786" y="521"/>
                    </a:lnTo>
                    <a:lnTo>
                      <a:pt x="760" y="536"/>
                    </a:lnTo>
                    <a:lnTo>
                      <a:pt x="733" y="552"/>
                    </a:lnTo>
                    <a:lnTo>
                      <a:pt x="705" y="566"/>
                    </a:lnTo>
                    <a:lnTo>
                      <a:pt x="677" y="577"/>
                    </a:lnTo>
                    <a:lnTo>
                      <a:pt x="649" y="588"/>
                    </a:lnTo>
                    <a:lnTo>
                      <a:pt x="621" y="597"/>
                    </a:lnTo>
                    <a:lnTo>
                      <a:pt x="591" y="605"/>
                    </a:lnTo>
                    <a:lnTo>
                      <a:pt x="562" y="612"/>
                    </a:lnTo>
                    <a:lnTo>
                      <a:pt x="532" y="616"/>
                    </a:lnTo>
                    <a:lnTo>
                      <a:pt x="503" y="620"/>
                    </a:lnTo>
                    <a:lnTo>
                      <a:pt x="472" y="622"/>
                    </a:lnTo>
                    <a:lnTo>
                      <a:pt x="443" y="623"/>
                    </a:lnTo>
                    <a:lnTo>
                      <a:pt x="413" y="622"/>
                    </a:lnTo>
                    <a:lnTo>
                      <a:pt x="382" y="620"/>
                    </a:lnTo>
                    <a:lnTo>
                      <a:pt x="353" y="616"/>
                    </a:lnTo>
                    <a:lnTo>
                      <a:pt x="324" y="612"/>
                    </a:lnTo>
                    <a:lnTo>
                      <a:pt x="293" y="605"/>
                    </a:lnTo>
                    <a:lnTo>
                      <a:pt x="265" y="597"/>
                    </a:lnTo>
                    <a:lnTo>
                      <a:pt x="236" y="588"/>
                    </a:lnTo>
                    <a:lnTo>
                      <a:pt x="208" y="577"/>
                    </a:lnTo>
                    <a:lnTo>
                      <a:pt x="180" y="566"/>
                    </a:lnTo>
                    <a:lnTo>
                      <a:pt x="153" y="552"/>
                    </a:lnTo>
                    <a:lnTo>
                      <a:pt x="126" y="536"/>
                    </a:lnTo>
                    <a:lnTo>
                      <a:pt x="99" y="521"/>
                    </a:lnTo>
                    <a:lnTo>
                      <a:pt x="74" y="503"/>
                    </a:lnTo>
                    <a:lnTo>
                      <a:pt x="49" y="483"/>
                    </a:lnTo>
                    <a:lnTo>
                      <a:pt x="24" y="462"/>
                    </a:lnTo>
                    <a:lnTo>
                      <a:pt x="2" y="441"/>
                    </a:lnTo>
                    <a:close/>
                    <a:moveTo>
                      <a:pt x="0" y="444"/>
                    </a:moveTo>
                    <a:lnTo>
                      <a:pt x="884" y="440"/>
                    </a:lnTo>
                    <a:lnTo>
                      <a:pt x="444" y="0"/>
                    </a:lnTo>
                    <a:lnTo>
                      <a:pt x="0" y="44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83" name="Freeform 126"/>
              <p:cNvSpPr>
                <a:spLocks/>
              </p:cNvSpPr>
              <p:nvPr/>
            </p:nvSpPr>
            <p:spPr bwMode="auto">
              <a:xfrm>
                <a:off x="8019" y="11314"/>
                <a:ext cx="128" cy="26"/>
              </a:xfrm>
              <a:custGeom>
                <a:avLst/>
                <a:gdLst>
                  <a:gd name="T0" fmla="*/ 0 w 882"/>
                  <a:gd name="T1" fmla="*/ 0 h 182"/>
                  <a:gd name="T2" fmla="*/ 0 w 882"/>
                  <a:gd name="T3" fmla="*/ 0 h 182"/>
                  <a:gd name="T4" fmla="*/ 0 w 882"/>
                  <a:gd name="T5" fmla="*/ 0 h 182"/>
                  <a:gd name="T6" fmla="*/ 0 w 882"/>
                  <a:gd name="T7" fmla="*/ 0 h 182"/>
                  <a:gd name="T8" fmla="*/ 0 w 882"/>
                  <a:gd name="T9" fmla="*/ 0 h 182"/>
                  <a:gd name="T10" fmla="*/ 0 w 882"/>
                  <a:gd name="T11" fmla="*/ 0 h 182"/>
                  <a:gd name="T12" fmla="*/ 0 w 882"/>
                  <a:gd name="T13" fmla="*/ 0 h 182"/>
                  <a:gd name="T14" fmla="*/ 0 w 882"/>
                  <a:gd name="T15" fmla="*/ 0 h 182"/>
                  <a:gd name="T16" fmla="*/ 0 w 882"/>
                  <a:gd name="T17" fmla="*/ 0 h 182"/>
                  <a:gd name="T18" fmla="*/ 0 w 882"/>
                  <a:gd name="T19" fmla="*/ 0 h 182"/>
                  <a:gd name="T20" fmla="*/ 0 w 882"/>
                  <a:gd name="T21" fmla="*/ 0 h 182"/>
                  <a:gd name="T22" fmla="*/ 0 w 882"/>
                  <a:gd name="T23" fmla="*/ 0 h 182"/>
                  <a:gd name="T24" fmla="*/ 0 w 882"/>
                  <a:gd name="T25" fmla="*/ 0 h 182"/>
                  <a:gd name="T26" fmla="*/ 0 w 882"/>
                  <a:gd name="T27" fmla="*/ 0 h 182"/>
                  <a:gd name="T28" fmla="*/ 0 w 882"/>
                  <a:gd name="T29" fmla="*/ 0 h 182"/>
                  <a:gd name="T30" fmla="*/ 0 w 882"/>
                  <a:gd name="T31" fmla="*/ 0 h 182"/>
                  <a:gd name="T32" fmla="*/ 0 w 882"/>
                  <a:gd name="T33" fmla="*/ 0 h 182"/>
                  <a:gd name="T34" fmla="*/ 0 w 882"/>
                  <a:gd name="T35" fmla="*/ 0 h 182"/>
                  <a:gd name="T36" fmla="*/ 0 w 882"/>
                  <a:gd name="T37" fmla="*/ 0 h 182"/>
                  <a:gd name="T38" fmla="*/ 0 w 882"/>
                  <a:gd name="T39" fmla="*/ 0 h 182"/>
                  <a:gd name="T40" fmla="*/ 0 w 882"/>
                  <a:gd name="T41" fmla="*/ 0 h 182"/>
                  <a:gd name="T42" fmla="*/ 0 w 882"/>
                  <a:gd name="T43" fmla="*/ 0 h 182"/>
                  <a:gd name="T44" fmla="*/ 0 w 882"/>
                  <a:gd name="T45" fmla="*/ 0 h 182"/>
                  <a:gd name="T46" fmla="*/ 0 w 882"/>
                  <a:gd name="T47" fmla="*/ 0 h 182"/>
                  <a:gd name="T48" fmla="*/ 0 w 882"/>
                  <a:gd name="T49" fmla="*/ 0 h 182"/>
                  <a:gd name="T50" fmla="*/ 0 w 882"/>
                  <a:gd name="T51" fmla="*/ 0 h 182"/>
                  <a:gd name="T52" fmla="*/ 0 w 882"/>
                  <a:gd name="T53" fmla="*/ 0 h 182"/>
                  <a:gd name="T54" fmla="*/ 0 w 882"/>
                  <a:gd name="T55" fmla="*/ 0 h 182"/>
                  <a:gd name="T56" fmla="*/ 0 w 882"/>
                  <a:gd name="T57" fmla="*/ 0 h 182"/>
                  <a:gd name="T58" fmla="*/ 0 w 882"/>
                  <a:gd name="T59" fmla="*/ 0 h 182"/>
                  <a:gd name="T60" fmla="*/ 0 w 882"/>
                  <a:gd name="T61" fmla="*/ 0 h 182"/>
                  <a:gd name="T62" fmla="*/ 0 w 882"/>
                  <a:gd name="T63" fmla="*/ 0 h 182"/>
                  <a:gd name="T64" fmla="*/ 0 w 882"/>
                  <a:gd name="T65" fmla="*/ 0 h 182"/>
                  <a:gd name="T66" fmla="*/ 0 w 882"/>
                  <a:gd name="T67" fmla="*/ 0 h 1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82"/>
                  <a:gd name="T103" fmla="*/ 0 h 182"/>
                  <a:gd name="T104" fmla="*/ 882 w 882"/>
                  <a:gd name="T105" fmla="*/ 182 h 1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82" h="182">
                    <a:moveTo>
                      <a:pt x="0" y="0"/>
                    </a:moveTo>
                    <a:lnTo>
                      <a:pt x="882" y="0"/>
                    </a:lnTo>
                    <a:lnTo>
                      <a:pt x="858" y="21"/>
                    </a:lnTo>
                    <a:lnTo>
                      <a:pt x="835" y="42"/>
                    </a:lnTo>
                    <a:lnTo>
                      <a:pt x="810" y="62"/>
                    </a:lnTo>
                    <a:lnTo>
                      <a:pt x="784" y="80"/>
                    </a:lnTo>
                    <a:lnTo>
                      <a:pt x="758" y="95"/>
                    </a:lnTo>
                    <a:lnTo>
                      <a:pt x="731" y="111"/>
                    </a:lnTo>
                    <a:lnTo>
                      <a:pt x="703" y="125"/>
                    </a:lnTo>
                    <a:lnTo>
                      <a:pt x="675" y="136"/>
                    </a:lnTo>
                    <a:lnTo>
                      <a:pt x="647" y="147"/>
                    </a:lnTo>
                    <a:lnTo>
                      <a:pt x="619" y="156"/>
                    </a:lnTo>
                    <a:lnTo>
                      <a:pt x="589" y="164"/>
                    </a:lnTo>
                    <a:lnTo>
                      <a:pt x="560" y="171"/>
                    </a:lnTo>
                    <a:lnTo>
                      <a:pt x="530" y="175"/>
                    </a:lnTo>
                    <a:lnTo>
                      <a:pt x="501" y="179"/>
                    </a:lnTo>
                    <a:lnTo>
                      <a:pt x="470" y="181"/>
                    </a:lnTo>
                    <a:lnTo>
                      <a:pt x="441" y="182"/>
                    </a:lnTo>
                    <a:lnTo>
                      <a:pt x="411" y="181"/>
                    </a:lnTo>
                    <a:lnTo>
                      <a:pt x="380" y="179"/>
                    </a:lnTo>
                    <a:lnTo>
                      <a:pt x="351" y="175"/>
                    </a:lnTo>
                    <a:lnTo>
                      <a:pt x="322" y="171"/>
                    </a:lnTo>
                    <a:lnTo>
                      <a:pt x="291" y="164"/>
                    </a:lnTo>
                    <a:lnTo>
                      <a:pt x="263" y="156"/>
                    </a:lnTo>
                    <a:lnTo>
                      <a:pt x="234" y="147"/>
                    </a:lnTo>
                    <a:lnTo>
                      <a:pt x="206" y="136"/>
                    </a:lnTo>
                    <a:lnTo>
                      <a:pt x="178" y="125"/>
                    </a:lnTo>
                    <a:lnTo>
                      <a:pt x="151" y="111"/>
                    </a:lnTo>
                    <a:lnTo>
                      <a:pt x="124" y="95"/>
                    </a:lnTo>
                    <a:lnTo>
                      <a:pt x="97" y="80"/>
                    </a:lnTo>
                    <a:lnTo>
                      <a:pt x="72" y="62"/>
                    </a:lnTo>
                    <a:lnTo>
                      <a:pt x="47" y="42"/>
                    </a:lnTo>
                    <a:lnTo>
                      <a:pt x="22" y="21"/>
                    </a:lnTo>
                    <a:lnTo>
                      <a:pt x="0" y="0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84" name="Freeform 125"/>
              <p:cNvSpPr>
                <a:spLocks/>
              </p:cNvSpPr>
              <p:nvPr/>
            </p:nvSpPr>
            <p:spPr bwMode="auto">
              <a:xfrm>
                <a:off x="8019" y="11250"/>
                <a:ext cx="128" cy="64"/>
              </a:xfrm>
              <a:custGeom>
                <a:avLst/>
                <a:gdLst>
                  <a:gd name="T0" fmla="*/ 0 w 884"/>
                  <a:gd name="T1" fmla="*/ 0 h 444"/>
                  <a:gd name="T2" fmla="*/ 0 w 884"/>
                  <a:gd name="T3" fmla="*/ 0 h 444"/>
                  <a:gd name="T4" fmla="*/ 0 w 884"/>
                  <a:gd name="T5" fmla="*/ 0 h 444"/>
                  <a:gd name="T6" fmla="*/ 0 w 884"/>
                  <a:gd name="T7" fmla="*/ 0 h 44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4"/>
                  <a:gd name="T13" fmla="*/ 0 h 444"/>
                  <a:gd name="T14" fmla="*/ 884 w 884"/>
                  <a:gd name="T15" fmla="*/ 444 h 44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4" h="444">
                    <a:moveTo>
                      <a:pt x="0" y="444"/>
                    </a:moveTo>
                    <a:lnTo>
                      <a:pt x="884" y="440"/>
                    </a:lnTo>
                    <a:lnTo>
                      <a:pt x="444" y="0"/>
                    </a:lnTo>
                    <a:lnTo>
                      <a:pt x="0" y="444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85" name="Freeform 124"/>
              <p:cNvSpPr>
                <a:spLocks noEditPoints="1"/>
              </p:cNvSpPr>
              <p:nvPr/>
            </p:nvSpPr>
            <p:spPr bwMode="auto">
              <a:xfrm>
                <a:off x="8018" y="11158"/>
                <a:ext cx="129" cy="90"/>
              </a:xfrm>
              <a:custGeom>
                <a:avLst/>
                <a:gdLst>
                  <a:gd name="T0" fmla="*/ 0 w 884"/>
                  <a:gd name="T1" fmla="*/ 0 h 624"/>
                  <a:gd name="T2" fmla="*/ 0 w 884"/>
                  <a:gd name="T3" fmla="*/ 0 h 624"/>
                  <a:gd name="T4" fmla="*/ 0 w 884"/>
                  <a:gd name="T5" fmla="*/ 0 h 624"/>
                  <a:gd name="T6" fmla="*/ 0 w 884"/>
                  <a:gd name="T7" fmla="*/ 0 h 624"/>
                  <a:gd name="T8" fmla="*/ 0 w 884"/>
                  <a:gd name="T9" fmla="*/ 0 h 624"/>
                  <a:gd name="T10" fmla="*/ 0 w 884"/>
                  <a:gd name="T11" fmla="*/ 0 h 624"/>
                  <a:gd name="T12" fmla="*/ 0 w 884"/>
                  <a:gd name="T13" fmla="*/ 0 h 624"/>
                  <a:gd name="T14" fmla="*/ 0 w 884"/>
                  <a:gd name="T15" fmla="*/ 0 h 624"/>
                  <a:gd name="T16" fmla="*/ 0 w 884"/>
                  <a:gd name="T17" fmla="*/ 0 h 624"/>
                  <a:gd name="T18" fmla="*/ 0 w 884"/>
                  <a:gd name="T19" fmla="*/ 0 h 624"/>
                  <a:gd name="T20" fmla="*/ 0 w 884"/>
                  <a:gd name="T21" fmla="*/ 0 h 624"/>
                  <a:gd name="T22" fmla="*/ 0 w 884"/>
                  <a:gd name="T23" fmla="*/ 0 h 624"/>
                  <a:gd name="T24" fmla="*/ 0 w 884"/>
                  <a:gd name="T25" fmla="*/ 0 h 624"/>
                  <a:gd name="T26" fmla="*/ 0 w 884"/>
                  <a:gd name="T27" fmla="*/ 0 h 624"/>
                  <a:gd name="T28" fmla="*/ 0 w 884"/>
                  <a:gd name="T29" fmla="*/ 0 h 624"/>
                  <a:gd name="T30" fmla="*/ 0 w 884"/>
                  <a:gd name="T31" fmla="*/ 0 h 624"/>
                  <a:gd name="T32" fmla="*/ 0 w 884"/>
                  <a:gd name="T33" fmla="*/ 0 h 624"/>
                  <a:gd name="T34" fmla="*/ 0 w 884"/>
                  <a:gd name="T35" fmla="*/ 0 h 624"/>
                  <a:gd name="T36" fmla="*/ 0 w 884"/>
                  <a:gd name="T37" fmla="*/ 0 h 624"/>
                  <a:gd name="T38" fmla="*/ 0 w 884"/>
                  <a:gd name="T39" fmla="*/ 0 h 624"/>
                  <a:gd name="T40" fmla="*/ 0 w 884"/>
                  <a:gd name="T41" fmla="*/ 0 h 624"/>
                  <a:gd name="T42" fmla="*/ 0 w 884"/>
                  <a:gd name="T43" fmla="*/ 0 h 624"/>
                  <a:gd name="T44" fmla="*/ 0 w 884"/>
                  <a:gd name="T45" fmla="*/ 0 h 624"/>
                  <a:gd name="T46" fmla="*/ 0 w 884"/>
                  <a:gd name="T47" fmla="*/ 0 h 624"/>
                  <a:gd name="T48" fmla="*/ 0 w 884"/>
                  <a:gd name="T49" fmla="*/ 0 h 624"/>
                  <a:gd name="T50" fmla="*/ 0 w 884"/>
                  <a:gd name="T51" fmla="*/ 0 h 624"/>
                  <a:gd name="T52" fmla="*/ 0 w 884"/>
                  <a:gd name="T53" fmla="*/ 0 h 624"/>
                  <a:gd name="T54" fmla="*/ 0 w 884"/>
                  <a:gd name="T55" fmla="*/ 0 h 624"/>
                  <a:gd name="T56" fmla="*/ 0 w 884"/>
                  <a:gd name="T57" fmla="*/ 0 h 624"/>
                  <a:gd name="T58" fmla="*/ 0 w 884"/>
                  <a:gd name="T59" fmla="*/ 0 h 624"/>
                  <a:gd name="T60" fmla="*/ 0 w 884"/>
                  <a:gd name="T61" fmla="*/ 0 h 624"/>
                  <a:gd name="T62" fmla="*/ 0 w 884"/>
                  <a:gd name="T63" fmla="*/ 0 h 624"/>
                  <a:gd name="T64" fmla="*/ 0 w 884"/>
                  <a:gd name="T65" fmla="*/ 0 h 624"/>
                  <a:gd name="T66" fmla="*/ 0 w 884"/>
                  <a:gd name="T67" fmla="*/ 0 h 624"/>
                  <a:gd name="T68" fmla="*/ 0 w 884"/>
                  <a:gd name="T69" fmla="*/ 0 h 624"/>
                  <a:gd name="T70" fmla="*/ 0 w 884"/>
                  <a:gd name="T71" fmla="*/ 0 h 624"/>
                  <a:gd name="T72" fmla="*/ 0 w 884"/>
                  <a:gd name="T73" fmla="*/ 0 h 624"/>
                  <a:gd name="T74" fmla="*/ 0 w 884"/>
                  <a:gd name="T75" fmla="*/ 0 h 62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84"/>
                  <a:gd name="T115" fmla="*/ 0 h 624"/>
                  <a:gd name="T116" fmla="*/ 884 w 884"/>
                  <a:gd name="T117" fmla="*/ 624 h 624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84" h="624">
                    <a:moveTo>
                      <a:pt x="882" y="183"/>
                    </a:moveTo>
                    <a:lnTo>
                      <a:pt x="0" y="183"/>
                    </a:lnTo>
                    <a:lnTo>
                      <a:pt x="22" y="160"/>
                    </a:lnTo>
                    <a:lnTo>
                      <a:pt x="47" y="140"/>
                    </a:lnTo>
                    <a:lnTo>
                      <a:pt x="72" y="121"/>
                    </a:lnTo>
                    <a:lnTo>
                      <a:pt x="98" y="103"/>
                    </a:lnTo>
                    <a:lnTo>
                      <a:pt x="124" y="87"/>
                    </a:lnTo>
                    <a:lnTo>
                      <a:pt x="151" y="71"/>
                    </a:lnTo>
                    <a:lnTo>
                      <a:pt x="178" y="58"/>
                    </a:lnTo>
                    <a:lnTo>
                      <a:pt x="206" y="47"/>
                    </a:lnTo>
                    <a:lnTo>
                      <a:pt x="234" y="35"/>
                    </a:lnTo>
                    <a:lnTo>
                      <a:pt x="263" y="26"/>
                    </a:lnTo>
                    <a:lnTo>
                      <a:pt x="292" y="18"/>
                    </a:lnTo>
                    <a:lnTo>
                      <a:pt x="322" y="12"/>
                    </a:lnTo>
                    <a:lnTo>
                      <a:pt x="351" y="7"/>
                    </a:lnTo>
                    <a:lnTo>
                      <a:pt x="381" y="4"/>
                    </a:lnTo>
                    <a:lnTo>
                      <a:pt x="411" y="2"/>
                    </a:lnTo>
                    <a:lnTo>
                      <a:pt x="441" y="0"/>
                    </a:lnTo>
                    <a:lnTo>
                      <a:pt x="471" y="2"/>
                    </a:lnTo>
                    <a:lnTo>
                      <a:pt x="501" y="4"/>
                    </a:lnTo>
                    <a:lnTo>
                      <a:pt x="531" y="7"/>
                    </a:lnTo>
                    <a:lnTo>
                      <a:pt x="560" y="12"/>
                    </a:lnTo>
                    <a:lnTo>
                      <a:pt x="589" y="18"/>
                    </a:lnTo>
                    <a:lnTo>
                      <a:pt x="619" y="26"/>
                    </a:lnTo>
                    <a:lnTo>
                      <a:pt x="648" y="35"/>
                    </a:lnTo>
                    <a:lnTo>
                      <a:pt x="676" y="47"/>
                    </a:lnTo>
                    <a:lnTo>
                      <a:pt x="704" y="58"/>
                    </a:lnTo>
                    <a:lnTo>
                      <a:pt x="731" y="71"/>
                    </a:lnTo>
                    <a:lnTo>
                      <a:pt x="758" y="87"/>
                    </a:lnTo>
                    <a:lnTo>
                      <a:pt x="784" y="103"/>
                    </a:lnTo>
                    <a:lnTo>
                      <a:pt x="810" y="121"/>
                    </a:lnTo>
                    <a:lnTo>
                      <a:pt x="835" y="140"/>
                    </a:lnTo>
                    <a:lnTo>
                      <a:pt x="858" y="160"/>
                    </a:lnTo>
                    <a:lnTo>
                      <a:pt x="882" y="183"/>
                    </a:lnTo>
                    <a:close/>
                    <a:moveTo>
                      <a:pt x="884" y="178"/>
                    </a:moveTo>
                    <a:lnTo>
                      <a:pt x="0" y="184"/>
                    </a:lnTo>
                    <a:lnTo>
                      <a:pt x="440" y="624"/>
                    </a:lnTo>
                    <a:lnTo>
                      <a:pt x="884" y="17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86" name="Freeform 123"/>
              <p:cNvSpPr>
                <a:spLocks/>
              </p:cNvSpPr>
              <p:nvPr/>
            </p:nvSpPr>
            <p:spPr bwMode="auto">
              <a:xfrm>
                <a:off x="8019" y="11158"/>
                <a:ext cx="128" cy="26"/>
              </a:xfrm>
              <a:custGeom>
                <a:avLst/>
                <a:gdLst>
                  <a:gd name="T0" fmla="*/ 0 w 882"/>
                  <a:gd name="T1" fmla="*/ 0 h 183"/>
                  <a:gd name="T2" fmla="*/ 0 w 882"/>
                  <a:gd name="T3" fmla="*/ 0 h 183"/>
                  <a:gd name="T4" fmla="*/ 0 w 882"/>
                  <a:gd name="T5" fmla="*/ 0 h 183"/>
                  <a:gd name="T6" fmla="*/ 0 w 882"/>
                  <a:gd name="T7" fmla="*/ 0 h 183"/>
                  <a:gd name="T8" fmla="*/ 0 w 882"/>
                  <a:gd name="T9" fmla="*/ 0 h 183"/>
                  <a:gd name="T10" fmla="*/ 0 w 882"/>
                  <a:gd name="T11" fmla="*/ 0 h 183"/>
                  <a:gd name="T12" fmla="*/ 0 w 882"/>
                  <a:gd name="T13" fmla="*/ 0 h 183"/>
                  <a:gd name="T14" fmla="*/ 0 w 882"/>
                  <a:gd name="T15" fmla="*/ 0 h 183"/>
                  <a:gd name="T16" fmla="*/ 0 w 882"/>
                  <a:gd name="T17" fmla="*/ 0 h 183"/>
                  <a:gd name="T18" fmla="*/ 0 w 882"/>
                  <a:gd name="T19" fmla="*/ 0 h 183"/>
                  <a:gd name="T20" fmla="*/ 0 w 882"/>
                  <a:gd name="T21" fmla="*/ 0 h 183"/>
                  <a:gd name="T22" fmla="*/ 0 w 882"/>
                  <a:gd name="T23" fmla="*/ 0 h 183"/>
                  <a:gd name="T24" fmla="*/ 0 w 882"/>
                  <a:gd name="T25" fmla="*/ 0 h 183"/>
                  <a:gd name="T26" fmla="*/ 0 w 882"/>
                  <a:gd name="T27" fmla="*/ 0 h 183"/>
                  <a:gd name="T28" fmla="*/ 0 w 882"/>
                  <a:gd name="T29" fmla="*/ 0 h 183"/>
                  <a:gd name="T30" fmla="*/ 0 w 882"/>
                  <a:gd name="T31" fmla="*/ 0 h 183"/>
                  <a:gd name="T32" fmla="*/ 0 w 882"/>
                  <a:gd name="T33" fmla="*/ 0 h 183"/>
                  <a:gd name="T34" fmla="*/ 0 w 882"/>
                  <a:gd name="T35" fmla="*/ 0 h 183"/>
                  <a:gd name="T36" fmla="*/ 0 w 882"/>
                  <a:gd name="T37" fmla="*/ 0 h 183"/>
                  <a:gd name="T38" fmla="*/ 0 w 882"/>
                  <a:gd name="T39" fmla="*/ 0 h 183"/>
                  <a:gd name="T40" fmla="*/ 0 w 882"/>
                  <a:gd name="T41" fmla="*/ 0 h 183"/>
                  <a:gd name="T42" fmla="*/ 0 w 882"/>
                  <a:gd name="T43" fmla="*/ 0 h 183"/>
                  <a:gd name="T44" fmla="*/ 0 w 882"/>
                  <a:gd name="T45" fmla="*/ 0 h 183"/>
                  <a:gd name="T46" fmla="*/ 0 w 882"/>
                  <a:gd name="T47" fmla="*/ 0 h 183"/>
                  <a:gd name="T48" fmla="*/ 0 w 882"/>
                  <a:gd name="T49" fmla="*/ 0 h 183"/>
                  <a:gd name="T50" fmla="*/ 0 w 882"/>
                  <a:gd name="T51" fmla="*/ 0 h 183"/>
                  <a:gd name="T52" fmla="*/ 0 w 882"/>
                  <a:gd name="T53" fmla="*/ 0 h 183"/>
                  <a:gd name="T54" fmla="*/ 0 w 882"/>
                  <a:gd name="T55" fmla="*/ 0 h 183"/>
                  <a:gd name="T56" fmla="*/ 0 w 882"/>
                  <a:gd name="T57" fmla="*/ 0 h 183"/>
                  <a:gd name="T58" fmla="*/ 0 w 882"/>
                  <a:gd name="T59" fmla="*/ 0 h 183"/>
                  <a:gd name="T60" fmla="*/ 0 w 882"/>
                  <a:gd name="T61" fmla="*/ 0 h 183"/>
                  <a:gd name="T62" fmla="*/ 0 w 882"/>
                  <a:gd name="T63" fmla="*/ 0 h 183"/>
                  <a:gd name="T64" fmla="*/ 0 w 882"/>
                  <a:gd name="T65" fmla="*/ 0 h 183"/>
                  <a:gd name="T66" fmla="*/ 0 w 882"/>
                  <a:gd name="T67" fmla="*/ 0 h 18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82"/>
                  <a:gd name="T103" fmla="*/ 0 h 183"/>
                  <a:gd name="T104" fmla="*/ 882 w 882"/>
                  <a:gd name="T105" fmla="*/ 183 h 18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82" h="183">
                    <a:moveTo>
                      <a:pt x="882" y="183"/>
                    </a:moveTo>
                    <a:lnTo>
                      <a:pt x="0" y="183"/>
                    </a:lnTo>
                    <a:lnTo>
                      <a:pt x="22" y="160"/>
                    </a:lnTo>
                    <a:lnTo>
                      <a:pt x="47" y="140"/>
                    </a:lnTo>
                    <a:lnTo>
                      <a:pt x="72" y="121"/>
                    </a:lnTo>
                    <a:lnTo>
                      <a:pt x="98" y="103"/>
                    </a:lnTo>
                    <a:lnTo>
                      <a:pt x="124" y="87"/>
                    </a:lnTo>
                    <a:lnTo>
                      <a:pt x="151" y="71"/>
                    </a:lnTo>
                    <a:lnTo>
                      <a:pt x="178" y="58"/>
                    </a:lnTo>
                    <a:lnTo>
                      <a:pt x="206" y="47"/>
                    </a:lnTo>
                    <a:lnTo>
                      <a:pt x="234" y="35"/>
                    </a:lnTo>
                    <a:lnTo>
                      <a:pt x="263" y="26"/>
                    </a:lnTo>
                    <a:lnTo>
                      <a:pt x="292" y="18"/>
                    </a:lnTo>
                    <a:lnTo>
                      <a:pt x="322" y="12"/>
                    </a:lnTo>
                    <a:lnTo>
                      <a:pt x="351" y="7"/>
                    </a:lnTo>
                    <a:lnTo>
                      <a:pt x="381" y="4"/>
                    </a:lnTo>
                    <a:lnTo>
                      <a:pt x="411" y="2"/>
                    </a:lnTo>
                    <a:lnTo>
                      <a:pt x="441" y="0"/>
                    </a:lnTo>
                    <a:lnTo>
                      <a:pt x="471" y="2"/>
                    </a:lnTo>
                    <a:lnTo>
                      <a:pt x="501" y="4"/>
                    </a:lnTo>
                    <a:lnTo>
                      <a:pt x="531" y="7"/>
                    </a:lnTo>
                    <a:lnTo>
                      <a:pt x="560" y="12"/>
                    </a:lnTo>
                    <a:lnTo>
                      <a:pt x="589" y="18"/>
                    </a:lnTo>
                    <a:lnTo>
                      <a:pt x="619" y="26"/>
                    </a:lnTo>
                    <a:lnTo>
                      <a:pt x="648" y="35"/>
                    </a:lnTo>
                    <a:lnTo>
                      <a:pt x="676" y="47"/>
                    </a:lnTo>
                    <a:lnTo>
                      <a:pt x="704" y="58"/>
                    </a:lnTo>
                    <a:lnTo>
                      <a:pt x="731" y="71"/>
                    </a:lnTo>
                    <a:lnTo>
                      <a:pt x="758" y="87"/>
                    </a:lnTo>
                    <a:lnTo>
                      <a:pt x="784" y="103"/>
                    </a:lnTo>
                    <a:lnTo>
                      <a:pt x="810" y="121"/>
                    </a:lnTo>
                    <a:lnTo>
                      <a:pt x="835" y="140"/>
                    </a:lnTo>
                    <a:lnTo>
                      <a:pt x="858" y="160"/>
                    </a:lnTo>
                    <a:lnTo>
                      <a:pt x="882" y="183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87" name="Freeform 122"/>
              <p:cNvSpPr>
                <a:spLocks/>
              </p:cNvSpPr>
              <p:nvPr/>
            </p:nvSpPr>
            <p:spPr bwMode="auto">
              <a:xfrm>
                <a:off x="8018" y="11184"/>
                <a:ext cx="129" cy="64"/>
              </a:xfrm>
              <a:custGeom>
                <a:avLst/>
                <a:gdLst>
                  <a:gd name="T0" fmla="*/ 0 w 884"/>
                  <a:gd name="T1" fmla="*/ 0 h 446"/>
                  <a:gd name="T2" fmla="*/ 0 w 884"/>
                  <a:gd name="T3" fmla="*/ 0 h 446"/>
                  <a:gd name="T4" fmla="*/ 0 w 884"/>
                  <a:gd name="T5" fmla="*/ 0 h 446"/>
                  <a:gd name="T6" fmla="*/ 0 w 884"/>
                  <a:gd name="T7" fmla="*/ 0 h 4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4"/>
                  <a:gd name="T13" fmla="*/ 0 h 446"/>
                  <a:gd name="T14" fmla="*/ 884 w 884"/>
                  <a:gd name="T15" fmla="*/ 446 h 4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4" h="446">
                    <a:moveTo>
                      <a:pt x="884" y="0"/>
                    </a:moveTo>
                    <a:lnTo>
                      <a:pt x="0" y="6"/>
                    </a:lnTo>
                    <a:lnTo>
                      <a:pt x="440" y="446"/>
                    </a:lnTo>
                    <a:lnTo>
                      <a:pt x="884" y="0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88" name="Freeform 121"/>
              <p:cNvSpPr>
                <a:spLocks/>
              </p:cNvSpPr>
              <p:nvPr/>
            </p:nvSpPr>
            <p:spPr bwMode="auto">
              <a:xfrm>
                <a:off x="8051" y="11185"/>
                <a:ext cx="64" cy="128"/>
              </a:xfrm>
              <a:custGeom>
                <a:avLst/>
                <a:gdLst>
                  <a:gd name="T0" fmla="*/ 0 w 444"/>
                  <a:gd name="T1" fmla="*/ 0 h 884"/>
                  <a:gd name="T2" fmla="*/ 0 w 444"/>
                  <a:gd name="T3" fmla="*/ 0 h 884"/>
                  <a:gd name="T4" fmla="*/ 0 w 444"/>
                  <a:gd name="T5" fmla="*/ 0 h 884"/>
                  <a:gd name="T6" fmla="*/ 0 60000 65536"/>
                  <a:gd name="T7" fmla="*/ 0 60000 65536"/>
                  <a:gd name="T8" fmla="*/ 0 60000 65536"/>
                  <a:gd name="T9" fmla="*/ 0 w 444"/>
                  <a:gd name="T10" fmla="*/ 0 h 884"/>
                  <a:gd name="T11" fmla="*/ 444 w 444"/>
                  <a:gd name="T12" fmla="*/ 884 h 8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4" h="884">
                    <a:moveTo>
                      <a:pt x="440" y="0"/>
                    </a:moveTo>
                    <a:lnTo>
                      <a:pt x="0" y="440"/>
                    </a:lnTo>
                    <a:lnTo>
                      <a:pt x="444" y="884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89" name="Freeform 120"/>
              <p:cNvSpPr>
                <a:spLocks/>
              </p:cNvSpPr>
              <p:nvPr/>
            </p:nvSpPr>
            <p:spPr bwMode="auto">
              <a:xfrm>
                <a:off x="8069" y="11185"/>
                <a:ext cx="27" cy="128"/>
              </a:xfrm>
              <a:custGeom>
                <a:avLst/>
                <a:gdLst>
                  <a:gd name="T0" fmla="*/ 0 w 182"/>
                  <a:gd name="T1" fmla="*/ 0 h 882"/>
                  <a:gd name="T2" fmla="*/ 0 w 182"/>
                  <a:gd name="T3" fmla="*/ 0 h 882"/>
                  <a:gd name="T4" fmla="*/ 0 w 182"/>
                  <a:gd name="T5" fmla="*/ 0 h 882"/>
                  <a:gd name="T6" fmla="*/ 0 w 182"/>
                  <a:gd name="T7" fmla="*/ 0 h 882"/>
                  <a:gd name="T8" fmla="*/ 0 w 182"/>
                  <a:gd name="T9" fmla="*/ 0 h 882"/>
                  <a:gd name="T10" fmla="*/ 0 w 182"/>
                  <a:gd name="T11" fmla="*/ 0 h 882"/>
                  <a:gd name="T12" fmla="*/ 0 w 182"/>
                  <a:gd name="T13" fmla="*/ 0 h 882"/>
                  <a:gd name="T14" fmla="*/ 0 w 182"/>
                  <a:gd name="T15" fmla="*/ 0 h 882"/>
                  <a:gd name="T16" fmla="*/ 0 w 182"/>
                  <a:gd name="T17" fmla="*/ 0 h 882"/>
                  <a:gd name="T18" fmla="*/ 0 w 182"/>
                  <a:gd name="T19" fmla="*/ 0 h 882"/>
                  <a:gd name="T20" fmla="*/ 0 w 182"/>
                  <a:gd name="T21" fmla="*/ 0 h 882"/>
                  <a:gd name="T22" fmla="*/ 0 w 182"/>
                  <a:gd name="T23" fmla="*/ 0 h 882"/>
                  <a:gd name="T24" fmla="*/ 0 w 182"/>
                  <a:gd name="T25" fmla="*/ 0 h 882"/>
                  <a:gd name="T26" fmla="*/ 0 w 182"/>
                  <a:gd name="T27" fmla="*/ 0 h 882"/>
                  <a:gd name="T28" fmla="*/ 0 w 182"/>
                  <a:gd name="T29" fmla="*/ 0 h 882"/>
                  <a:gd name="T30" fmla="*/ 0 w 182"/>
                  <a:gd name="T31" fmla="*/ 0 h 882"/>
                  <a:gd name="T32" fmla="*/ 0 w 182"/>
                  <a:gd name="T33" fmla="*/ 0 h 882"/>
                  <a:gd name="T34" fmla="*/ 0 w 182"/>
                  <a:gd name="T35" fmla="*/ 0 h 882"/>
                  <a:gd name="T36" fmla="*/ 0 w 182"/>
                  <a:gd name="T37" fmla="*/ 0 h 882"/>
                  <a:gd name="T38" fmla="*/ 0 w 182"/>
                  <a:gd name="T39" fmla="*/ 0 h 882"/>
                  <a:gd name="T40" fmla="*/ 0 w 182"/>
                  <a:gd name="T41" fmla="*/ 0 h 882"/>
                  <a:gd name="T42" fmla="*/ 0 w 182"/>
                  <a:gd name="T43" fmla="*/ 0 h 882"/>
                  <a:gd name="T44" fmla="*/ 0 w 182"/>
                  <a:gd name="T45" fmla="*/ 0 h 882"/>
                  <a:gd name="T46" fmla="*/ 0 w 182"/>
                  <a:gd name="T47" fmla="*/ 0 h 882"/>
                  <a:gd name="T48" fmla="*/ 0 w 182"/>
                  <a:gd name="T49" fmla="*/ 0 h 882"/>
                  <a:gd name="T50" fmla="*/ 0 w 182"/>
                  <a:gd name="T51" fmla="*/ 0 h 882"/>
                  <a:gd name="T52" fmla="*/ 0 w 182"/>
                  <a:gd name="T53" fmla="*/ 0 h 882"/>
                  <a:gd name="T54" fmla="*/ 0 w 182"/>
                  <a:gd name="T55" fmla="*/ 0 h 882"/>
                  <a:gd name="T56" fmla="*/ 0 w 182"/>
                  <a:gd name="T57" fmla="*/ 0 h 882"/>
                  <a:gd name="T58" fmla="*/ 0 w 182"/>
                  <a:gd name="T59" fmla="*/ 0 h 882"/>
                  <a:gd name="T60" fmla="*/ 0 w 182"/>
                  <a:gd name="T61" fmla="*/ 0 h 882"/>
                  <a:gd name="T62" fmla="*/ 0 w 182"/>
                  <a:gd name="T63" fmla="*/ 0 h 882"/>
                  <a:gd name="T64" fmla="*/ 0 w 182"/>
                  <a:gd name="T65" fmla="*/ 0 h 8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2"/>
                  <a:gd name="T100" fmla="*/ 0 h 882"/>
                  <a:gd name="T101" fmla="*/ 182 w 182"/>
                  <a:gd name="T102" fmla="*/ 882 h 88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2" h="882">
                    <a:moveTo>
                      <a:pt x="0" y="0"/>
                    </a:moveTo>
                    <a:lnTo>
                      <a:pt x="22" y="24"/>
                    </a:lnTo>
                    <a:lnTo>
                      <a:pt x="42" y="47"/>
                    </a:lnTo>
                    <a:lnTo>
                      <a:pt x="62" y="72"/>
                    </a:lnTo>
                    <a:lnTo>
                      <a:pt x="80" y="98"/>
                    </a:lnTo>
                    <a:lnTo>
                      <a:pt x="96" y="124"/>
                    </a:lnTo>
                    <a:lnTo>
                      <a:pt x="111" y="151"/>
                    </a:lnTo>
                    <a:lnTo>
                      <a:pt x="125" y="179"/>
                    </a:lnTo>
                    <a:lnTo>
                      <a:pt x="137" y="206"/>
                    </a:lnTo>
                    <a:lnTo>
                      <a:pt x="147" y="235"/>
                    </a:lnTo>
                    <a:lnTo>
                      <a:pt x="157" y="263"/>
                    </a:lnTo>
                    <a:lnTo>
                      <a:pt x="165" y="293"/>
                    </a:lnTo>
                    <a:lnTo>
                      <a:pt x="171" y="322"/>
                    </a:lnTo>
                    <a:lnTo>
                      <a:pt x="176" y="352"/>
                    </a:lnTo>
                    <a:lnTo>
                      <a:pt x="180" y="382"/>
                    </a:lnTo>
                    <a:lnTo>
                      <a:pt x="182" y="412"/>
                    </a:lnTo>
                    <a:lnTo>
                      <a:pt x="182" y="441"/>
                    </a:lnTo>
                    <a:lnTo>
                      <a:pt x="182" y="472"/>
                    </a:lnTo>
                    <a:lnTo>
                      <a:pt x="180" y="501"/>
                    </a:lnTo>
                    <a:lnTo>
                      <a:pt x="176" y="531"/>
                    </a:lnTo>
                    <a:lnTo>
                      <a:pt x="171" y="560"/>
                    </a:lnTo>
                    <a:lnTo>
                      <a:pt x="165" y="590"/>
                    </a:lnTo>
                    <a:lnTo>
                      <a:pt x="157" y="619"/>
                    </a:lnTo>
                    <a:lnTo>
                      <a:pt x="147" y="648"/>
                    </a:lnTo>
                    <a:lnTo>
                      <a:pt x="137" y="676"/>
                    </a:lnTo>
                    <a:lnTo>
                      <a:pt x="125" y="704"/>
                    </a:lnTo>
                    <a:lnTo>
                      <a:pt x="111" y="731"/>
                    </a:lnTo>
                    <a:lnTo>
                      <a:pt x="96" y="758"/>
                    </a:lnTo>
                    <a:lnTo>
                      <a:pt x="80" y="784"/>
                    </a:lnTo>
                    <a:lnTo>
                      <a:pt x="62" y="810"/>
                    </a:lnTo>
                    <a:lnTo>
                      <a:pt x="42" y="835"/>
                    </a:lnTo>
                    <a:lnTo>
                      <a:pt x="22" y="860"/>
                    </a:lnTo>
                    <a:lnTo>
                      <a:pt x="0" y="882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90" name="Freeform 119"/>
              <p:cNvSpPr>
                <a:spLocks/>
              </p:cNvSpPr>
              <p:nvPr/>
            </p:nvSpPr>
            <p:spPr bwMode="auto">
              <a:xfrm>
                <a:off x="8050" y="11186"/>
                <a:ext cx="64" cy="129"/>
              </a:xfrm>
              <a:custGeom>
                <a:avLst/>
                <a:gdLst>
                  <a:gd name="T0" fmla="*/ 0 w 445"/>
                  <a:gd name="T1" fmla="*/ 0 h 885"/>
                  <a:gd name="T2" fmla="*/ 0 w 445"/>
                  <a:gd name="T3" fmla="*/ 0 h 885"/>
                  <a:gd name="T4" fmla="*/ 0 w 445"/>
                  <a:gd name="T5" fmla="*/ 0 h 885"/>
                  <a:gd name="T6" fmla="*/ 0 60000 65536"/>
                  <a:gd name="T7" fmla="*/ 0 60000 65536"/>
                  <a:gd name="T8" fmla="*/ 0 60000 65536"/>
                  <a:gd name="T9" fmla="*/ 0 w 445"/>
                  <a:gd name="T10" fmla="*/ 0 h 885"/>
                  <a:gd name="T11" fmla="*/ 445 w 445"/>
                  <a:gd name="T12" fmla="*/ 885 h 8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5" h="885">
                    <a:moveTo>
                      <a:pt x="5" y="0"/>
                    </a:moveTo>
                    <a:lnTo>
                      <a:pt x="445" y="440"/>
                    </a:lnTo>
                    <a:lnTo>
                      <a:pt x="0" y="885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91" name="Freeform 118"/>
              <p:cNvSpPr>
                <a:spLocks/>
              </p:cNvSpPr>
              <p:nvPr/>
            </p:nvSpPr>
            <p:spPr bwMode="auto">
              <a:xfrm>
                <a:off x="8069" y="11186"/>
                <a:ext cx="26" cy="128"/>
              </a:xfrm>
              <a:custGeom>
                <a:avLst/>
                <a:gdLst>
                  <a:gd name="T0" fmla="*/ 0 w 182"/>
                  <a:gd name="T1" fmla="*/ 0 h 882"/>
                  <a:gd name="T2" fmla="*/ 0 w 182"/>
                  <a:gd name="T3" fmla="*/ 0 h 882"/>
                  <a:gd name="T4" fmla="*/ 0 w 182"/>
                  <a:gd name="T5" fmla="*/ 0 h 882"/>
                  <a:gd name="T6" fmla="*/ 0 w 182"/>
                  <a:gd name="T7" fmla="*/ 0 h 882"/>
                  <a:gd name="T8" fmla="*/ 0 w 182"/>
                  <a:gd name="T9" fmla="*/ 0 h 882"/>
                  <a:gd name="T10" fmla="*/ 0 w 182"/>
                  <a:gd name="T11" fmla="*/ 0 h 882"/>
                  <a:gd name="T12" fmla="*/ 0 w 182"/>
                  <a:gd name="T13" fmla="*/ 0 h 882"/>
                  <a:gd name="T14" fmla="*/ 0 w 182"/>
                  <a:gd name="T15" fmla="*/ 0 h 882"/>
                  <a:gd name="T16" fmla="*/ 0 w 182"/>
                  <a:gd name="T17" fmla="*/ 0 h 882"/>
                  <a:gd name="T18" fmla="*/ 0 w 182"/>
                  <a:gd name="T19" fmla="*/ 0 h 882"/>
                  <a:gd name="T20" fmla="*/ 0 w 182"/>
                  <a:gd name="T21" fmla="*/ 0 h 882"/>
                  <a:gd name="T22" fmla="*/ 0 w 182"/>
                  <a:gd name="T23" fmla="*/ 0 h 882"/>
                  <a:gd name="T24" fmla="*/ 0 w 182"/>
                  <a:gd name="T25" fmla="*/ 0 h 882"/>
                  <a:gd name="T26" fmla="*/ 0 w 182"/>
                  <a:gd name="T27" fmla="*/ 0 h 882"/>
                  <a:gd name="T28" fmla="*/ 0 w 182"/>
                  <a:gd name="T29" fmla="*/ 0 h 882"/>
                  <a:gd name="T30" fmla="*/ 0 w 182"/>
                  <a:gd name="T31" fmla="*/ 0 h 882"/>
                  <a:gd name="T32" fmla="*/ 0 w 182"/>
                  <a:gd name="T33" fmla="*/ 0 h 882"/>
                  <a:gd name="T34" fmla="*/ 0 w 182"/>
                  <a:gd name="T35" fmla="*/ 0 h 882"/>
                  <a:gd name="T36" fmla="*/ 0 w 182"/>
                  <a:gd name="T37" fmla="*/ 0 h 882"/>
                  <a:gd name="T38" fmla="*/ 0 w 182"/>
                  <a:gd name="T39" fmla="*/ 0 h 882"/>
                  <a:gd name="T40" fmla="*/ 0 w 182"/>
                  <a:gd name="T41" fmla="*/ 0 h 882"/>
                  <a:gd name="T42" fmla="*/ 0 w 182"/>
                  <a:gd name="T43" fmla="*/ 0 h 882"/>
                  <a:gd name="T44" fmla="*/ 0 w 182"/>
                  <a:gd name="T45" fmla="*/ 0 h 882"/>
                  <a:gd name="T46" fmla="*/ 0 w 182"/>
                  <a:gd name="T47" fmla="*/ 0 h 882"/>
                  <a:gd name="T48" fmla="*/ 0 w 182"/>
                  <a:gd name="T49" fmla="*/ 0 h 882"/>
                  <a:gd name="T50" fmla="*/ 0 w 182"/>
                  <a:gd name="T51" fmla="*/ 0 h 882"/>
                  <a:gd name="T52" fmla="*/ 0 w 182"/>
                  <a:gd name="T53" fmla="*/ 0 h 882"/>
                  <a:gd name="T54" fmla="*/ 0 w 182"/>
                  <a:gd name="T55" fmla="*/ 0 h 882"/>
                  <a:gd name="T56" fmla="*/ 0 w 182"/>
                  <a:gd name="T57" fmla="*/ 0 h 882"/>
                  <a:gd name="T58" fmla="*/ 0 w 182"/>
                  <a:gd name="T59" fmla="*/ 0 h 882"/>
                  <a:gd name="T60" fmla="*/ 0 w 182"/>
                  <a:gd name="T61" fmla="*/ 0 h 882"/>
                  <a:gd name="T62" fmla="*/ 0 w 182"/>
                  <a:gd name="T63" fmla="*/ 0 h 882"/>
                  <a:gd name="T64" fmla="*/ 0 w 182"/>
                  <a:gd name="T65" fmla="*/ 0 h 8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2"/>
                  <a:gd name="T100" fmla="*/ 0 h 882"/>
                  <a:gd name="T101" fmla="*/ 182 w 182"/>
                  <a:gd name="T102" fmla="*/ 882 h 88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2" h="882">
                    <a:moveTo>
                      <a:pt x="182" y="0"/>
                    </a:moveTo>
                    <a:lnTo>
                      <a:pt x="159" y="24"/>
                    </a:lnTo>
                    <a:lnTo>
                      <a:pt x="139" y="47"/>
                    </a:lnTo>
                    <a:lnTo>
                      <a:pt x="120" y="72"/>
                    </a:lnTo>
                    <a:lnTo>
                      <a:pt x="102" y="98"/>
                    </a:lnTo>
                    <a:lnTo>
                      <a:pt x="85" y="125"/>
                    </a:lnTo>
                    <a:lnTo>
                      <a:pt x="70" y="151"/>
                    </a:lnTo>
                    <a:lnTo>
                      <a:pt x="57" y="179"/>
                    </a:lnTo>
                    <a:lnTo>
                      <a:pt x="45" y="207"/>
                    </a:lnTo>
                    <a:lnTo>
                      <a:pt x="34" y="235"/>
                    </a:lnTo>
                    <a:lnTo>
                      <a:pt x="24" y="263"/>
                    </a:lnTo>
                    <a:lnTo>
                      <a:pt x="16" y="293"/>
                    </a:lnTo>
                    <a:lnTo>
                      <a:pt x="11" y="322"/>
                    </a:lnTo>
                    <a:lnTo>
                      <a:pt x="5" y="352"/>
                    </a:lnTo>
                    <a:lnTo>
                      <a:pt x="2" y="381"/>
                    </a:lnTo>
                    <a:lnTo>
                      <a:pt x="0" y="412"/>
                    </a:lnTo>
                    <a:lnTo>
                      <a:pt x="0" y="441"/>
                    </a:lnTo>
                    <a:lnTo>
                      <a:pt x="0" y="471"/>
                    </a:lnTo>
                    <a:lnTo>
                      <a:pt x="2" y="502"/>
                    </a:lnTo>
                    <a:lnTo>
                      <a:pt x="5" y="531"/>
                    </a:lnTo>
                    <a:lnTo>
                      <a:pt x="11" y="560"/>
                    </a:lnTo>
                    <a:lnTo>
                      <a:pt x="16" y="591"/>
                    </a:lnTo>
                    <a:lnTo>
                      <a:pt x="24" y="619"/>
                    </a:lnTo>
                    <a:lnTo>
                      <a:pt x="34" y="648"/>
                    </a:lnTo>
                    <a:lnTo>
                      <a:pt x="45" y="676"/>
                    </a:lnTo>
                    <a:lnTo>
                      <a:pt x="57" y="704"/>
                    </a:lnTo>
                    <a:lnTo>
                      <a:pt x="70" y="731"/>
                    </a:lnTo>
                    <a:lnTo>
                      <a:pt x="85" y="758"/>
                    </a:lnTo>
                    <a:lnTo>
                      <a:pt x="102" y="785"/>
                    </a:lnTo>
                    <a:lnTo>
                      <a:pt x="120" y="810"/>
                    </a:lnTo>
                    <a:lnTo>
                      <a:pt x="139" y="835"/>
                    </a:lnTo>
                    <a:lnTo>
                      <a:pt x="159" y="860"/>
                    </a:lnTo>
                    <a:lnTo>
                      <a:pt x="182" y="882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1" name="Group 115"/>
              <p:cNvGrpSpPr>
                <a:grpSpLocks/>
              </p:cNvGrpSpPr>
              <p:nvPr/>
            </p:nvGrpSpPr>
            <p:grpSpPr bwMode="auto">
              <a:xfrm>
                <a:off x="7984" y="11141"/>
                <a:ext cx="197" cy="198"/>
                <a:chOff x="11298" y="13152"/>
                <a:chExt cx="350" cy="350"/>
              </a:xfrm>
            </p:grpSpPr>
            <p:sp>
              <p:nvSpPr>
                <p:cNvPr id="28801" name="Oval 117"/>
                <p:cNvSpPr>
                  <a:spLocks noChangeArrowheads="1"/>
                </p:cNvSpPr>
                <p:nvPr/>
              </p:nvSpPr>
              <p:spPr bwMode="auto">
                <a:xfrm>
                  <a:off x="11298" y="13152"/>
                  <a:ext cx="350" cy="350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rgbClr val="7F7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endParaRPr lang="ru-RU" altLang="ru-RU"/>
                </a:p>
              </p:txBody>
            </p:sp>
            <p:sp>
              <p:nvSpPr>
                <p:cNvPr id="28802" name="Oval 116"/>
                <p:cNvSpPr>
                  <a:spLocks noChangeArrowheads="1"/>
                </p:cNvSpPr>
                <p:nvPr/>
              </p:nvSpPr>
              <p:spPr bwMode="auto">
                <a:xfrm>
                  <a:off x="11400" y="13318"/>
                  <a:ext cx="99" cy="99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endParaRPr lang="ru-RU" altLang="ru-RU"/>
                </a:p>
              </p:txBody>
            </p:sp>
          </p:grpSp>
          <p:sp>
            <p:nvSpPr>
              <p:cNvPr id="28793" name="Line 114"/>
              <p:cNvSpPr>
                <a:spLocks noChangeShapeType="1"/>
              </p:cNvSpPr>
              <p:nvPr/>
            </p:nvSpPr>
            <p:spPr bwMode="auto">
              <a:xfrm>
                <a:off x="8204" y="11239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94" name="Line 113"/>
              <p:cNvSpPr>
                <a:spLocks noChangeShapeType="1"/>
              </p:cNvSpPr>
              <p:nvPr/>
            </p:nvSpPr>
            <p:spPr bwMode="auto">
              <a:xfrm rot="-5400000">
                <a:off x="8054" y="11093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95" name="Line 112"/>
              <p:cNvSpPr>
                <a:spLocks noChangeShapeType="1"/>
              </p:cNvSpPr>
              <p:nvPr/>
            </p:nvSpPr>
            <p:spPr bwMode="auto">
              <a:xfrm rot="-5400000">
                <a:off x="8054" y="11386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96" name="Line 111"/>
              <p:cNvSpPr>
                <a:spLocks noChangeShapeType="1"/>
              </p:cNvSpPr>
              <p:nvPr/>
            </p:nvSpPr>
            <p:spPr bwMode="auto">
              <a:xfrm>
                <a:off x="7904" y="11239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97" name="Line 110"/>
              <p:cNvSpPr>
                <a:spLocks noChangeShapeType="1"/>
              </p:cNvSpPr>
              <p:nvPr/>
            </p:nvSpPr>
            <p:spPr bwMode="auto">
              <a:xfrm rot="2700000">
                <a:off x="7948" y="11136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98" name="Line 109"/>
              <p:cNvSpPr>
                <a:spLocks noChangeShapeType="1"/>
              </p:cNvSpPr>
              <p:nvPr/>
            </p:nvSpPr>
            <p:spPr bwMode="auto">
              <a:xfrm rot="2700000">
                <a:off x="8160" y="11341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99" name="Line 108"/>
              <p:cNvSpPr>
                <a:spLocks noChangeShapeType="1"/>
              </p:cNvSpPr>
              <p:nvPr/>
            </p:nvSpPr>
            <p:spPr bwMode="auto">
              <a:xfrm rot="-2700000">
                <a:off x="8165" y="11141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800" name="Line 107"/>
              <p:cNvSpPr>
                <a:spLocks noChangeShapeType="1"/>
              </p:cNvSpPr>
              <p:nvPr/>
            </p:nvSpPr>
            <p:spPr bwMode="auto">
              <a:xfrm rot="-2700000">
                <a:off x="7949" y="11342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" name="Group 84"/>
            <p:cNvGrpSpPr>
              <a:grpSpLocks/>
            </p:cNvGrpSpPr>
            <p:nvPr/>
          </p:nvGrpSpPr>
          <p:grpSpPr bwMode="auto">
            <a:xfrm>
              <a:off x="7976" y="11083"/>
              <a:ext cx="357" cy="350"/>
              <a:chOff x="7904" y="11065"/>
              <a:chExt cx="357" cy="350"/>
            </a:xfrm>
          </p:grpSpPr>
          <p:sp>
            <p:nvSpPr>
              <p:cNvPr id="28761" name="Freeform 105"/>
              <p:cNvSpPr>
                <a:spLocks noEditPoints="1"/>
              </p:cNvSpPr>
              <p:nvPr/>
            </p:nvSpPr>
            <p:spPr bwMode="auto">
              <a:xfrm>
                <a:off x="8019" y="11250"/>
                <a:ext cx="128" cy="90"/>
              </a:xfrm>
              <a:custGeom>
                <a:avLst/>
                <a:gdLst>
                  <a:gd name="T0" fmla="*/ 0 w 884"/>
                  <a:gd name="T1" fmla="*/ 0 h 623"/>
                  <a:gd name="T2" fmla="*/ 0 w 884"/>
                  <a:gd name="T3" fmla="*/ 0 h 623"/>
                  <a:gd name="T4" fmla="*/ 0 w 884"/>
                  <a:gd name="T5" fmla="*/ 0 h 623"/>
                  <a:gd name="T6" fmla="*/ 0 w 884"/>
                  <a:gd name="T7" fmla="*/ 0 h 623"/>
                  <a:gd name="T8" fmla="*/ 0 w 884"/>
                  <a:gd name="T9" fmla="*/ 0 h 623"/>
                  <a:gd name="T10" fmla="*/ 0 w 884"/>
                  <a:gd name="T11" fmla="*/ 0 h 623"/>
                  <a:gd name="T12" fmla="*/ 0 w 884"/>
                  <a:gd name="T13" fmla="*/ 0 h 623"/>
                  <a:gd name="T14" fmla="*/ 0 w 884"/>
                  <a:gd name="T15" fmla="*/ 0 h 623"/>
                  <a:gd name="T16" fmla="*/ 0 w 884"/>
                  <a:gd name="T17" fmla="*/ 0 h 623"/>
                  <a:gd name="T18" fmla="*/ 0 w 884"/>
                  <a:gd name="T19" fmla="*/ 0 h 623"/>
                  <a:gd name="T20" fmla="*/ 0 w 884"/>
                  <a:gd name="T21" fmla="*/ 0 h 623"/>
                  <a:gd name="T22" fmla="*/ 0 w 884"/>
                  <a:gd name="T23" fmla="*/ 0 h 623"/>
                  <a:gd name="T24" fmla="*/ 0 w 884"/>
                  <a:gd name="T25" fmla="*/ 0 h 623"/>
                  <a:gd name="T26" fmla="*/ 0 w 884"/>
                  <a:gd name="T27" fmla="*/ 0 h 623"/>
                  <a:gd name="T28" fmla="*/ 0 w 884"/>
                  <a:gd name="T29" fmla="*/ 0 h 623"/>
                  <a:gd name="T30" fmla="*/ 0 w 884"/>
                  <a:gd name="T31" fmla="*/ 0 h 623"/>
                  <a:gd name="T32" fmla="*/ 0 w 884"/>
                  <a:gd name="T33" fmla="*/ 0 h 623"/>
                  <a:gd name="T34" fmla="*/ 0 w 884"/>
                  <a:gd name="T35" fmla="*/ 0 h 623"/>
                  <a:gd name="T36" fmla="*/ 0 w 884"/>
                  <a:gd name="T37" fmla="*/ 0 h 623"/>
                  <a:gd name="T38" fmla="*/ 0 w 884"/>
                  <a:gd name="T39" fmla="*/ 0 h 623"/>
                  <a:gd name="T40" fmla="*/ 0 w 884"/>
                  <a:gd name="T41" fmla="*/ 0 h 623"/>
                  <a:gd name="T42" fmla="*/ 0 w 884"/>
                  <a:gd name="T43" fmla="*/ 0 h 623"/>
                  <a:gd name="T44" fmla="*/ 0 w 884"/>
                  <a:gd name="T45" fmla="*/ 0 h 623"/>
                  <a:gd name="T46" fmla="*/ 0 w 884"/>
                  <a:gd name="T47" fmla="*/ 0 h 623"/>
                  <a:gd name="T48" fmla="*/ 0 w 884"/>
                  <a:gd name="T49" fmla="*/ 0 h 623"/>
                  <a:gd name="T50" fmla="*/ 0 w 884"/>
                  <a:gd name="T51" fmla="*/ 0 h 623"/>
                  <a:gd name="T52" fmla="*/ 0 w 884"/>
                  <a:gd name="T53" fmla="*/ 0 h 623"/>
                  <a:gd name="T54" fmla="*/ 0 w 884"/>
                  <a:gd name="T55" fmla="*/ 0 h 623"/>
                  <a:gd name="T56" fmla="*/ 0 w 884"/>
                  <a:gd name="T57" fmla="*/ 0 h 623"/>
                  <a:gd name="T58" fmla="*/ 0 w 884"/>
                  <a:gd name="T59" fmla="*/ 0 h 623"/>
                  <a:gd name="T60" fmla="*/ 0 w 884"/>
                  <a:gd name="T61" fmla="*/ 0 h 623"/>
                  <a:gd name="T62" fmla="*/ 0 w 884"/>
                  <a:gd name="T63" fmla="*/ 0 h 623"/>
                  <a:gd name="T64" fmla="*/ 0 w 884"/>
                  <a:gd name="T65" fmla="*/ 0 h 623"/>
                  <a:gd name="T66" fmla="*/ 0 w 884"/>
                  <a:gd name="T67" fmla="*/ 0 h 623"/>
                  <a:gd name="T68" fmla="*/ 0 w 884"/>
                  <a:gd name="T69" fmla="*/ 0 h 623"/>
                  <a:gd name="T70" fmla="*/ 0 w 884"/>
                  <a:gd name="T71" fmla="*/ 0 h 623"/>
                  <a:gd name="T72" fmla="*/ 0 w 884"/>
                  <a:gd name="T73" fmla="*/ 0 h 623"/>
                  <a:gd name="T74" fmla="*/ 0 w 884"/>
                  <a:gd name="T75" fmla="*/ 0 h 62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84"/>
                  <a:gd name="T115" fmla="*/ 0 h 623"/>
                  <a:gd name="T116" fmla="*/ 884 w 884"/>
                  <a:gd name="T117" fmla="*/ 623 h 623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84" h="623">
                    <a:moveTo>
                      <a:pt x="2" y="441"/>
                    </a:moveTo>
                    <a:lnTo>
                      <a:pt x="884" y="441"/>
                    </a:lnTo>
                    <a:lnTo>
                      <a:pt x="860" y="462"/>
                    </a:lnTo>
                    <a:lnTo>
                      <a:pt x="837" y="483"/>
                    </a:lnTo>
                    <a:lnTo>
                      <a:pt x="812" y="503"/>
                    </a:lnTo>
                    <a:lnTo>
                      <a:pt x="786" y="521"/>
                    </a:lnTo>
                    <a:lnTo>
                      <a:pt x="760" y="536"/>
                    </a:lnTo>
                    <a:lnTo>
                      <a:pt x="733" y="552"/>
                    </a:lnTo>
                    <a:lnTo>
                      <a:pt x="705" y="566"/>
                    </a:lnTo>
                    <a:lnTo>
                      <a:pt x="677" y="577"/>
                    </a:lnTo>
                    <a:lnTo>
                      <a:pt x="649" y="588"/>
                    </a:lnTo>
                    <a:lnTo>
                      <a:pt x="621" y="597"/>
                    </a:lnTo>
                    <a:lnTo>
                      <a:pt x="591" y="605"/>
                    </a:lnTo>
                    <a:lnTo>
                      <a:pt x="562" y="612"/>
                    </a:lnTo>
                    <a:lnTo>
                      <a:pt x="532" y="616"/>
                    </a:lnTo>
                    <a:lnTo>
                      <a:pt x="503" y="620"/>
                    </a:lnTo>
                    <a:lnTo>
                      <a:pt x="472" y="622"/>
                    </a:lnTo>
                    <a:lnTo>
                      <a:pt x="443" y="623"/>
                    </a:lnTo>
                    <a:lnTo>
                      <a:pt x="413" y="622"/>
                    </a:lnTo>
                    <a:lnTo>
                      <a:pt x="382" y="620"/>
                    </a:lnTo>
                    <a:lnTo>
                      <a:pt x="353" y="616"/>
                    </a:lnTo>
                    <a:lnTo>
                      <a:pt x="324" y="612"/>
                    </a:lnTo>
                    <a:lnTo>
                      <a:pt x="293" y="605"/>
                    </a:lnTo>
                    <a:lnTo>
                      <a:pt x="265" y="597"/>
                    </a:lnTo>
                    <a:lnTo>
                      <a:pt x="236" y="588"/>
                    </a:lnTo>
                    <a:lnTo>
                      <a:pt x="208" y="577"/>
                    </a:lnTo>
                    <a:lnTo>
                      <a:pt x="180" y="566"/>
                    </a:lnTo>
                    <a:lnTo>
                      <a:pt x="153" y="552"/>
                    </a:lnTo>
                    <a:lnTo>
                      <a:pt x="126" y="536"/>
                    </a:lnTo>
                    <a:lnTo>
                      <a:pt x="99" y="521"/>
                    </a:lnTo>
                    <a:lnTo>
                      <a:pt x="74" y="503"/>
                    </a:lnTo>
                    <a:lnTo>
                      <a:pt x="49" y="483"/>
                    </a:lnTo>
                    <a:lnTo>
                      <a:pt x="24" y="462"/>
                    </a:lnTo>
                    <a:lnTo>
                      <a:pt x="2" y="441"/>
                    </a:lnTo>
                    <a:close/>
                    <a:moveTo>
                      <a:pt x="0" y="444"/>
                    </a:moveTo>
                    <a:lnTo>
                      <a:pt x="884" y="440"/>
                    </a:lnTo>
                    <a:lnTo>
                      <a:pt x="444" y="0"/>
                    </a:lnTo>
                    <a:lnTo>
                      <a:pt x="0" y="444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62" name="Freeform 104"/>
              <p:cNvSpPr>
                <a:spLocks/>
              </p:cNvSpPr>
              <p:nvPr/>
            </p:nvSpPr>
            <p:spPr bwMode="auto">
              <a:xfrm>
                <a:off x="8019" y="11314"/>
                <a:ext cx="128" cy="26"/>
              </a:xfrm>
              <a:custGeom>
                <a:avLst/>
                <a:gdLst>
                  <a:gd name="T0" fmla="*/ 0 w 882"/>
                  <a:gd name="T1" fmla="*/ 0 h 182"/>
                  <a:gd name="T2" fmla="*/ 0 w 882"/>
                  <a:gd name="T3" fmla="*/ 0 h 182"/>
                  <a:gd name="T4" fmla="*/ 0 w 882"/>
                  <a:gd name="T5" fmla="*/ 0 h 182"/>
                  <a:gd name="T6" fmla="*/ 0 w 882"/>
                  <a:gd name="T7" fmla="*/ 0 h 182"/>
                  <a:gd name="T8" fmla="*/ 0 w 882"/>
                  <a:gd name="T9" fmla="*/ 0 h 182"/>
                  <a:gd name="T10" fmla="*/ 0 w 882"/>
                  <a:gd name="T11" fmla="*/ 0 h 182"/>
                  <a:gd name="T12" fmla="*/ 0 w 882"/>
                  <a:gd name="T13" fmla="*/ 0 h 182"/>
                  <a:gd name="T14" fmla="*/ 0 w 882"/>
                  <a:gd name="T15" fmla="*/ 0 h 182"/>
                  <a:gd name="T16" fmla="*/ 0 w 882"/>
                  <a:gd name="T17" fmla="*/ 0 h 182"/>
                  <a:gd name="T18" fmla="*/ 0 w 882"/>
                  <a:gd name="T19" fmla="*/ 0 h 182"/>
                  <a:gd name="T20" fmla="*/ 0 w 882"/>
                  <a:gd name="T21" fmla="*/ 0 h 182"/>
                  <a:gd name="T22" fmla="*/ 0 w 882"/>
                  <a:gd name="T23" fmla="*/ 0 h 182"/>
                  <a:gd name="T24" fmla="*/ 0 w 882"/>
                  <a:gd name="T25" fmla="*/ 0 h 182"/>
                  <a:gd name="T26" fmla="*/ 0 w 882"/>
                  <a:gd name="T27" fmla="*/ 0 h 182"/>
                  <a:gd name="T28" fmla="*/ 0 w 882"/>
                  <a:gd name="T29" fmla="*/ 0 h 182"/>
                  <a:gd name="T30" fmla="*/ 0 w 882"/>
                  <a:gd name="T31" fmla="*/ 0 h 182"/>
                  <a:gd name="T32" fmla="*/ 0 w 882"/>
                  <a:gd name="T33" fmla="*/ 0 h 182"/>
                  <a:gd name="T34" fmla="*/ 0 w 882"/>
                  <a:gd name="T35" fmla="*/ 0 h 182"/>
                  <a:gd name="T36" fmla="*/ 0 w 882"/>
                  <a:gd name="T37" fmla="*/ 0 h 182"/>
                  <a:gd name="T38" fmla="*/ 0 w 882"/>
                  <a:gd name="T39" fmla="*/ 0 h 182"/>
                  <a:gd name="T40" fmla="*/ 0 w 882"/>
                  <a:gd name="T41" fmla="*/ 0 h 182"/>
                  <a:gd name="T42" fmla="*/ 0 w 882"/>
                  <a:gd name="T43" fmla="*/ 0 h 182"/>
                  <a:gd name="T44" fmla="*/ 0 w 882"/>
                  <a:gd name="T45" fmla="*/ 0 h 182"/>
                  <a:gd name="T46" fmla="*/ 0 w 882"/>
                  <a:gd name="T47" fmla="*/ 0 h 182"/>
                  <a:gd name="T48" fmla="*/ 0 w 882"/>
                  <a:gd name="T49" fmla="*/ 0 h 182"/>
                  <a:gd name="T50" fmla="*/ 0 w 882"/>
                  <a:gd name="T51" fmla="*/ 0 h 182"/>
                  <a:gd name="T52" fmla="*/ 0 w 882"/>
                  <a:gd name="T53" fmla="*/ 0 h 182"/>
                  <a:gd name="T54" fmla="*/ 0 w 882"/>
                  <a:gd name="T55" fmla="*/ 0 h 182"/>
                  <a:gd name="T56" fmla="*/ 0 w 882"/>
                  <a:gd name="T57" fmla="*/ 0 h 182"/>
                  <a:gd name="T58" fmla="*/ 0 w 882"/>
                  <a:gd name="T59" fmla="*/ 0 h 182"/>
                  <a:gd name="T60" fmla="*/ 0 w 882"/>
                  <a:gd name="T61" fmla="*/ 0 h 182"/>
                  <a:gd name="T62" fmla="*/ 0 w 882"/>
                  <a:gd name="T63" fmla="*/ 0 h 182"/>
                  <a:gd name="T64" fmla="*/ 0 w 882"/>
                  <a:gd name="T65" fmla="*/ 0 h 182"/>
                  <a:gd name="T66" fmla="*/ 0 w 882"/>
                  <a:gd name="T67" fmla="*/ 0 h 1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82"/>
                  <a:gd name="T103" fmla="*/ 0 h 182"/>
                  <a:gd name="T104" fmla="*/ 882 w 882"/>
                  <a:gd name="T105" fmla="*/ 182 h 1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82" h="182">
                    <a:moveTo>
                      <a:pt x="0" y="0"/>
                    </a:moveTo>
                    <a:lnTo>
                      <a:pt x="882" y="0"/>
                    </a:lnTo>
                    <a:lnTo>
                      <a:pt x="858" y="21"/>
                    </a:lnTo>
                    <a:lnTo>
                      <a:pt x="835" y="42"/>
                    </a:lnTo>
                    <a:lnTo>
                      <a:pt x="810" y="62"/>
                    </a:lnTo>
                    <a:lnTo>
                      <a:pt x="784" y="80"/>
                    </a:lnTo>
                    <a:lnTo>
                      <a:pt x="758" y="95"/>
                    </a:lnTo>
                    <a:lnTo>
                      <a:pt x="731" y="111"/>
                    </a:lnTo>
                    <a:lnTo>
                      <a:pt x="703" y="125"/>
                    </a:lnTo>
                    <a:lnTo>
                      <a:pt x="675" y="136"/>
                    </a:lnTo>
                    <a:lnTo>
                      <a:pt x="647" y="147"/>
                    </a:lnTo>
                    <a:lnTo>
                      <a:pt x="619" y="156"/>
                    </a:lnTo>
                    <a:lnTo>
                      <a:pt x="589" y="164"/>
                    </a:lnTo>
                    <a:lnTo>
                      <a:pt x="560" y="171"/>
                    </a:lnTo>
                    <a:lnTo>
                      <a:pt x="530" y="175"/>
                    </a:lnTo>
                    <a:lnTo>
                      <a:pt x="501" y="179"/>
                    </a:lnTo>
                    <a:lnTo>
                      <a:pt x="470" y="181"/>
                    </a:lnTo>
                    <a:lnTo>
                      <a:pt x="441" y="182"/>
                    </a:lnTo>
                    <a:lnTo>
                      <a:pt x="411" y="181"/>
                    </a:lnTo>
                    <a:lnTo>
                      <a:pt x="380" y="179"/>
                    </a:lnTo>
                    <a:lnTo>
                      <a:pt x="351" y="175"/>
                    </a:lnTo>
                    <a:lnTo>
                      <a:pt x="322" y="171"/>
                    </a:lnTo>
                    <a:lnTo>
                      <a:pt x="291" y="164"/>
                    </a:lnTo>
                    <a:lnTo>
                      <a:pt x="263" y="156"/>
                    </a:lnTo>
                    <a:lnTo>
                      <a:pt x="234" y="147"/>
                    </a:lnTo>
                    <a:lnTo>
                      <a:pt x="206" y="136"/>
                    </a:lnTo>
                    <a:lnTo>
                      <a:pt x="178" y="125"/>
                    </a:lnTo>
                    <a:lnTo>
                      <a:pt x="151" y="111"/>
                    </a:lnTo>
                    <a:lnTo>
                      <a:pt x="124" y="95"/>
                    </a:lnTo>
                    <a:lnTo>
                      <a:pt x="97" y="80"/>
                    </a:lnTo>
                    <a:lnTo>
                      <a:pt x="72" y="62"/>
                    </a:lnTo>
                    <a:lnTo>
                      <a:pt x="47" y="42"/>
                    </a:lnTo>
                    <a:lnTo>
                      <a:pt x="22" y="21"/>
                    </a:lnTo>
                    <a:lnTo>
                      <a:pt x="0" y="0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63" name="Freeform 103"/>
              <p:cNvSpPr>
                <a:spLocks/>
              </p:cNvSpPr>
              <p:nvPr/>
            </p:nvSpPr>
            <p:spPr bwMode="auto">
              <a:xfrm>
                <a:off x="8019" y="11250"/>
                <a:ext cx="128" cy="64"/>
              </a:xfrm>
              <a:custGeom>
                <a:avLst/>
                <a:gdLst>
                  <a:gd name="T0" fmla="*/ 0 w 884"/>
                  <a:gd name="T1" fmla="*/ 0 h 444"/>
                  <a:gd name="T2" fmla="*/ 0 w 884"/>
                  <a:gd name="T3" fmla="*/ 0 h 444"/>
                  <a:gd name="T4" fmla="*/ 0 w 884"/>
                  <a:gd name="T5" fmla="*/ 0 h 444"/>
                  <a:gd name="T6" fmla="*/ 0 w 884"/>
                  <a:gd name="T7" fmla="*/ 0 h 44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4"/>
                  <a:gd name="T13" fmla="*/ 0 h 444"/>
                  <a:gd name="T14" fmla="*/ 884 w 884"/>
                  <a:gd name="T15" fmla="*/ 444 h 44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4" h="444">
                    <a:moveTo>
                      <a:pt x="0" y="444"/>
                    </a:moveTo>
                    <a:lnTo>
                      <a:pt x="884" y="440"/>
                    </a:lnTo>
                    <a:lnTo>
                      <a:pt x="444" y="0"/>
                    </a:lnTo>
                    <a:lnTo>
                      <a:pt x="0" y="444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64" name="Freeform 102"/>
              <p:cNvSpPr>
                <a:spLocks noEditPoints="1"/>
              </p:cNvSpPr>
              <p:nvPr/>
            </p:nvSpPr>
            <p:spPr bwMode="auto">
              <a:xfrm>
                <a:off x="8018" y="11158"/>
                <a:ext cx="129" cy="90"/>
              </a:xfrm>
              <a:custGeom>
                <a:avLst/>
                <a:gdLst>
                  <a:gd name="T0" fmla="*/ 0 w 884"/>
                  <a:gd name="T1" fmla="*/ 0 h 624"/>
                  <a:gd name="T2" fmla="*/ 0 w 884"/>
                  <a:gd name="T3" fmla="*/ 0 h 624"/>
                  <a:gd name="T4" fmla="*/ 0 w 884"/>
                  <a:gd name="T5" fmla="*/ 0 h 624"/>
                  <a:gd name="T6" fmla="*/ 0 w 884"/>
                  <a:gd name="T7" fmla="*/ 0 h 624"/>
                  <a:gd name="T8" fmla="*/ 0 w 884"/>
                  <a:gd name="T9" fmla="*/ 0 h 624"/>
                  <a:gd name="T10" fmla="*/ 0 w 884"/>
                  <a:gd name="T11" fmla="*/ 0 h 624"/>
                  <a:gd name="T12" fmla="*/ 0 w 884"/>
                  <a:gd name="T13" fmla="*/ 0 h 624"/>
                  <a:gd name="T14" fmla="*/ 0 w 884"/>
                  <a:gd name="T15" fmla="*/ 0 h 624"/>
                  <a:gd name="T16" fmla="*/ 0 w 884"/>
                  <a:gd name="T17" fmla="*/ 0 h 624"/>
                  <a:gd name="T18" fmla="*/ 0 w 884"/>
                  <a:gd name="T19" fmla="*/ 0 h 624"/>
                  <a:gd name="T20" fmla="*/ 0 w 884"/>
                  <a:gd name="T21" fmla="*/ 0 h 624"/>
                  <a:gd name="T22" fmla="*/ 0 w 884"/>
                  <a:gd name="T23" fmla="*/ 0 h 624"/>
                  <a:gd name="T24" fmla="*/ 0 w 884"/>
                  <a:gd name="T25" fmla="*/ 0 h 624"/>
                  <a:gd name="T26" fmla="*/ 0 w 884"/>
                  <a:gd name="T27" fmla="*/ 0 h 624"/>
                  <a:gd name="T28" fmla="*/ 0 w 884"/>
                  <a:gd name="T29" fmla="*/ 0 h 624"/>
                  <a:gd name="T30" fmla="*/ 0 w 884"/>
                  <a:gd name="T31" fmla="*/ 0 h 624"/>
                  <a:gd name="T32" fmla="*/ 0 w 884"/>
                  <a:gd name="T33" fmla="*/ 0 h 624"/>
                  <a:gd name="T34" fmla="*/ 0 w 884"/>
                  <a:gd name="T35" fmla="*/ 0 h 624"/>
                  <a:gd name="T36" fmla="*/ 0 w 884"/>
                  <a:gd name="T37" fmla="*/ 0 h 624"/>
                  <a:gd name="T38" fmla="*/ 0 w 884"/>
                  <a:gd name="T39" fmla="*/ 0 h 624"/>
                  <a:gd name="T40" fmla="*/ 0 w 884"/>
                  <a:gd name="T41" fmla="*/ 0 h 624"/>
                  <a:gd name="T42" fmla="*/ 0 w 884"/>
                  <a:gd name="T43" fmla="*/ 0 h 624"/>
                  <a:gd name="T44" fmla="*/ 0 w 884"/>
                  <a:gd name="T45" fmla="*/ 0 h 624"/>
                  <a:gd name="T46" fmla="*/ 0 w 884"/>
                  <a:gd name="T47" fmla="*/ 0 h 624"/>
                  <a:gd name="T48" fmla="*/ 0 w 884"/>
                  <a:gd name="T49" fmla="*/ 0 h 624"/>
                  <a:gd name="T50" fmla="*/ 0 w 884"/>
                  <a:gd name="T51" fmla="*/ 0 h 624"/>
                  <a:gd name="T52" fmla="*/ 0 w 884"/>
                  <a:gd name="T53" fmla="*/ 0 h 624"/>
                  <a:gd name="T54" fmla="*/ 0 w 884"/>
                  <a:gd name="T55" fmla="*/ 0 h 624"/>
                  <a:gd name="T56" fmla="*/ 0 w 884"/>
                  <a:gd name="T57" fmla="*/ 0 h 624"/>
                  <a:gd name="T58" fmla="*/ 0 w 884"/>
                  <a:gd name="T59" fmla="*/ 0 h 624"/>
                  <a:gd name="T60" fmla="*/ 0 w 884"/>
                  <a:gd name="T61" fmla="*/ 0 h 624"/>
                  <a:gd name="T62" fmla="*/ 0 w 884"/>
                  <a:gd name="T63" fmla="*/ 0 h 624"/>
                  <a:gd name="T64" fmla="*/ 0 w 884"/>
                  <a:gd name="T65" fmla="*/ 0 h 624"/>
                  <a:gd name="T66" fmla="*/ 0 w 884"/>
                  <a:gd name="T67" fmla="*/ 0 h 624"/>
                  <a:gd name="T68" fmla="*/ 0 w 884"/>
                  <a:gd name="T69" fmla="*/ 0 h 624"/>
                  <a:gd name="T70" fmla="*/ 0 w 884"/>
                  <a:gd name="T71" fmla="*/ 0 h 624"/>
                  <a:gd name="T72" fmla="*/ 0 w 884"/>
                  <a:gd name="T73" fmla="*/ 0 h 624"/>
                  <a:gd name="T74" fmla="*/ 0 w 884"/>
                  <a:gd name="T75" fmla="*/ 0 h 62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84"/>
                  <a:gd name="T115" fmla="*/ 0 h 624"/>
                  <a:gd name="T116" fmla="*/ 884 w 884"/>
                  <a:gd name="T117" fmla="*/ 624 h 624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84" h="624">
                    <a:moveTo>
                      <a:pt x="882" y="183"/>
                    </a:moveTo>
                    <a:lnTo>
                      <a:pt x="0" y="183"/>
                    </a:lnTo>
                    <a:lnTo>
                      <a:pt x="22" y="160"/>
                    </a:lnTo>
                    <a:lnTo>
                      <a:pt x="47" y="140"/>
                    </a:lnTo>
                    <a:lnTo>
                      <a:pt x="72" y="121"/>
                    </a:lnTo>
                    <a:lnTo>
                      <a:pt x="98" y="103"/>
                    </a:lnTo>
                    <a:lnTo>
                      <a:pt x="124" y="87"/>
                    </a:lnTo>
                    <a:lnTo>
                      <a:pt x="151" y="71"/>
                    </a:lnTo>
                    <a:lnTo>
                      <a:pt x="178" y="58"/>
                    </a:lnTo>
                    <a:lnTo>
                      <a:pt x="206" y="47"/>
                    </a:lnTo>
                    <a:lnTo>
                      <a:pt x="234" y="35"/>
                    </a:lnTo>
                    <a:lnTo>
                      <a:pt x="263" y="26"/>
                    </a:lnTo>
                    <a:lnTo>
                      <a:pt x="292" y="18"/>
                    </a:lnTo>
                    <a:lnTo>
                      <a:pt x="322" y="12"/>
                    </a:lnTo>
                    <a:lnTo>
                      <a:pt x="351" y="7"/>
                    </a:lnTo>
                    <a:lnTo>
                      <a:pt x="381" y="4"/>
                    </a:lnTo>
                    <a:lnTo>
                      <a:pt x="411" y="2"/>
                    </a:lnTo>
                    <a:lnTo>
                      <a:pt x="441" y="0"/>
                    </a:lnTo>
                    <a:lnTo>
                      <a:pt x="471" y="2"/>
                    </a:lnTo>
                    <a:lnTo>
                      <a:pt x="501" y="4"/>
                    </a:lnTo>
                    <a:lnTo>
                      <a:pt x="531" y="7"/>
                    </a:lnTo>
                    <a:lnTo>
                      <a:pt x="560" y="12"/>
                    </a:lnTo>
                    <a:lnTo>
                      <a:pt x="589" y="18"/>
                    </a:lnTo>
                    <a:lnTo>
                      <a:pt x="619" y="26"/>
                    </a:lnTo>
                    <a:lnTo>
                      <a:pt x="648" y="35"/>
                    </a:lnTo>
                    <a:lnTo>
                      <a:pt x="676" y="47"/>
                    </a:lnTo>
                    <a:lnTo>
                      <a:pt x="704" y="58"/>
                    </a:lnTo>
                    <a:lnTo>
                      <a:pt x="731" y="71"/>
                    </a:lnTo>
                    <a:lnTo>
                      <a:pt x="758" y="87"/>
                    </a:lnTo>
                    <a:lnTo>
                      <a:pt x="784" y="103"/>
                    </a:lnTo>
                    <a:lnTo>
                      <a:pt x="810" y="121"/>
                    </a:lnTo>
                    <a:lnTo>
                      <a:pt x="835" y="140"/>
                    </a:lnTo>
                    <a:lnTo>
                      <a:pt x="858" y="160"/>
                    </a:lnTo>
                    <a:lnTo>
                      <a:pt x="882" y="183"/>
                    </a:lnTo>
                    <a:close/>
                    <a:moveTo>
                      <a:pt x="884" y="178"/>
                    </a:moveTo>
                    <a:lnTo>
                      <a:pt x="0" y="184"/>
                    </a:lnTo>
                    <a:lnTo>
                      <a:pt x="440" y="624"/>
                    </a:lnTo>
                    <a:lnTo>
                      <a:pt x="884" y="178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65" name="Freeform 101"/>
              <p:cNvSpPr>
                <a:spLocks/>
              </p:cNvSpPr>
              <p:nvPr/>
            </p:nvSpPr>
            <p:spPr bwMode="auto">
              <a:xfrm>
                <a:off x="8019" y="11158"/>
                <a:ext cx="128" cy="26"/>
              </a:xfrm>
              <a:custGeom>
                <a:avLst/>
                <a:gdLst>
                  <a:gd name="T0" fmla="*/ 0 w 882"/>
                  <a:gd name="T1" fmla="*/ 0 h 183"/>
                  <a:gd name="T2" fmla="*/ 0 w 882"/>
                  <a:gd name="T3" fmla="*/ 0 h 183"/>
                  <a:gd name="T4" fmla="*/ 0 w 882"/>
                  <a:gd name="T5" fmla="*/ 0 h 183"/>
                  <a:gd name="T6" fmla="*/ 0 w 882"/>
                  <a:gd name="T7" fmla="*/ 0 h 183"/>
                  <a:gd name="T8" fmla="*/ 0 w 882"/>
                  <a:gd name="T9" fmla="*/ 0 h 183"/>
                  <a:gd name="T10" fmla="*/ 0 w 882"/>
                  <a:gd name="T11" fmla="*/ 0 h 183"/>
                  <a:gd name="T12" fmla="*/ 0 w 882"/>
                  <a:gd name="T13" fmla="*/ 0 h 183"/>
                  <a:gd name="T14" fmla="*/ 0 w 882"/>
                  <a:gd name="T15" fmla="*/ 0 h 183"/>
                  <a:gd name="T16" fmla="*/ 0 w 882"/>
                  <a:gd name="T17" fmla="*/ 0 h 183"/>
                  <a:gd name="T18" fmla="*/ 0 w 882"/>
                  <a:gd name="T19" fmla="*/ 0 h 183"/>
                  <a:gd name="T20" fmla="*/ 0 w 882"/>
                  <a:gd name="T21" fmla="*/ 0 h 183"/>
                  <a:gd name="T22" fmla="*/ 0 w 882"/>
                  <a:gd name="T23" fmla="*/ 0 h 183"/>
                  <a:gd name="T24" fmla="*/ 0 w 882"/>
                  <a:gd name="T25" fmla="*/ 0 h 183"/>
                  <a:gd name="T26" fmla="*/ 0 w 882"/>
                  <a:gd name="T27" fmla="*/ 0 h 183"/>
                  <a:gd name="T28" fmla="*/ 0 w 882"/>
                  <a:gd name="T29" fmla="*/ 0 h 183"/>
                  <a:gd name="T30" fmla="*/ 0 w 882"/>
                  <a:gd name="T31" fmla="*/ 0 h 183"/>
                  <a:gd name="T32" fmla="*/ 0 w 882"/>
                  <a:gd name="T33" fmla="*/ 0 h 183"/>
                  <a:gd name="T34" fmla="*/ 0 w 882"/>
                  <a:gd name="T35" fmla="*/ 0 h 183"/>
                  <a:gd name="T36" fmla="*/ 0 w 882"/>
                  <a:gd name="T37" fmla="*/ 0 h 183"/>
                  <a:gd name="T38" fmla="*/ 0 w 882"/>
                  <a:gd name="T39" fmla="*/ 0 h 183"/>
                  <a:gd name="T40" fmla="*/ 0 w 882"/>
                  <a:gd name="T41" fmla="*/ 0 h 183"/>
                  <a:gd name="T42" fmla="*/ 0 w 882"/>
                  <a:gd name="T43" fmla="*/ 0 h 183"/>
                  <a:gd name="T44" fmla="*/ 0 w 882"/>
                  <a:gd name="T45" fmla="*/ 0 h 183"/>
                  <a:gd name="T46" fmla="*/ 0 w 882"/>
                  <a:gd name="T47" fmla="*/ 0 h 183"/>
                  <a:gd name="T48" fmla="*/ 0 w 882"/>
                  <a:gd name="T49" fmla="*/ 0 h 183"/>
                  <a:gd name="T50" fmla="*/ 0 w 882"/>
                  <a:gd name="T51" fmla="*/ 0 h 183"/>
                  <a:gd name="T52" fmla="*/ 0 w 882"/>
                  <a:gd name="T53" fmla="*/ 0 h 183"/>
                  <a:gd name="T54" fmla="*/ 0 w 882"/>
                  <a:gd name="T55" fmla="*/ 0 h 183"/>
                  <a:gd name="T56" fmla="*/ 0 w 882"/>
                  <a:gd name="T57" fmla="*/ 0 h 183"/>
                  <a:gd name="T58" fmla="*/ 0 w 882"/>
                  <a:gd name="T59" fmla="*/ 0 h 183"/>
                  <a:gd name="T60" fmla="*/ 0 w 882"/>
                  <a:gd name="T61" fmla="*/ 0 h 183"/>
                  <a:gd name="T62" fmla="*/ 0 w 882"/>
                  <a:gd name="T63" fmla="*/ 0 h 183"/>
                  <a:gd name="T64" fmla="*/ 0 w 882"/>
                  <a:gd name="T65" fmla="*/ 0 h 183"/>
                  <a:gd name="T66" fmla="*/ 0 w 882"/>
                  <a:gd name="T67" fmla="*/ 0 h 18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82"/>
                  <a:gd name="T103" fmla="*/ 0 h 183"/>
                  <a:gd name="T104" fmla="*/ 882 w 882"/>
                  <a:gd name="T105" fmla="*/ 183 h 18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82" h="183">
                    <a:moveTo>
                      <a:pt x="882" y="183"/>
                    </a:moveTo>
                    <a:lnTo>
                      <a:pt x="0" y="183"/>
                    </a:lnTo>
                    <a:lnTo>
                      <a:pt x="22" y="160"/>
                    </a:lnTo>
                    <a:lnTo>
                      <a:pt x="47" y="140"/>
                    </a:lnTo>
                    <a:lnTo>
                      <a:pt x="72" y="121"/>
                    </a:lnTo>
                    <a:lnTo>
                      <a:pt x="98" y="103"/>
                    </a:lnTo>
                    <a:lnTo>
                      <a:pt x="124" y="87"/>
                    </a:lnTo>
                    <a:lnTo>
                      <a:pt x="151" y="71"/>
                    </a:lnTo>
                    <a:lnTo>
                      <a:pt x="178" y="58"/>
                    </a:lnTo>
                    <a:lnTo>
                      <a:pt x="206" y="47"/>
                    </a:lnTo>
                    <a:lnTo>
                      <a:pt x="234" y="35"/>
                    </a:lnTo>
                    <a:lnTo>
                      <a:pt x="263" y="26"/>
                    </a:lnTo>
                    <a:lnTo>
                      <a:pt x="292" y="18"/>
                    </a:lnTo>
                    <a:lnTo>
                      <a:pt x="322" y="12"/>
                    </a:lnTo>
                    <a:lnTo>
                      <a:pt x="351" y="7"/>
                    </a:lnTo>
                    <a:lnTo>
                      <a:pt x="381" y="4"/>
                    </a:lnTo>
                    <a:lnTo>
                      <a:pt x="411" y="2"/>
                    </a:lnTo>
                    <a:lnTo>
                      <a:pt x="441" y="0"/>
                    </a:lnTo>
                    <a:lnTo>
                      <a:pt x="471" y="2"/>
                    </a:lnTo>
                    <a:lnTo>
                      <a:pt x="501" y="4"/>
                    </a:lnTo>
                    <a:lnTo>
                      <a:pt x="531" y="7"/>
                    </a:lnTo>
                    <a:lnTo>
                      <a:pt x="560" y="12"/>
                    </a:lnTo>
                    <a:lnTo>
                      <a:pt x="589" y="18"/>
                    </a:lnTo>
                    <a:lnTo>
                      <a:pt x="619" y="26"/>
                    </a:lnTo>
                    <a:lnTo>
                      <a:pt x="648" y="35"/>
                    </a:lnTo>
                    <a:lnTo>
                      <a:pt x="676" y="47"/>
                    </a:lnTo>
                    <a:lnTo>
                      <a:pt x="704" y="58"/>
                    </a:lnTo>
                    <a:lnTo>
                      <a:pt x="731" y="71"/>
                    </a:lnTo>
                    <a:lnTo>
                      <a:pt x="758" y="87"/>
                    </a:lnTo>
                    <a:lnTo>
                      <a:pt x="784" y="103"/>
                    </a:lnTo>
                    <a:lnTo>
                      <a:pt x="810" y="121"/>
                    </a:lnTo>
                    <a:lnTo>
                      <a:pt x="835" y="140"/>
                    </a:lnTo>
                    <a:lnTo>
                      <a:pt x="858" y="160"/>
                    </a:lnTo>
                    <a:lnTo>
                      <a:pt x="882" y="183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66" name="Freeform 100"/>
              <p:cNvSpPr>
                <a:spLocks/>
              </p:cNvSpPr>
              <p:nvPr/>
            </p:nvSpPr>
            <p:spPr bwMode="auto">
              <a:xfrm>
                <a:off x="8018" y="11184"/>
                <a:ext cx="129" cy="64"/>
              </a:xfrm>
              <a:custGeom>
                <a:avLst/>
                <a:gdLst>
                  <a:gd name="T0" fmla="*/ 0 w 884"/>
                  <a:gd name="T1" fmla="*/ 0 h 446"/>
                  <a:gd name="T2" fmla="*/ 0 w 884"/>
                  <a:gd name="T3" fmla="*/ 0 h 446"/>
                  <a:gd name="T4" fmla="*/ 0 w 884"/>
                  <a:gd name="T5" fmla="*/ 0 h 446"/>
                  <a:gd name="T6" fmla="*/ 0 w 884"/>
                  <a:gd name="T7" fmla="*/ 0 h 4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4"/>
                  <a:gd name="T13" fmla="*/ 0 h 446"/>
                  <a:gd name="T14" fmla="*/ 884 w 884"/>
                  <a:gd name="T15" fmla="*/ 446 h 4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4" h="446">
                    <a:moveTo>
                      <a:pt x="884" y="0"/>
                    </a:moveTo>
                    <a:lnTo>
                      <a:pt x="0" y="6"/>
                    </a:lnTo>
                    <a:lnTo>
                      <a:pt x="440" y="446"/>
                    </a:lnTo>
                    <a:lnTo>
                      <a:pt x="884" y="0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67" name="Freeform 99"/>
              <p:cNvSpPr>
                <a:spLocks/>
              </p:cNvSpPr>
              <p:nvPr/>
            </p:nvSpPr>
            <p:spPr bwMode="auto">
              <a:xfrm>
                <a:off x="8051" y="11185"/>
                <a:ext cx="64" cy="128"/>
              </a:xfrm>
              <a:custGeom>
                <a:avLst/>
                <a:gdLst>
                  <a:gd name="T0" fmla="*/ 0 w 444"/>
                  <a:gd name="T1" fmla="*/ 0 h 884"/>
                  <a:gd name="T2" fmla="*/ 0 w 444"/>
                  <a:gd name="T3" fmla="*/ 0 h 884"/>
                  <a:gd name="T4" fmla="*/ 0 w 444"/>
                  <a:gd name="T5" fmla="*/ 0 h 884"/>
                  <a:gd name="T6" fmla="*/ 0 60000 65536"/>
                  <a:gd name="T7" fmla="*/ 0 60000 65536"/>
                  <a:gd name="T8" fmla="*/ 0 60000 65536"/>
                  <a:gd name="T9" fmla="*/ 0 w 444"/>
                  <a:gd name="T10" fmla="*/ 0 h 884"/>
                  <a:gd name="T11" fmla="*/ 444 w 444"/>
                  <a:gd name="T12" fmla="*/ 884 h 8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4" h="884">
                    <a:moveTo>
                      <a:pt x="440" y="0"/>
                    </a:moveTo>
                    <a:lnTo>
                      <a:pt x="0" y="440"/>
                    </a:lnTo>
                    <a:lnTo>
                      <a:pt x="444" y="884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68" name="Freeform 98"/>
              <p:cNvSpPr>
                <a:spLocks/>
              </p:cNvSpPr>
              <p:nvPr/>
            </p:nvSpPr>
            <p:spPr bwMode="auto">
              <a:xfrm>
                <a:off x="8069" y="11185"/>
                <a:ext cx="27" cy="128"/>
              </a:xfrm>
              <a:custGeom>
                <a:avLst/>
                <a:gdLst>
                  <a:gd name="T0" fmla="*/ 0 w 182"/>
                  <a:gd name="T1" fmla="*/ 0 h 882"/>
                  <a:gd name="T2" fmla="*/ 0 w 182"/>
                  <a:gd name="T3" fmla="*/ 0 h 882"/>
                  <a:gd name="T4" fmla="*/ 0 w 182"/>
                  <a:gd name="T5" fmla="*/ 0 h 882"/>
                  <a:gd name="T6" fmla="*/ 0 w 182"/>
                  <a:gd name="T7" fmla="*/ 0 h 882"/>
                  <a:gd name="T8" fmla="*/ 0 w 182"/>
                  <a:gd name="T9" fmla="*/ 0 h 882"/>
                  <a:gd name="T10" fmla="*/ 0 w 182"/>
                  <a:gd name="T11" fmla="*/ 0 h 882"/>
                  <a:gd name="T12" fmla="*/ 0 w 182"/>
                  <a:gd name="T13" fmla="*/ 0 h 882"/>
                  <a:gd name="T14" fmla="*/ 0 w 182"/>
                  <a:gd name="T15" fmla="*/ 0 h 882"/>
                  <a:gd name="T16" fmla="*/ 0 w 182"/>
                  <a:gd name="T17" fmla="*/ 0 h 882"/>
                  <a:gd name="T18" fmla="*/ 0 w 182"/>
                  <a:gd name="T19" fmla="*/ 0 h 882"/>
                  <a:gd name="T20" fmla="*/ 0 w 182"/>
                  <a:gd name="T21" fmla="*/ 0 h 882"/>
                  <a:gd name="T22" fmla="*/ 0 w 182"/>
                  <a:gd name="T23" fmla="*/ 0 h 882"/>
                  <a:gd name="T24" fmla="*/ 0 w 182"/>
                  <a:gd name="T25" fmla="*/ 0 h 882"/>
                  <a:gd name="T26" fmla="*/ 0 w 182"/>
                  <a:gd name="T27" fmla="*/ 0 h 882"/>
                  <a:gd name="T28" fmla="*/ 0 w 182"/>
                  <a:gd name="T29" fmla="*/ 0 h 882"/>
                  <a:gd name="T30" fmla="*/ 0 w 182"/>
                  <a:gd name="T31" fmla="*/ 0 h 882"/>
                  <a:gd name="T32" fmla="*/ 0 w 182"/>
                  <a:gd name="T33" fmla="*/ 0 h 882"/>
                  <a:gd name="T34" fmla="*/ 0 w 182"/>
                  <a:gd name="T35" fmla="*/ 0 h 882"/>
                  <a:gd name="T36" fmla="*/ 0 w 182"/>
                  <a:gd name="T37" fmla="*/ 0 h 882"/>
                  <a:gd name="T38" fmla="*/ 0 w 182"/>
                  <a:gd name="T39" fmla="*/ 0 h 882"/>
                  <a:gd name="T40" fmla="*/ 0 w 182"/>
                  <a:gd name="T41" fmla="*/ 0 h 882"/>
                  <a:gd name="T42" fmla="*/ 0 w 182"/>
                  <a:gd name="T43" fmla="*/ 0 h 882"/>
                  <a:gd name="T44" fmla="*/ 0 w 182"/>
                  <a:gd name="T45" fmla="*/ 0 h 882"/>
                  <a:gd name="T46" fmla="*/ 0 w 182"/>
                  <a:gd name="T47" fmla="*/ 0 h 882"/>
                  <a:gd name="T48" fmla="*/ 0 w 182"/>
                  <a:gd name="T49" fmla="*/ 0 h 882"/>
                  <a:gd name="T50" fmla="*/ 0 w 182"/>
                  <a:gd name="T51" fmla="*/ 0 h 882"/>
                  <a:gd name="T52" fmla="*/ 0 w 182"/>
                  <a:gd name="T53" fmla="*/ 0 h 882"/>
                  <a:gd name="T54" fmla="*/ 0 w 182"/>
                  <a:gd name="T55" fmla="*/ 0 h 882"/>
                  <a:gd name="T56" fmla="*/ 0 w 182"/>
                  <a:gd name="T57" fmla="*/ 0 h 882"/>
                  <a:gd name="T58" fmla="*/ 0 w 182"/>
                  <a:gd name="T59" fmla="*/ 0 h 882"/>
                  <a:gd name="T60" fmla="*/ 0 w 182"/>
                  <a:gd name="T61" fmla="*/ 0 h 882"/>
                  <a:gd name="T62" fmla="*/ 0 w 182"/>
                  <a:gd name="T63" fmla="*/ 0 h 882"/>
                  <a:gd name="T64" fmla="*/ 0 w 182"/>
                  <a:gd name="T65" fmla="*/ 0 h 8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2"/>
                  <a:gd name="T100" fmla="*/ 0 h 882"/>
                  <a:gd name="T101" fmla="*/ 182 w 182"/>
                  <a:gd name="T102" fmla="*/ 882 h 88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2" h="882">
                    <a:moveTo>
                      <a:pt x="0" y="0"/>
                    </a:moveTo>
                    <a:lnTo>
                      <a:pt x="22" y="24"/>
                    </a:lnTo>
                    <a:lnTo>
                      <a:pt x="42" y="47"/>
                    </a:lnTo>
                    <a:lnTo>
                      <a:pt x="62" y="72"/>
                    </a:lnTo>
                    <a:lnTo>
                      <a:pt x="80" y="98"/>
                    </a:lnTo>
                    <a:lnTo>
                      <a:pt x="96" y="124"/>
                    </a:lnTo>
                    <a:lnTo>
                      <a:pt x="111" y="151"/>
                    </a:lnTo>
                    <a:lnTo>
                      <a:pt x="125" y="179"/>
                    </a:lnTo>
                    <a:lnTo>
                      <a:pt x="137" y="206"/>
                    </a:lnTo>
                    <a:lnTo>
                      <a:pt x="147" y="235"/>
                    </a:lnTo>
                    <a:lnTo>
                      <a:pt x="157" y="263"/>
                    </a:lnTo>
                    <a:lnTo>
                      <a:pt x="165" y="293"/>
                    </a:lnTo>
                    <a:lnTo>
                      <a:pt x="171" y="322"/>
                    </a:lnTo>
                    <a:lnTo>
                      <a:pt x="176" y="352"/>
                    </a:lnTo>
                    <a:lnTo>
                      <a:pt x="180" y="382"/>
                    </a:lnTo>
                    <a:lnTo>
                      <a:pt x="182" y="412"/>
                    </a:lnTo>
                    <a:lnTo>
                      <a:pt x="182" y="441"/>
                    </a:lnTo>
                    <a:lnTo>
                      <a:pt x="182" y="472"/>
                    </a:lnTo>
                    <a:lnTo>
                      <a:pt x="180" y="501"/>
                    </a:lnTo>
                    <a:lnTo>
                      <a:pt x="176" y="531"/>
                    </a:lnTo>
                    <a:lnTo>
                      <a:pt x="171" y="560"/>
                    </a:lnTo>
                    <a:lnTo>
                      <a:pt x="165" y="590"/>
                    </a:lnTo>
                    <a:lnTo>
                      <a:pt x="157" y="619"/>
                    </a:lnTo>
                    <a:lnTo>
                      <a:pt x="147" y="648"/>
                    </a:lnTo>
                    <a:lnTo>
                      <a:pt x="137" y="676"/>
                    </a:lnTo>
                    <a:lnTo>
                      <a:pt x="125" y="704"/>
                    </a:lnTo>
                    <a:lnTo>
                      <a:pt x="111" y="731"/>
                    </a:lnTo>
                    <a:lnTo>
                      <a:pt x="96" y="758"/>
                    </a:lnTo>
                    <a:lnTo>
                      <a:pt x="80" y="784"/>
                    </a:lnTo>
                    <a:lnTo>
                      <a:pt x="62" y="810"/>
                    </a:lnTo>
                    <a:lnTo>
                      <a:pt x="42" y="835"/>
                    </a:lnTo>
                    <a:lnTo>
                      <a:pt x="22" y="860"/>
                    </a:lnTo>
                    <a:lnTo>
                      <a:pt x="0" y="882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69" name="Freeform 97"/>
              <p:cNvSpPr>
                <a:spLocks/>
              </p:cNvSpPr>
              <p:nvPr/>
            </p:nvSpPr>
            <p:spPr bwMode="auto">
              <a:xfrm>
                <a:off x="8050" y="11186"/>
                <a:ext cx="64" cy="129"/>
              </a:xfrm>
              <a:custGeom>
                <a:avLst/>
                <a:gdLst>
                  <a:gd name="T0" fmla="*/ 0 w 445"/>
                  <a:gd name="T1" fmla="*/ 0 h 885"/>
                  <a:gd name="T2" fmla="*/ 0 w 445"/>
                  <a:gd name="T3" fmla="*/ 0 h 885"/>
                  <a:gd name="T4" fmla="*/ 0 w 445"/>
                  <a:gd name="T5" fmla="*/ 0 h 885"/>
                  <a:gd name="T6" fmla="*/ 0 60000 65536"/>
                  <a:gd name="T7" fmla="*/ 0 60000 65536"/>
                  <a:gd name="T8" fmla="*/ 0 60000 65536"/>
                  <a:gd name="T9" fmla="*/ 0 w 445"/>
                  <a:gd name="T10" fmla="*/ 0 h 885"/>
                  <a:gd name="T11" fmla="*/ 445 w 445"/>
                  <a:gd name="T12" fmla="*/ 885 h 8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5" h="885">
                    <a:moveTo>
                      <a:pt x="5" y="0"/>
                    </a:moveTo>
                    <a:lnTo>
                      <a:pt x="445" y="440"/>
                    </a:lnTo>
                    <a:lnTo>
                      <a:pt x="0" y="885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70" name="Freeform 96"/>
              <p:cNvSpPr>
                <a:spLocks/>
              </p:cNvSpPr>
              <p:nvPr/>
            </p:nvSpPr>
            <p:spPr bwMode="auto">
              <a:xfrm>
                <a:off x="8069" y="11186"/>
                <a:ext cx="26" cy="128"/>
              </a:xfrm>
              <a:custGeom>
                <a:avLst/>
                <a:gdLst>
                  <a:gd name="T0" fmla="*/ 0 w 182"/>
                  <a:gd name="T1" fmla="*/ 0 h 882"/>
                  <a:gd name="T2" fmla="*/ 0 w 182"/>
                  <a:gd name="T3" fmla="*/ 0 h 882"/>
                  <a:gd name="T4" fmla="*/ 0 w 182"/>
                  <a:gd name="T5" fmla="*/ 0 h 882"/>
                  <a:gd name="T6" fmla="*/ 0 w 182"/>
                  <a:gd name="T7" fmla="*/ 0 h 882"/>
                  <a:gd name="T8" fmla="*/ 0 w 182"/>
                  <a:gd name="T9" fmla="*/ 0 h 882"/>
                  <a:gd name="T10" fmla="*/ 0 w 182"/>
                  <a:gd name="T11" fmla="*/ 0 h 882"/>
                  <a:gd name="T12" fmla="*/ 0 w 182"/>
                  <a:gd name="T13" fmla="*/ 0 h 882"/>
                  <a:gd name="T14" fmla="*/ 0 w 182"/>
                  <a:gd name="T15" fmla="*/ 0 h 882"/>
                  <a:gd name="T16" fmla="*/ 0 w 182"/>
                  <a:gd name="T17" fmla="*/ 0 h 882"/>
                  <a:gd name="T18" fmla="*/ 0 w 182"/>
                  <a:gd name="T19" fmla="*/ 0 h 882"/>
                  <a:gd name="T20" fmla="*/ 0 w 182"/>
                  <a:gd name="T21" fmla="*/ 0 h 882"/>
                  <a:gd name="T22" fmla="*/ 0 w 182"/>
                  <a:gd name="T23" fmla="*/ 0 h 882"/>
                  <a:gd name="T24" fmla="*/ 0 w 182"/>
                  <a:gd name="T25" fmla="*/ 0 h 882"/>
                  <a:gd name="T26" fmla="*/ 0 w 182"/>
                  <a:gd name="T27" fmla="*/ 0 h 882"/>
                  <a:gd name="T28" fmla="*/ 0 w 182"/>
                  <a:gd name="T29" fmla="*/ 0 h 882"/>
                  <a:gd name="T30" fmla="*/ 0 w 182"/>
                  <a:gd name="T31" fmla="*/ 0 h 882"/>
                  <a:gd name="T32" fmla="*/ 0 w 182"/>
                  <a:gd name="T33" fmla="*/ 0 h 882"/>
                  <a:gd name="T34" fmla="*/ 0 w 182"/>
                  <a:gd name="T35" fmla="*/ 0 h 882"/>
                  <a:gd name="T36" fmla="*/ 0 w 182"/>
                  <a:gd name="T37" fmla="*/ 0 h 882"/>
                  <a:gd name="T38" fmla="*/ 0 w 182"/>
                  <a:gd name="T39" fmla="*/ 0 h 882"/>
                  <a:gd name="T40" fmla="*/ 0 w 182"/>
                  <a:gd name="T41" fmla="*/ 0 h 882"/>
                  <a:gd name="T42" fmla="*/ 0 w 182"/>
                  <a:gd name="T43" fmla="*/ 0 h 882"/>
                  <a:gd name="T44" fmla="*/ 0 w 182"/>
                  <a:gd name="T45" fmla="*/ 0 h 882"/>
                  <a:gd name="T46" fmla="*/ 0 w 182"/>
                  <a:gd name="T47" fmla="*/ 0 h 882"/>
                  <a:gd name="T48" fmla="*/ 0 w 182"/>
                  <a:gd name="T49" fmla="*/ 0 h 882"/>
                  <a:gd name="T50" fmla="*/ 0 w 182"/>
                  <a:gd name="T51" fmla="*/ 0 h 882"/>
                  <a:gd name="T52" fmla="*/ 0 w 182"/>
                  <a:gd name="T53" fmla="*/ 0 h 882"/>
                  <a:gd name="T54" fmla="*/ 0 w 182"/>
                  <a:gd name="T55" fmla="*/ 0 h 882"/>
                  <a:gd name="T56" fmla="*/ 0 w 182"/>
                  <a:gd name="T57" fmla="*/ 0 h 882"/>
                  <a:gd name="T58" fmla="*/ 0 w 182"/>
                  <a:gd name="T59" fmla="*/ 0 h 882"/>
                  <a:gd name="T60" fmla="*/ 0 w 182"/>
                  <a:gd name="T61" fmla="*/ 0 h 882"/>
                  <a:gd name="T62" fmla="*/ 0 w 182"/>
                  <a:gd name="T63" fmla="*/ 0 h 882"/>
                  <a:gd name="T64" fmla="*/ 0 w 182"/>
                  <a:gd name="T65" fmla="*/ 0 h 88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82"/>
                  <a:gd name="T100" fmla="*/ 0 h 882"/>
                  <a:gd name="T101" fmla="*/ 182 w 182"/>
                  <a:gd name="T102" fmla="*/ 882 h 88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82" h="882">
                    <a:moveTo>
                      <a:pt x="182" y="0"/>
                    </a:moveTo>
                    <a:lnTo>
                      <a:pt x="159" y="24"/>
                    </a:lnTo>
                    <a:lnTo>
                      <a:pt x="139" y="47"/>
                    </a:lnTo>
                    <a:lnTo>
                      <a:pt x="120" y="72"/>
                    </a:lnTo>
                    <a:lnTo>
                      <a:pt x="102" y="98"/>
                    </a:lnTo>
                    <a:lnTo>
                      <a:pt x="85" y="125"/>
                    </a:lnTo>
                    <a:lnTo>
                      <a:pt x="70" y="151"/>
                    </a:lnTo>
                    <a:lnTo>
                      <a:pt x="57" y="179"/>
                    </a:lnTo>
                    <a:lnTo>
                      <a:pt x="45" y="207"/>
                    </a:lnTo>
                    <a:lnTo>
                      <a:pt x="34" y="235"/>
                    </a:lnTo>
                    <a:lnTo>
                      <a:pt x="24" y="263"/>
                    </a:lnTo>
                    <a:lnTo>
                      <a:pt x="16" y="293"/>
                    </a:lnTo>
                    <a:lnTo>
                      <a:pt x="11" y="322"/>
                    </a:lnTo>
                    <a:lnTo>
                      <a:pt x="5" y="352"/>
                    </a:lnTo>
                    <a:lnTo>
                      <a:pt x="2" y="381"/>
                    </a:lnTo>
                    <a:lnTo>
                      <a:pt x="0" y="412"/>
                    </a:lnTo>
                    <a:lnTo>
                      <a:pt x="0" y="441"/>
                    </a:lnTo>
                    <a:lnTo>
                      <a:pt x="0" y="471"/>
                    </a:lnTo>
                    <a:lnTo>
                      <a:pt x="2" y="502"/>
                    </a:lnTo>
                    <a:lnTo>
                      <a:pt x="5" y="531"/>
                    </a:lnTo>
                    <a:lnTo>
                      <a:pt x="11" y="560"/>
                    </a:lnTo>
                    <a:lnTo>
                      <a:pt x="16" y="591"/>
                    </a:lnTo>
                    <a:lnTo>
                      <a:pt x="24" y="619"/>
                    </a:lnTo>
                    <a:lnTo>
                      <a:pt x="34" y="648"/>
                    </a:lnTo>
                    <a:lnTo>
                      <a:pt x="45" y="676"/>
                    </a:lnTo>
                    <a:lnTo>
                      <a:pt x="57" y="704"/>
                    </a:lnTo>
                    <a:lnTo>
                      <a:pt x="70" y="731"/>
                    </a:lnTo>
                    <a:lnTo>
                      <a:pt x="85" y="758"/>
                    </a:lnTo>
                    <a:lnTo>
                      <a:pt x="102" y="785"/>
                    </a:lnTo>
                    <a:lnTo>
                      <a:pt x="120" y="810"/>
                    </a:lnTo>
                    <a:lnTo>
                      <a:pt x="139" y="835"/>
                    </a:lnTo>
                    <a:lnTo>
                      <a:pt x="159" y="860"/>
                    </a:lnTo>
                    <a:lnTo>
                      <a:pt x="182" y="882"/>
                    </a:lnTo>
                  </a:path>
                </a:pathLst>
              </a:custGeom>
              <a:noFill/>
              <a:ln w="3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3" name="Group 93"/>
              <p:cNvGrpSpPr>
                <a:grpSpLocks/>
              </p:cNvGrpSpPr>
              <p:nvPr/>
            </p:nvGrpSpPr>
            <p:grpSpPr bwMode="auto">
              <a:xfrm>
                <a:off x="7984" y="11141"/>
                <a:ext cx="197" cy="198"/>
                <a:chOff x="11298" y="13152"/>
                <a:chExt cx="350" cy="350"/>
              </a:xfrm>
            </p:grpSpPr>
            <p:sp>
              <p:nvSpPr>
                <p:cNvPr id="28780" name="Oval 95"/>
                <p:cNvSpPr>
                  <a:spLocks noChangeArrowheads="1"/>
                </p:cNvSpPr>
                <p:nvPr/>
              </p:nvSpPr>
              <p:spPr bwMode="auto">
                <a:xfrm>
                  <a:off x="11298" y="13152"/>
                  <a:ext cx="350" cy="350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rgbClr val="7F7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endParaRPr lang="ru-RU" altLang="ru-RU"/>
                </a:p>
              </p:txBody>
            </p:sp>
            <p:sp>
              <p:nvSpPr>
                <p:cNvPr id="28781" name="Oval 94"/>
                <p:cNvSpPr>
                  <a:spLocks noChangeArrowheads="1"/>
                </p:cNvSpPr>
                <p:nvPr/>
              </p:nvSpPr>
              <p:spPr bwMode="auto">
                <a:xfrm>
                  <a:off x="11400" y="13318"/>
                  <a:ext cx="99" cy="99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endParaRPr lang="ru-RU" altLang="ru-RU"/>
                </a:p>
              </p:txBody>
            </p:sp>
          </p:grpSp>
          <p:sp>
            <p:nvSpPr>
              <p:cNvPr id="28772" name="Line 92"/>
              <p:cNvSpPr>
                <a:spLocks noChangeShapeType="1"/>
              </p:cNvSpPr>
              <p:nvPr/>
            </p:nvSpPr>
            <p:spPr bwMode="auto">
              <a:xfrm>
                <a:off x="8204" y="11239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73" name="Line 91"/>
              <p:cNvSpPr>
                <a:spLocks noChangeShapeType="1"/>
              </p:cNvSpPr>
              <p:nvPr/>
            </p:nvSpPr>
            <p:spPr bwMode="auto">
              <a:xfrm rot="-5400000">
                <a:off x="8054" y="11093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74" name="Line 90"/>
              <p:cNvSpPr>
                <a:spLocks noChangeShapeType="1"/>
              </p:cNvSpPr>
              <p:nvPr/>
            </p:nvSpPr>
            <p:spPr bwMode="auto">
              <a:xfrm rot="-5400000">
                <a:off x="8054" y="11386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75" name="Line 89"/>
              <p:cNvSpPr>
                <a:spLocks noChangeShapeType="1"/>
              </p:cNvSpPr>
              <p:nvPr/>
            </p:nvSpPr>
            <p:spPr bwMode="auto">
              <a:xfrm>
                <a:off x="7904" y="11239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76" name="Line 88"/>
              <p:cNvSpPr>
                <a:spLocks noChangeShapeType="1"/>
              </p:cNvSpPr>
              <p:nvPr/>
            </p:nvSpPr>
            <p:spPr bwMode="auto">
              <a:xfrm rot="2700000">
                <a:off x="7948" y="11136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77" name="Line 87"/>
              <p:cNvSpPr>
                <a:spLocks noChangeShapeType="1"/>
              </p:cNvSpPr>
              <p:nvPr/>
            </p:nvSpPr>
            <p:spPr bwMode="auto">
              <a:xfrm rot="2700000">
                <a:off x="8160" y="11341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78" name="Line 86"/>
              <p:cNvSpPr>
                <a:spLocks noChangeShapeType="1"/>
              </p:cNvSpPr>
              <p:nvPr/>
            </p:nvSpPr>
            <p:spPr bwMode="auto">
              <a:xfrm rot="-2700000">
                <a:off x="8165" y="11141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79" name="Line 85"/>
              <p:cNvSpPr>
                <a:spLocks noChangeShapeType="1"/>
              </p:cNvSpPr>
              <p:nvPr/>
            </p:nvSpPr>
            <p:spPr bwMode="auto">
              <a:xfrm rot="-2700000">
                <a:off x="7949" y="11342"/>
                <a:ext cx="57" cy="1"/>
              </a:xfrm>
              <a:prstGeom prst="line">
                <a:avLst/>
              </a:prstGeom>
              <a:noFill/>
              <a:ln w="6350">
                <a:solidFill>
                  <a:srgbClr val="A5A5A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8753" name="Line 83"/>
            <p:cNvSpPr>
              <a:spLocks noChangeShapeType="1"/>
            </p:cNvSpPr>
            <p:nvPr/>
          </p:nvSpPr>
          <p:spPr bwMode="auto">
            <a:xfrm>
              <a:off x="7677" y="10951"/>
              <a:ext cx="37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54" name="Line 82"/>
            <p:cNvSpPr>
              <a:spLocks noChangeShapeType="1"/>
            </p:cNvSpPr>
            <p:nvPr/>
          </p:nvSpPr>
          <p:spPr bwMode="auto">
            <a:xfrm>
              <a:off x="7677" y="11255"/>
              <a:ext cx="37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55" name="Line 81"/>
            <p:cNvSpPr>
              <a:spLocks noChangeShapeType="1"/>
            </p:cNvSpPr>
            <p:nvPr/>
          </p:nvSpPr>
          <p:spPr bwMode="auto">
            <a:xfrm>
              <a:off x="7677" y="11552"/>
              <a:ext cx="37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56" name="Line 80"/>
            <p:cNvSpPr>
              <a:spLocks noChangeShapeType="1"/>
            </p:cNvSpPr>
            <p:nvPr/>
          </p:nvSpPr>
          <p:spPr bwMode="auto">
            <a:xfrm>
              <a:off x="7677" y="11856"/>
              <a:ext cx="37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57" name="Line 79"/>
            <p:cNvSpPr>
              <a:spLocks noChangeShapeType="1"/>
            </p:cNvSpPr>
            <p:nvPr/>
          </p:nvSpPr>
          <p:spPr bwMode="auto">
            <a:xfrm>
              <a:off x="7677" y="12157"/>
              <a:ext cx="37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58" name="Line 78"/>
            <p:cNvSpPr>
              <a:spLocks noChangeShapeType="1"/>
            </p:cNvSpPr>
            <p:nvPr/>
          </p:nvSpPr>
          <p:spPr bwMode="auto">
            <a:xfrm>
              <a:off x="7677" y="12461"/>
              <a:ext cx="37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59" name="Line 77"/>
            <p:cNvSpPr>
              <a:spLocks noChangeShapeType="1"/>
            </p:cNvSpPr>
            <p:nvPr/>
          </p:nvSpPr>
          <p:spPr bwMode="auto">
            <a:xfrm>
              <a:off x="7677" y="12776"/>
              <a:ext cx="37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60" name="Line 76"/>
            <p:cNvSpPr>
              <a:spLocks noChangeShapeType="1"/>
            </p:cNvSpPr>
            <p:nvPr/>
          </p:nvSpPr>
          <p:spPr bwMode="auto">
            <a:xfrm>
              <a:off x="7677" y="13080"/>
              <a:ext cx="37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5" name="Скругленная прямоугольная выноска 154"/>
          <p:cNvSpPr/>
          <p:nvPr/>
        </p:nvSpPr>
        <p:spPr bwMode="auto">
          <a:xfrm>
            <a:off x="5822950" y="1862957"/>
            <a:ext cx="1277938" cy="479415"/>
          </a:xfrm>
          <a:prstGeom prst="wedgeRoundRectCallout">
            <a:avLst>
              <a:gd name="adj1" fmla="val 68115"/>
              <a:gd name="adj2" fmla="val 115587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2400" dirty="0"/>
              <a:t>регистр</a:t>
            </a:r>
            <a:endParaRPr lang="ru-RU" sz="2400" i="1" dirty="0"/>
          </a:p>
        </p:txBody>
      </p:sp>
      <p:sp>
        <p:nvSpPr>
          <p:cNvPr id="27676" name="Левая фигурная скобка 155"/>
          <p:cNvSpPr>
            <a:spLocks/>
          </p:cNvSpPr>
          <p:nvPr/>
        </p:nvSpPr>
        <p:spPr bwMode="auto">
          <a:xfrm>
            <a:off x="7318375" y="1353371"/>
            <a:ext cx="249238" cy="2636837"/>
          </a:xfrm>
          <a:prstGeom prst="leftBrace">
            <a:avLst>
              <a:gd name="adj1" fmla="val 10986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7677" name="Прямоугольник 156"/>
          <p:cNvSpPr>
            <a:spLocks noChangeArrowheads="1"/>
          </p:cNvSpPr>
          <p:nvPr/>
        </p:nvSpPr>
        <p:spPr bwMode="auto">
          <a:xfrm>
            <a:off x="360363" y="3655246"/>
            <a:ext cx="59721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/>
            <a:r>
              <a:rPr lang="ru-RU" altLang="ru-RU" sz="2400" b="1" dirty="0">
                <a:solidFill>
                  <a:schemeClr val="accent3">
                    <a:lumMod val="75000"/>
                  </a:schemeClr>
                </a:solidFill>
              </a:rPr>
              <a:t>Операция «НЕ» (инверсия</a:t>
            </a:r>
            <a:r>
              <a:rPr lang="en-US" altLang="ru-RU" sz="2400" b="1" dirty="0">
                <a:solidFill>
                  <a:schemeClr val="accent3">
                    <a:lumMod val="75000"/>
                  </a:schemeClr>
                </a:solidFill>
              </a:rPr>
              <a:t>, not</a:t>
            </a:r>
            <a:r>
              <a:rPr lang="ru-RU" altLang="ru-RU" sz="2400" b="1" dirty="0">
                <a:solidFill>
                  <a:schemeClr val="accent3">
                    <a:lumMod val="75000"/>
                  </a:schemeClr>
                </a:solidFill>
              </a:rPr>
              <a:t>):</a:t>
            </a:r>
            <a:endParaRPr lang="ru-RU" alt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158" name="Таблица 157"/>
          <p:cNvGraphicFramePr>
            <a:graphicFrameLocks noGrp="1"/>
          </p:cNvGraphicFramePr>
          <p:nvPr/>
        </p:nvGraphicFramePr>
        <p:xfrm>
          <a:off x="1830358" y="4268021"/>
          <a:ext cx="4599032" cy="518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879"/>
                <a:gridCol w="574879"/>
                <a:gridCol w="574879"/>
                <a:gridCol w="574879"/>
                <a:gridCol w="574879"/>
                <a:gridCol w="574879"/>
                <a:gridCol w="574879"/>
                <a:gridCol w="574879"/>
              </a:tblGrid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698" name="Прямоугольник 158"/>
          <p:cNvSpPr>
            <a:spLocks noChangeArrowheads="1"/>
          </p:cNvSpPr>
          <p:nvPr/>
        </p:nvSpPr>
        <p:spPr bwMode="auto">
          <a:xfrm>
            <a:off x="1158846" y="4228333"/>
            <a:ext cx="4413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32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ru-RU" altLang="ru-RU" sz="32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altLang="ru-RU" sz="24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699" name="Прямоугольник 159"/>
          <p:cNvSpPr>
            <a:spLocks noChangeArrowheads="1"/>
          </p:cNvSpPr>
          <p:nvPr/>
        </p:nvSpPr>
        <p:spPr bwMode="auto">
          <a:xfrm>
            <a:off x="285720" y="4771265"/>
            <a:ext cx="16658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3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not R</a:t>
            </a:r>
            <a:r>
              <a:rPr lang="ru-RU" altLang="ru-RU" sz="3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altLang="ru-RU" sz="2400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61" name="Таблица 160"/>
          <p:cNvGraphicFramePr>
            <a:graphicFrameLocks noGrp="1"/>
          </p:cNvGraphicFramePr>
          <p:nvPr/>
        </p:nvGraphicFramePr>
        <p:xfrm>
          <a:off x="1830358" y="4910958"/>
          <a:ext cx="4670472" cy="518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809"/>
                <a:gridCol w="583809"/>
                <a:gridCol w="583809"/>
                <a:gridCol w="583809"/>
                <a:gridCol w="583809"/>
                <a:gridCol w="583809"/>
                <a:gridCol w="583809"/>
                <a:gridCol w="583809"/>
              </a:tblGrid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 animBg="1"/>
      <p:bldP spid="27676" grpId="0" animBg="1"/>
      <p:bldP spid="27677" grpId="0"/>
      <p:bldP spid="27698" grpId="0"/>
      <p:bldP spid="276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25470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defRPr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Логическая операция «И» (</a:t>
            </a:r>
            <a:r>
              <a:rPr lang="en-US" b="1" dirty="0" smtClean="0">
                <a:ln/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)</a:t>
            </a:r>
            <a:endParaRPr lang="ru-RU" b="1" dirty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809625" y="1374775"/>
          <a:ext cx="2921000" cy="1840040"/>
        </p:xfrm>
        <a:graphic>
          <a:graphicData uri="http://schemas.openxmlformats.org/drawingml/2006/table">
            <a:tbl>
              <a:tblPr/>
              <a:tblGrid>
                <a:gridCol w="795276"/>
                <a:gridCol w="795276"/>
                <a:gridCol w="1330448"/>
              </a:tblGrid>
              <a:tr h="3351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libri"/>
                          <a:ea typeface="Times New Roman"/>
                          <a:cs typeface="Times New Roman"/>
                        </a:rPr>
                        <a:t>D</a:t>
                      </a:r>
                    </a:p>
                  </a:txBody>
                  <a:tcPr marL="124298" marR="124298" marT="0" marB="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/>
                          <a:ea typeface="Times New Roman"/>
                          <a:cs typeface="Times New Roman"/>
                        </a:rPr>
                        <a:t>M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/>
                          <a:ea typeface="Times New Roman"/>
                          <a:cs typeface="Times New Roman"/>
                        </a:rPr>
                        <a:t>D </a:t>
                      </a:r>
                      <a:r>
                        <a:rPr lang="ru-RU" sz="2200" b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and</a:t>
                      </a:r>
                      <a:r>
                        <a:rPr lang="en-US" sz="22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200" dirty="0">
                          <a:latin typeface="Calibri"/>
                          <a:ea typeface="Times New Roman"/>
                          <a:cs typeface="Times New Roman"/>
                        </a:rPr>
                        <a:t>M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6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702" name="Freeform 13"/>
          <p:cNvSpPr>
            <a:spLocks/>
          </p:cNvSpPr>
          <p:nvPr/>
        </p:nvSpPr>
        <p:spPr bwMode="auto">
          <a:xfrm>
            <a:off x="1387475" y="2836863"/>
            <a:ext cx="1443038" cy="222250"/>
          </a:xfrm>
          <a:custGeom>
            <a:avLst/>
            <a:gdLst>
              <a:gd name="T0" fmla="*/ 2147483647 w 1267"/>
              <a:gd name="T1" fmla="*/ 2147483647 h 195"/>
              <a:gd name="T2" fmla="*/ 2147483647 w 1267"/>
              <a:gd name="T3" fmla="*/ 2147483647 h 195"/>
              <a:gd name="T4" fmla="*/ 2147483647 w 1267"/>
              <a:gd name="T5" fmla="*/ 2147483647 h 195"/>
              <a:gd name="T6" fmla="*/ 2147483647 w 1267"/>
              <a:gd name="T7" fmla="*/ 2147483647 h 195"/>
              <a:gd name="T8" fmla="*/ 2147483647 w 1267"/>
              <a:gd name="T9" fmla="*/ 2147483647 h 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67"/>
              <a:gd name="T16" fmla="*/ 0 h 195"/>
              <a:gd name="T17" fmla="*/ 1267 w 1267"/>
              <a:gd name="T18" fmla="*/ 195 h 1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67" h="195">
                <a:moveTo>
                  <a:pt x="3" y="195"/>
                </a:moveTo>
                <a:cubicBezTo>
                  <a:pt x="3" y="195"/>
                  <a:pt x="0" y="191"/>
                  <a:pt x="358" y="195"/>
                </a:cubicBezTo>
                <a:cubicBezTo>
                  <a:pt x="357" y="48"/>
                  <a:pt x="469" y="2"/>
                  <a:pt x="530" y="1"/>
                </a:cubicBezTo>
                <a:cubicBezTo>
                  <a:pt x="591" y="0"/>
                  <a:pt x="711" y="18"/>
                  <a:pt x="724" y="191"/>
                </a:cubicBezTo>
                <a:cubicBezTo>
                  <a:pt x="995" y="191"/>
                  <a:pt x="1267" y="191"/>
                  <a:pt x="1267" y="191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8703" name="Freeform 11"/>
          <p:cNvSpPr>
            <a:spLocks/>
          </p:cNvSpPr>
          <p:nvPr/>
        </p:nvSpPr>
        <p:spPr bwMode="auto">
          <a:xfrm>
            <a:off x="2178050" y="2281238"/>
            <a:ext cx="647700" cy="1587"/>
          </a:xfrm>
          <a:custGeom>
            <a:avLst/>
            <a:gdLst>
              <a:gd name="T0" fmla="*/ 0 w 543"/>
              <a:gd name="T1" fmla="*/ 0 h 1"/>
              <a:gd name="T2" fmla="*/ 2147483647 w 543"/>
              <a:gd name="T3" fmla="*/ 0 h 1"/>
              <a:gd name="T4" fmla="*/ 0 60000 65536"/>
              <a:gd name="T5" fmla="*/ 0 60000 65536"/>
              <a:gd name="T6" fmla="*/ 0 w 543"/>
              <a:gd name="T7" fmla="*/ 0 h 1"/>
              <a:gd name="T8" fmla="*/ 543 w 54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3" h="1">
                <a:moveTo>
                  <a:pt x="0" y="0"/>
                </a:moveTo>
                <a:cubicBezTo>
                  <a:pt x="271" y="0"/>
                  <a:pt x="543" y="0"/>
                  <a:pt x="543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8704" name="Freeform 11"/>
          <p:cNvSpPr>
            <a:spLocks/>
          </p:cNvSpPr>
          <p:nvPr/>
        </p:nvSpPr>
        <p:spPr bwMode="auto">
          <a:xfrm>
            <a:off x="2178050" y="1911350"/>
            <a:ext cx="647700" cy="1588"/>
          </a:xfrm>
          <a:custGeom>
            <a:avLst/>
            <a:gdLst>
              <a:gd name="T0" fmla="*/ 0 w 543"/>
              <a:gd name="T1" fmla="*/ 0 h 1"/>
              <a:gd name="T2" fmla="*/ 2147483647 w 543"/>
              <a:gd name="T3" fmla="*/ 0 h 1"/>
              <a:gd name="T4" fmla="*/ 0 60000 65536"/>
              <a:gd name="T5" fmla="*/ 0 60000 65536"/>
              <a:gd name="T6" fmla="*/ 0 w 543"/>
              <a:gd name="T7" fmla="*/ 0 h 1"/>
              <a:gd name="T8" fmla="*/ 543 w 54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3" h="1">
                <a:moveTo>
                  <a:pt x="0" y="0"/>
                </a:moveTo>
                <a:cubicBezTo>
                  <a:pt x="271" y="0"/>
                  <a:pt x="543" y="0"/>
                  <a:pt x="543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2" name="Скругленная прямоугольная выноска 21"/>
          <p:cNvSpPr/>
          <p:nvPr/>
        </p:nvSpPr>
        <p:spPr bwMode="auto">
          <a:xfrm>
            <a:off x="287338" y="869950"/>
            <a:ext cx="1279525" cy="414338"/>
          </a:xfrm>
          <a:prstGeom prst="wedgeRoundRectCallout">
            <a:avLst>
              <a:gd name="adj1" fmla="val 17129"/>
              <a:gd name="adj2" fmla="val 88349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dirty="0"/>
              <a:t>данные</a:t>
            </a:r>
            <a:endParaRPr lang="ru-RU" i="1" dirty="0"/>
          </a:p>
        </p:txBody>
      </p:sp>
      <p:sp>
        <p:nvSpPr>
          <p:cNvPr id="23" name="Скругленная прямоугольная выноска 22"/>
          <p:cNvSpPr/>
          <p:nvPr/>
        </p:nvSpPr>
        <p:spPr bwMode="auto">
          <a:xfrm>
            <a:off x="1835150" y="869950"/>
            <a:ext cx="868363" cy="414338"/>
          </a:xfrm>
          <a:prstGeom prst="wedgeRoundRectCallout">
            <a:avLst>
              <a:gd name="adj1" fmla="val -20141"/>
              <a:gd name="adj2" fmla="val 76622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dirty="0"/>
              <a:t>маска</a:t>
            </a:r>
            <a:endParaRPr lang="ru-RU" i="1" dirty="0"/>
          </a:p>
        </p:txBody>
      </p:sp>
      <p:sp>
        <p:nvSpPr>
          <p:cNvPr id="28707" name="Freeform 13"/>
          <p:cNvSpPr>
            <a:spLocks/>
          </p:cNvSpPr>
          <p:nvPr/>
        </p:nvSpPr>
        <p:spPr bwMode="auto">
          <a:xfrm>
            <a:off x="1387475" y="2468563"/>
            <a:ext cx="1443038" cy="222250"/>
          </a:xfrm>
          <a:custGeom>
            <a:avLst/>
            <a:gdLst>
              <a:gd name="T0" fmla="*/ 2147483647 w 1267"/>
              <a:gd name="T1" fmla="*/ 2147483647 h 195"/>
              <a:gd name="T2" fmla="*/ 2147483647 w 1267"/>
              <a:gd name="T3" fmla="*/ 2147483647 h 195"/>
              <a:gd name="T4" fmla="*/ 2147483647 w 1267"/>
              <a:gd name="T5" fmla="*/ 2147483647 h 195"/>
              <a:gd name="T6" fmla="*/ 2147483647 w 1267"/>
              <a:gd name="T7" fmla="*/ 2147483647 h 195"/>
              <a:gd name="T8" fmla="*/ 2147483647 w 1267"/>
              <a:gd name="T9" fmla="*/ 2147483647 h 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67"/>
              <a:gd name="T16" fmla="*/ 0 h 195"/>
              <a:gd name="T17" fmla="*/ 1267 w 1267"/>
              <a:gd name="T18" fmla="*/ 195 h 1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67" h="195">
                <a:moveTo>
                  <a:pt x="3" y="195"/>
                </a:moveTo>
                <a:cubicBezTo>
                  <a:pt x="3" y="195"/>
                  <a:pt x="0" y="191"/>
                  <a:pt x="358" y="195"/>
                </a:cubicBezTo>
                <a:cubicBezTo>
                  <a:pt x="357" y="48"/>
                  <a:pt x="469" y="2"/>
                  <a:pt x="530" y="1"/>
                </a:cubicBezTo>
                <a:cubicBezTo>
                  <a:pt x="591" y="0"/>
                  <a:pt x="711" y="18"/>
                  <a:pt x="724" y="191"/>
                </a:cubicBezTo>
                <a:cubicBezTo>
                  <a:pt x="995" y="191"/>
                  <a:pt x="1267" y="191"/>
                  <a:pt x="1267" y="191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8708" name="Прямоугольник 23"/>
          <p:cNvSpPr>
            <a:spLocks noChangeArrowheads="1"/>
          </p:cNvSpPr>
          <p:nvPr/>
        </p:nvSpPr>
        <p:spPr bwMode="auto">
          <a:xfrm>
            <a:off x="3930650" y="944563"/>
            <a:ext cx="48244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/>
            <a:r>
              <a:rPr lang="ru-RU" altLang="ru-RU" sz="2400" b="1" dirty="0">
                <a:solidFill>
                  <a:schemeClr val="accent3">
                    <a:lumMod val="75000"/>
                  </a:schemeClr>
                </a:solidFill>
              </a:rPr>
              <a:t>Маска </a:t>
            </a:r>
            <a:r>
              <a:rPr lang="ru-RU" altLang="ru-RU" sz="2400" dirty="0"/>
              <a:t>– константа, которая определяет область применения логической операции к битам многоразрядного числа.</a:t>
            </a:r>
          </a:p>
        </p:txBody>
      </p:sp>
      <p:grpSp>
        <p:nvGrpSpPr>
          <p:cNvPr id="3" name="Group 88"/>
          <p:cNvGrpSpPr>
            <a:grpSpLocks/>
          </p:cNvGrpSpPr>
          <p:nvPr/>
        </p:nvGrpSpPr>
        <p:grpSpPr bwMode="auto">
          <a:xfrm>
            <a:off x="328613" y="5287963"/>
            <a:ext cx="8494712" cy="936625"/>
            <a:chOff x="317" y="2976"/>
            <a:chExt cx="5351" cy="590"/>
          </a:xfrm>
        </p:grpSpPr>
        <p:sp>
          <p:nvSpPr>
            <p:cNvPr id="28794" name="Text Box 89"/>
            <p:cNvSpPr txBox="1">
              <a:spLocks noChangeArrowheads="1"/>
            </p:cNvSpPr>
            <p:nvPr/>
          </p:nvSpPr>
          <p:spPr bwMode="auto">
            <a:xfrm>
              <a:off x="611" y="3043"/>
              <a:ext cx="5057" cy="52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С помощью операции «И» можно сбросить </a:t>
              </a:r>
              <a:br>
                <a:rPr lang="ru-RU" sz="2400" dirty="0"/>
              </a:br>
              <a:r>
                <a:rPr lang="ru-RU" sz="2400" dirty="0"/>
                <a:t>  (установить в ноль) биты, для которых маска равна 0!</a:t>
              </a:r>
            </a:p>
          </p:txBody>
        </p:sp>
        <p:sp>
          <p:nvSpPr>
            <p:cNvPr id="29819" name="Oval 90"/>
            <p:cNvSpPr>
              <a:spLocks noChangeArrowheads="1"/>
            </p:cNvSpPr>
            <p:nvPr/>
          </p:nvSpPr>
          <p:spPr bwMode="auto">
            <a:xfrm>
              <a:off x="317" y="297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b="1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2541588" y="3654425"/>
          <a:ext cx="4224336" cy="39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</a:tblGrid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8730" name="Прямоугольник 28"/>
          <p:cNvSpPr>
            <a:spLocks noChangeArrowheads="1"/>
          </p:cNvSpPr>
          <p:nvPr/>
        </p:nvSpPr>
        <p:spPr bwMode="auto">
          <a:xfrm>
            <a:off x="2025650" y="3624263"/>
            <a:ext cx="441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altLang="ru-RU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731" name="Прямоугольник 29"/>
          <p:cNvSpPr>
            <a:spLocks noChangeArrowheads="1"/>
          </p:cNvSpPr>
          <p:nvPr/>
        </p:nvSpPr>
        <p:spPr bwMode="auto">
          <a:xfrm>
            <a:off x="1190625" y="4625975"/>
            <a:ext cx="1276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altLang="ru-RU" sz="2400" b="1" dirty="0">
                <a:solidFill>
                  <a:schemeClr val="accent3">
                    <a:lumMod val="75000"/>
                  </a:schemeClr>
                </a:solidFill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altLang="ru-RU" sz="2400" b="1" dirty="0">
                <a:solidFill>
                  <a:schemeClr val="accent3">
                    <a:lumMod val="75000"/>
                  </a:schemeClr>
                </a:solidFill>
                <a:cs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</a:t>
            </a:r>
            <a:endParaRPr lang="ru-RU" altLang="ru-RU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/>
        </p:nvGraphicFramePr>
        <p:xfrm>
          <a:off x="2541588" y="4151313"/>
          <a:ext cx="4224336" cy="39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</a:tblGrid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8752" name="Прямоугольник 31"/>
          <p:cNvSpPr>
            <a:spLocks noChangeArrowheads="1"/>
          </p:cNvSpPr>
          <p:nvPr/>
        </p:nvSpPr>
        <p:spPr bwMode="auto">
          <a:xfrm>
            <a:off x="2025650" y="4110038"/>
            <a:ext cx="441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altLang="ru-RU" b="1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2541588" y="4665663"/>
          <a:ext cx="4224336" cy="39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</a:tblGrid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FF"/>
                    </a:solidFill>
                  </a:tcPr>
                </a:tc>
              </a:tr>
            </a:tbl>
          </a:graphicData>
        </a:graphic>
      </p:graphicFrame>
      <p:sp>
        <p:nvSpPr>
          <p:cNvPr id="28773" name="Freeform 13"/>
          <p:cNvSpPr>
            <a:spLocks/>
          </p:cNvSpPr>
          <p:nvPr/>
        </p:nvSpPr>
        <p:spPr bwMode="auto">
          <a:xfrm rot="5400000">
            <a:off x="3013869" y="4279107"/>
            <a:ext cx="784225" cy="153987"/>
          </a:xfrm>
          <a:custGeom>
            <a:avLst/>
            <a:gdLst>
              <a:gd name="T0" fmla="*/ 2147483647 w 10220"/>
              <a:gd name="T1" fmla="*/ 2147483647 h 9600"/>
              <a:gd name="T2" fmla="*/ 2147483647 w 10220"/>
              <a:gd name="T3" fmla="*/ 2147483647 h 9600"/>
              <a:gd name="T4" fmla="*/ 2147483647 w 10220"/>
              <a:gd name="T5" fmla="*/ 2147483647 h 9600"/>
              <a:gd name="T6" fmla="*/ 2147483647 w 10220"/>
              <a:gd name="T7" fmla="*/ 2147483647 h 9600"/>
              <a:gd name="T8" fmla="*/ 2147483647 w 10220"/>
              <a:gd name="T9" fmla="*/ 2147483647 h 9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20"/>
              <a:gd name="T16" fmla="*/ 0 h 9600"/>
              <a:gd name="T17" fmla="*/ 10220 w 10220"/>
              <a:gd name="T18" fmla="*/ 9600 h 9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20" h="9600">
                <a:moveTo>
                  <a:pt x="17" y="9600"/>
                </a:moveTo>
                <a:cubicBezTo>
                  <a:pt x="2771" y="9179"/>
                  <a:pt x="0" y="9477"/>
                  <a:pt x="3110" y="9425"/>
                </a:cubicBezTo>
                <a:cubicBezTo>
                  <a:pt x="3142" y="1875"/>
                  <a:pt x="4239" y="97"/>
                  <a:pt x="4858" y="47"/>
                </a:cubicBezTo>
                <a:cubicBezTo>
                  <a:pt x="5479" y="0"/>
                  <a:pt x="6699" y="869"/>
                  <a:pt x="6829" y="9231"/>
                </a:cubicBezTo>
                <a:lnTo>
                  <a:pt x="10220" y="9231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8774" name="Freeform 13"/>
          <p:cNvSpPr>
            <a:spLocks/>
          </p:cNvSpPr>
          <p:nvPr/>
        </p:nvSpPr>
        <p:spPr bwMode="auto">
          <a:xfrm rot="5400000">
            <a:off x="3531394" y="4279107"/>
            <a:ext cx="784225" cy="153987"/>
          </a:xfrm>
          <a:custGeom>
            <a:avLst/>
            <a:gdLst>
              <a:gd name="T0" fmla="*/ 2147483647 w 10220"/>
              <a:gd name="T1" fmla="*/ 2147483647 h 9600"/>
              <a:gd name="T2" fmla="*/ 2147483647 w 10220"/>
              <a:gd name="T3" fmla="*/ 2147483647 h 9600"/>
              <a:gd name="T4" fmla="*/ 2147483647 w 10220"/>
              <a:gd name="T5" fmla="*/ 2147483647 h 9600"/>
              <a:gd name="T6" fmla="*/ 2147483647 w 10220"/>
              <a:gd name="T7" fmla="*/ 2147483647 h 9600"/>
              <a:gd name="T8" fmla="*/ 2147483647 w 10220"/>
              <a:gd name="T9" fmla="*/ 2147483647 h 9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20"/>
              <a:gd name="T16" fmla="*/ 0 h 9600"/>
              <a:gd name="T17" fmla="*/ 10220 w 10220"/>
              <a:gd name="T18" fmla="*/ 9600 h 9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20" h="9600">
                <a:moveTo>
                  <a:pt x="17" y="9600"/>
                </a:moveTo>
                <a:cubicBezTo>
                  <a:pt x="2771" y="9179"/>
                  <a:pt x="0" y="9477"/>
                  <a:pt x="3110" y="9425"/>
                </a:cubicBezTo>
                <a:cubicBezTo>
                  <a:pt x="3142" y="1875"/>
                  <a:pt x="4239" y="97"/>
                  <a:pt x="4858" y="47"/>
                </a:cubicBezTo>
                <a:cubicBezTo>
                  <a:pt x="5479" y="0"/>
                  <a:pt x="6699" y="869"/>
                  <a:pt x="6829" y="9231"/>
                </a:cubicBezTo>
                <a:lnTo>
                  <a:pt x="10220" y="9231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8775" name="Freeform 13"/>
          <p:cNvSpPr>
            <a:spLocks/>
          </p:cNvSpPr>
          <p:nvPr/>
        </p:nvSpPr>
        <p:spPr bwMode="auto">
          <a:xfrm rot="5400000">
            <a:off x="4591844" y="4279107"/>
            <a:ext cx="784225" cy="153987"/>
          </a:xfrm>
          <a:custGeom>
            <a:avLst/>
            <a:gdLst>
              <a:gd name="T0" fmla="*/ 2147483647 w 10220"/>
              <a:gd name="T1" fmla="*/ 2147483647 h 9600"/>
              <a:gd name="T2" fmla="*/ 2147483647 w 10220"/>
              <a:gd name="T3" fmla="*/ 2147483647 h 9600"/>
              <a:gd name="T4" fmla="*/ 2147483647 w 10220"/>
              <a:gd name="T5" fmla="*/ 2147483647 h 9600"/>
              <a:gd name="T6" fmla="*/ 2147483647 w 10220"/>
              <a:gd name="T7" fmla="*/ 2147483647 h 9600"/>
              <a:gd name="T8" fmla="*/ 2147483647 w 10220"/>
              <a:gd name="T9" fmla="*/ 2147483647 h 9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20"/>
              <a:gd name="T16" fmla="*/ 0 h 9600"/>
              <a:gd name="T17" fmla="*/ 10220 w 10220"/>
              <a:gd name="T18" fmla="*/ 9600 h 9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20" h="9600">
                <a:moveTo>
                  <a:pt x="17" y="9600"/>
                </a:moveTo>
                <a:cubicBezTo>
                  <a:pt x="2771" y="9179"/>
                  <a:pt x="0" y="9477"/>
                  <a:pt x="3110" y="9425"/>
                </a:cubicBezTo>
                <a:cubicBezTo>
                  <a:pt x="3142" y="1875"/>
                  <a:pt x="4239" y="97"/>
                  <a:pt x="4858" y="47"/>
                </a:cubicBezTo>
                <a:cubicBezTo>
                  <a:pt x="5479" y="0"/>
                  <a:pt x="6699" y="869"/>
                  <a:pt x="6829" y="9231"/>
                </a:cubicBezTo>
                <a:lnTo>
                  <a:pt x="10220" y="9231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8776" name="Freeform 13"/>
          <p:cNvSpPr>
            <a:spLocks/>
          </p:cNvSpPr>
          <p:nvPr/>
        </p:nvSpPr>
        <p:spPr bwMode="auto">
          <a:xfrm rot="5400000">
            <a:off x="5123656" y="4279107"/>
            <a:ext cx="784225" cy="153988"/>
          </a:xfrm>
          <a:custGeom>
            <a:avLst/>
            <a:gdLst>
              <a:gd name="T0" fmla="*/ 2147483647 w 10220"/>
              <a:gd name="T1" fmla="*/ 2147483647 h 9600"/>
              <a:gd name="T2" fmla="*/ 2147483647 w 10220"/>
              <a:gd name="T3" fmla="*/ 2147483647 h 9600"/>
              <a:gd name="T4" fmla="*/ 2147483647 w 10220"/>
              <a:gd name="T5" fmla="*/ 2147483647 h 9600"/>
              <a:gd name="T6" fmla="*/ 2147483647 w 10220"/>
              <a:gd name="T7" fmla="*/ 2147483647 h 9600"/>
              <a:gd name="T8" fmla="*/ 2147483647 w 10220"/>
              <a:gd name="T9" fmla="*/ 2147483647 h 9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20"/>
              <a:gd name="T16" fmla="*/ 0 h 9600"/>
              <a:gd name="T17" fmla="*/ 10220 w 10220"/>
              <a:gd name="T18" fmla="*/ 9600 h 9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20" h="9600">
                <a:moveTo>
                  <a:pt x="17" y="9600"/>
                </a:moveTo>
                <a:cubicBezTo>
                  <a:pt x="2771" y="9179"/>
                  <a:pt x="0" y="9477"/>
                  <a:pt x="3110" y="9425"/>
                </a:cubicBezTo>
                <a:cubicBezTo>
                  <a:pt x="3142" y="1875"/>
                  <a:pt x="4239" y="97"/>
                  <a:pt x="4858" y="47"/>
                </a:cubicBezTo>
                <a:cubicBezTo>
                  <a:pt x="5479" y="0"/>
                  <a:pt x="6699" y="869"/>
                  <a:pt x="6829" y="9231"/>
                </a:cubicBezTo>
                <a:lnTo>
                  <a:pt x="10220" y="9231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8777" name="Freeform 11"/>
          <p:cNvSpPr>
            <a:spLocks/>
          </p:cNvSpPr>
          <p:nvPr/>
        </p:nvSpPr>
        <p:spPr bwMode="auto">
          <a:xfrm rot="5400000">
            <a:off x="2655888" y="4600575"/>
            <a:ext cx="287338" cy="1587"/>
          </a:xfrm>
          <a:custGeom>
            <a:avLst/>
            <a:gdLst>
              <a:gd name="T0" fmla="*/ 0 w 543"/>
              <a:gd name="T1" fmla="*/ 0 h 1"/>
              <a:gd name="T2" fmla="*/ 2147483647 w 543"/>
              <a:gd name="T3" fmla="*/ 0 h 1"/>
              <a:gd name="T4" fmla="*/ 0 60000 65536"/>
              <a:gd name="T5" fmla="*/ 0 60000 65536"/>
              <a:gd name="T6" fmla="*/ 0 w 543"/>
              <a:gd name="T7" fmla="*/ 0 h 1"/>
              <a:gd name="T8" fmla="*/ 543 w 54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3" h="1">
                <a:moveTo>
                  <a:pt x="0" y="0"/>
                </a:moveTo>
                <a:cubicBezTo>
                  <a:pt x="271" y="0"/>
                  <a:pt x="543" y="0"/>
                  <a:pt x="543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8778" name="Freeform 11"/>
          <p:cNvSpPr>
            <a:spLocks/>
          </p:cNvSpPr>
          <p:nvPr/>
        </p:nvSpPr>
        <p:spPr bwMode="auto">
          <a:xfrm rot="5400000">
            <a:off x="4248944" y="4601369"/>
            <a:ext cx="287338" cy="0"/>
          </a:xfrm>
          <a:custGeom>
            <a:avLst/>
            <a:gdLst>
              <a:gd name="T0" fmla="*/ 0 w 543"/>
              <a:gd name="T1" fmla="*/ 0 h 1"/>
              <a:gd name="T2" fmla="*/ 2147483647 w 543"/>
              <a:gd name="T3" fmla="*/ 0 h 1"/>
              <a:gd name="T4" fmla="*/ 0 60000 65536"/>
              <a:gd name="T5" fmla="*/ 0 60000 65536"/>
              <a:gd name="T6" fmla="*/ 0 w 543"/>
              <a:gd name="T7" fmla="*/ 0 h 1"/>
              <a:gd name="T8" fmla="*/ 543 w 543"/>
              <a:gd name="T9" fmla="*/ 0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3" h="1">
                <a:moveTo>
                  <a:pt x="0" y="0"/>
                </a:moveTo>
                <a:cubicBezTo>
                  <a:pt x="271" y="0"/>
                  <a:pt x="543" y="0"/>
                  <a:pt x="543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8779" name="Freeform 11"/>
          <p:cNvSpPr>
            <a:spLocks/>
          </p:cNvSpPr>
          <p:nvPr/>
        </p:nvSpPr>
        <p:spPr bwMode="auto">
          <a:xfrm rot="5400000">
            <a:off x="5826125" y="4600575"/>
            <a:ext cx="287338" cy="1588"/>
          </a:xfrm>
          <a:custGeom>
            <a:avLst/>
            <a:gdLst>
              <a:gd name="T0" fmla="*/ 0 w 543"/>
              <a:gd name="T1" fmla="*/ 0 h 1"/>
              <a:gd name="T2" fmla="*/ 2147483647 w 543"/>
              <a:gd name="T3" fmla="*/ 0 h 1"/>
              <a:gd name="T4" fmla="*/ 0 60000 65536"/>
              <a:gd name="T5" fmla="*/ 0 60000 65536"/>
              <a:gd name="T6" fmla="*/ 0 w 543"/>
              <a:gd name="T7" fmla="*/ 0 h 1"/>
              <a:gd name="T8" fmla="*/ 543 w 54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3" h="1">
                <a:moveTo>
                  <a:pt x="0" y="0"/>
                </a:moveTo>
                <a:cubicBezTo>
                  <a:pt x="271" y="0"/>
                  <a:pt x="543" y="0"/>
                  <a:pt x="543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8780" name="Freeform 11"/>
          <p:cNvSpPr>
            <a:spLocks/>
          </p:cNvSpPr>
          <p:nvPr/>
        </p:nvSpPr>
        <p:spPr bwMode="auto">
          <a:xfrm rot="5400000">
            <a:off x="6351588" y="4600575"/>
            <a:ext cx="287338" cy="1587"/>
          </a:xfrm>
          <a:custGeom>
            <a:avLst/>
            <a:gdLst>
              <a:gd name="T0" fmla="*/ 0 w 543"/>
              <a:gd name="T1" fmla="*/ 0 h 1"/>
              <a:gd name="T2" fmla="*/ 2147483647 w 543"/>
              <a:gd name="T3" fmla="*/ 0 h 1"/>
              <a:gd name="T4" fmla="*/ 0 60000 65536"/>
              <a:gd name="T5" fmla="*/ 0 60000 65536"/>
              <a:gd name="T6" fmla="*/ 0 w 543"/>
              <a:gd name="T7" fmla="*/ 0 h 1"/>
              <a:gd name="T8" fmla="*/ 543 w 54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3" h="1">
                <a:moveTo>
                  <a:pt x="0" y="0"/>
                </a:moveTo>
                <a:cubicBezTo>
                  <a:pt x="271" y="0"/>
                  <a:pt x="543" y="0"/>
                  <a:pt x="543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8781" name="Прямоугольник 41"/>
          <p:cNvSpPr>
            <a:spLocks noChangeArrowheads="1"/>
          </p:cNvSpPr>
          <p:nvPr/>
        </p:nvSpPr>
        <p:spPr bwMode="auto">
          <a:xfrm>
            <a:off x="6892925" y="3614738"/>
            <a:ext cx="806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en-US" altLang="ru-RU" sz="2400" b="1" baseline="-250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altLang="ru-RU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782" name="Прямоугольник 42"/>
          <p:cNvSpPr>
            <a:spLocks noChangeArrowheads="1"/>
          </p:cNvSpPr>
          <p:nvPr/>
        </p:nvSpPr>
        <p:spPr bwMode="auto">
          <a:xfrm>
            <a:off x="6892925" y="4110038"/>
            <a:ext cx="10017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6С</a:t>
            </a:r>
            <a:r>
              <a:rPr lang="ru-RU" altLang="ru-RU" sz="2400" b="1" baseline="-250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altLang="ru-RU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783" name="Прямоугольник 43"/>
          <p:cNvSpPr>
            <a:spLocks noChangeArrowheads="1"/>
          </p:cNvSpPr>
          <p:nvPr/>
        </p:nvSpPr>
        <p:spPr bwMode="auto">
          <a:xfrm>
            <a:off x="6892925" y="4625975"/>
            <a:ext cx="800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28</a:t>
            </a:r>
            <a:r>
              <a:rPr lang="en-US" altLang="ru-RU" sz="2400" b="1" baseline="-250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endParaRPr lang="ru-RU" altLang="ru-RU" b="1" baseline="-2500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5" name="Group 66"/>
          <p:cNvGraphicFramePr>
            <a:graphicFrameLocks noGrp="1"/>
          </p:cNvGraphicFramePr>
          <p:nvPr/>
        </p:nvGraphicFramePr>
        <p:xfrm>
          <a:off x="2536825" y="3373438"/>
          <a:ext cx="4237040" cy="304800"/>
        </p:xfrm>
        <a:graphic>
          <a:graphicData uri="http://schemas.openxmlformats.org/drawingml/2006/table">
            <a:tbl>
              <a:tblPr/>
              <a:tblGrid>
                <a:gridCol w="529630"/>
                <a:gridCol w="529630"/>
                <a:gridCol w="529630"/>
                <a:gridCol w="529630"/>
                <a:gridCol w="529630"/>
                <a:gridCol w="529630"/>
                <a:gridCol w="529630"/>
                <a:gridCol w="529630"/>
              </a:tblGrid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1425" marR="91425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" name="Прямоугольник 45"/>
          <p:cNvSpPr/>
          <p:nvPr/>
        </p:nvSpPr>
        <p:spPr>
          <a:xfrm>
            <a:off x="4700588" y="2876550"/>
            <a:ext cx="2811462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en-US" sz="2400" b="1" baseline="-25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en-US" sz="2400" b="1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6C</a:t>
            </a:r>
            <a:r>
              <a:rPr lang="en-US" sz="2400" b="1" baseline="-25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en-US" sz="2400" b="1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8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8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8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8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8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8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8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8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8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2" grpId="0" animBg="1"/>
      <p:bldP spid="28703" grpId="0" animBg="1"/>
      <p:bldP spid="28704" grpId="0" animBg="1"/>
      <p:bldP spid="22" grpId="0" animBg="1"/>
      <p:bldP spid="23" grpId="0" animBg="1"/>
      <p:bldP spid="28707" grpId="0" animBg="1"/>
      <p:bldP spid="28708" grpId="0"/>
      <p:bldP spid="28730" grpId="0"/>
      <p:bldP spid="28731" grpId="0"/>
      <p:bldP spid="28752" grpId="0"/>
      <p:bldP spid="28773" grpId="0" animBg="1"/>
      <p:bldP spid="28774" grpId="0" animBg="1"/>
      <p:bldP spid="28775" grpId="0" animBg="1"/>
      <p:bldP spid="28776" grpId="0" animBg="1"/>
      <p:bldP spid="28777" grpId="0" animBg="1"/>
      <p:bldP spid="28778" grpId="0" animBg="1"/>
      <p:bldP spid="28779" grpId="0" animBg="1"/>
      <p:bldP spid="28780" grpId="0" animBg="1"/>
      <p:bldP spid="28781" grpId="0"/>
      <p:bldP spid="28782" grpId="0"/>
      <p:bldP spid="28783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altLang="ru-RU" b="1" dirty="0" smtClean="0">
                <a:ln/>
                <a:solidFill>
                  <a:schemeClr val="accent3"/>
                </a:solidFill>
              </a:rPr>
              <a:t>Логическая операция «ИЛИ» (</a:t>
            </a:r>
            <a:r>
              <a:rPr lang="en-US" altLang="ru-RU" b="1" dirty="0" smtClean="0">
                <a:ln/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ru-RU" altLang="ru-RU" b="1" dirty="0" smtClean="0">
                <a:ln/>
                <a:solidFill>
                  <a:schemeClr val="accent3"/>
                </a:solidFill>
              </a:rPr>
              <a:t>)</a:t>
            </a:r>
            <a:endParaRPr lang="ru-RU" altLang="ru-RU" b="1" dirty="0" smtClean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3128963" y="950913"/>
          <a:ext cx="2921000" cy="1840040"/>
        </p:xfrm>
        <a:graphic>
          <a:graphicData uri="http://schemas.openxmlformats.org/drawingml/2006/table">
            <a:tbl>
              <a:tblPr/>
              <a:tblGrid>
                <a:gridCol w="795276"/>
                <a:gridCol w="795276"/>
                <a:gridCol w="1330448"/>
              </a:tblGrid>
              <a:tr h="3351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libri"/>
                          <a:ea typeface="Times New Roman"/>
                          <a:cs typeface="Times New Roman"/>
                        </a:rPr>
                        <a:t>D</a:t>
                      </a:r>
                    </a:p>
                  </a:txBody>
                  <a:tcPr marL="124298" marR="124298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/>
                          <a:ea typeface="Times New Roman"/>
                          <a:cs typeface="Times New Roman"/>
                        </a:rPr>
                        <a:t>M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/>
                          <a:ea typeface="Times New Roman"/>
                          <a:cs typeface="Times New Roman"/>
                        </a:rPr>
                        <a:t>D </a:t>
                      </a:r>
                      <a:r>
                        <a:rPr lang="en-US" sz="22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or</a:t>
                      </a:r>
                      <a:r>
                        <a:rPr lang="en-US" sz="22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200" dirty="0">
                          <a:latin typeface="Calibri"/>
                          <a:ea typeface="Times New Roman"/>
                          <a:cs typeface="Times New Roman"/>
                        </a:rPr>
                        <a:t>M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6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24298" marR="1242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726" name="Freeform 13"/>
          <p:cNvSpPr>
            <a:spLocks/>
          </p:cNvSpPr>
          <p:nvPr/>
        </p:nvSpPr>
        <p:spPr bwMode="auto">
          <a:xfrm>
            <a:off x="3706813" y="1687513"/>
            <a:ext cx="1444625" cy="222250"/>
          </a:xfrm>
          <a:custGeom>
            <a:avLst/>
            <a:gdLst>
              <a:gd name="T0" fmla="*/ 2147483647 w 1267"/>
              <a:gd name="T1" fmla="*/ 2147483647 h 195"/>
              <a:gd name="T2" fmla="*/ 2147483647 w 1267"/>
              <a:gd name="T3" fmla="*/ 2147483647 h 195"/>
              <a:gd name="T4" fmla="*/ 2147483647 w 1267"/>
              <a:gd name="T5" fmla="*/ 2147483647 h 195"/>
              <a:gd name="T6" fmla="*/ 2147483647 w 1267"/>
              <a:gd name="T7" fmla="*/ 2147483647 h 195"/>
              <a:gd name="T8" fmla="*/ 2147483647 w 1267"/>
              <a:gd name="T9" fmla="*/ 2147483647 h 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67"/>
              <a:gd name="T16" fmla="*/ 0 h 195"/>
              <a:gd name="T17" fmla="*/ 1267 w 1267"/>
              <a:gd name="T18" fmla="*/ 195 h 1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67" h="195">
                <a:moveTo>
                  <a:pt x="3" y="195"/>
                </a:moveTo>
                <a:cubicBezTo>
                  <a:pt x="3" y="195"/>
                  <a:pt x="0" y="191"/>
                  <a:pt x="358" y="195"/>
                </a:cubicBezTo>
                <a:cubicBezTo>
                  <a:pt x="357" y="48"/>
                  <a:pt x="469" y="2"/>
                  <a:pt x="530" y="1"/>
                </a:cubicBezTo>
                <a:cubicBezTo>
                  <a:pt x="591" y="0"/>
                  <a:pt x="711" y="18"/>
                  <a:pt x="724" y="191"/>
                </a:cubicBezTo>
                <a:cubicBezTo>
                  <a:pt x="995" y="191"/>
                  <a:pt x="1267" y="191"/>
                  <a:pt x="1267" y="191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9727" name="Freeform 11"/>
          <p:cNvSpPr>
            <a:spLocks/>
          </p:cNvSpPr>
          <p:nvPr/>
        </p:nvSpPr>
        <p:spPr bwMode="auto">
          <a:xfrm>
            <a:off x="4537075" y="2252663"/>
            <a:ext cx="647700" cy="0"/>
          </a:xfrm>
          <a:custGeom>
            <a:avLst/>
            <a:gdLst>
              <a:gd name="T0" fmla="*/ 0 w 543"/>
              <a:gd name="T1" fmla="*/ 0 h 1"/>
              <a:gd name="T2" fmla="*/ 2147483647 w 543"/>
              <a:gd name="T3" fmla="*/ 0 h 1"/>
              <a:gd name="T4" fmla="*/ 0 60000 65536"/>
              <a:gd name="T5" fmla="*/ 0 60000 65536"/>
              <a:gd name="T6" fmla="*/ 0 w 543"/>
              <a:gd name="T7" fmla="*/ 0 h 1"/>
              <a:gd name="T8" fmla="*/ 543 w 543"/>
              <a:gd name="T9" fmla="*/ 0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3" h="1">
                <a:moveTo>
                  <a:pt x="0" y="0"/>
                </a:moveTo>
                <a:cubicBezTo>
                  <a:pt x="271" y="0"/>
                  <a:pt x="543" y="0"/>
                  <a:pt x="543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9728" name="Freeform 13"/>
          <p:cNvSpPr>
            <a:spLocks/>
          </p:cNvSpPr>
          <p:nvPr/>
        </p:nvSpPr>
        <p:spPr bwMode="auto">
          <a:xfrm>
            <a:off x="3706813" y="1317625"/>
            <a:ext cx="1444625" cy="222250"/>
          </a:xfrm>
          <a:custGeom>
            <a:avLst/>
            <a:gdLst>
              <a:gd name="T0" fmla="*/ 2147483647 w 1267"/>
              <a:gd name="T1" fmla="*/ 2147483647 h 195"/>
              <a:gd name="T2" fmla="*/ 2147483647 w 1267"/>
              <a:gd name="T3" fmla="*/ 2147483647 h 195"/>
              <a:gd name="T4" fmla="*/ 2147483647 w 1267"/>
              <a:gd name="T5" fmla="*/ 2147483647 h 195"/>
              <a:gd name="T6" fmla="*/ 2147483647 w 1267"/>
              <a:gd name="T7" fmla="*/ 2147483647 h 195"/>
              <a:gd name="T8" fmla="*/ 2147483647 w 1267"/>
              <a:gd name="T9" fmla="*/ 2147483647 h 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67"/>
              <a:gd name="T16" fmla="*/ 0 h 195"/>
              <a:gd name="T17" fmla="*/ 1267 w 1267"/>
              <a:gd name="T18" fmla="*/ 195 h 1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67" h="195">
                <a:moveTo>
                  <a:pt x="3" y="195"/>
                </a:moveTo>
                <a:cubicBezTo>
                  <a:pt x="3" y="195"/>
                  <a:pt x="0" y="191"/>
                  <a:pt x="358" y="195"/>
                </a:cubicBezTo>
                <a:cubicBezTo>
                  <a:pt x="357" y="48"/>
                  <a:pt x="469" y="2"/>
                  <a:pt x="530" y="1"/>
                </a:cubicBezTo>
                <a:cubicBezTo>
                  <a:pt x="591" y="0"/>
                  <a:pt x="711" y="18"/>
                  <a:pt x="724" y="191"/>
                </a:cubicBezTo>
                <a:cubicBezTo>
                  <a:pt x="995" y="191"/>
                  <a:pt x="1267" y="191"/>
                  <a:pt x="1267" y="191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328613" y="5287963"/>
            <a:ext cx="8494712" cy="936625"/>
            <a:chOff x="317" y="2976"/>
            <a:chExt cx="5351" cy="590"/>
          </a:xfrm>
        </p:grpSpPr>
        <p:sp>
          <p:nvSpPr>
            <p:cNvPr id="29815" name="Text Box 89"/>
            <p:cNvSpPr txBox="1">
              <a:spLocks noChangeArrowheads="1"/>
            </p:cNvSpPr>
            <p:nvPr/>
          </p:nvSpPr>
          <p:spPr bwMode="auto">
            <a:xfrm>
              <a:off x="611" y="3043"/>
              <a:ext cx="5057" cy="52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С помощью операции «ИЛИ» можно записать</a:t>
              </a:r>
              <a:br>
                <a:rPr lang="ru-RU" sz="2400" dirty="0"/>
              </a:br>
              <a:r>
                <a:rPr lang="ru-RU" sz="2400" dirty="0"/>
                <a:t>  единицу в биты, для которых маска равна 1!</a:t>
              </a:r>
            </a:p>
          </p:txBody>
        </p:sp>
        <p:sp>
          <p:nvSpPr>
            <p:cNvPr id="30840" name="Oval 90"/>
            <p:cNvSpPr>
              <a:spLocks noChangeArrowheads="1"/>
            </p:cNvSpPr>
            <p:nvPr/>
          </p:nvSpPr>
          <p:spPr bwMode="auto">
            <a:xfrm>
              <a:off x="317" y="297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b="1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2659063" y="3586163"/>
          <a:ext cx="4224336" cy="39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</a:tblGrid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9750" name="Прямоугольник 28"/>
          <p:cNvSpPr>
            <a:spLocks noChangeArrowheads="1"/>
          </p:cNvSpPr>
          <p:nvPr/>
        </p:nvSpPr>
        <p:spPr bwMode="auto">
          <a:xfrm>
            <a:off x="2143125" y="3556000"/>
            <a:ext cx="442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altLang="ru-RU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93838" y="4557713"/>
            <a:ext cx="10922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400" b="1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en-US" sz="2400" b="1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/>
        </p:nvGraphicFramePr>
        <p:xfrm>
          <a:off x="2659063" y="4081463"/>
          <a:ext cx="4224336" cy="39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</a:tblGrid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772" name="Прямоугольник 31"/>
          <p:cNvSpPr>
            <a:spLocks noChangeArrowheads="1"/>
          </p:cNvSpPr>
          <p:nvPr/>
        </p:nvSpPr>
        <p:spPr bwMode="auto">
          <a:xfrm>
            <a:off x="2143125" y="4041775"/>
            <a:ext cx="442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altLang="ru-RU" b="1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2659063" y="4597400"/>
          <a:ext cx="4224336" cy="39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  <a:gridCol w="528042"/>
              </a:tblGrid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5" marR="91425" marT="45793" marB="45793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9793" name="Freeform 13"/>
          <p:cNvSpPr>
            <a:spLocks/>
          </p:cNvSpPr>
          <p:nvPr/>
        </p:nvSpPr>
        <p:spPr bwMode="auto">
          <a:xfrm rot="5400000">
            <a:off x="2606675" y="4210050"/>
            <a:ext cx="784225" cy="155575"/>
          </a:xfrm>
          <a:custGeom>
            <a:avLst/>
            <a:gdLst>
              <a:gd name="T0" fmla="*/ 2147483647 w 10220"/>
              <a:gd name="T1" fmla="*/ 2147483647 h 9600"/>
              <a:gd name="T2" fmla="*/ 2147483647 w 10220"/>
              <a:gd name="T3" fmla="*/ 2147483647 h 9600"/>
              <a:gd name="T4" fmla="*/ 2147483647 w 10220"/>
              <a:gd name="T5" fmla="*/ 2147483647 h 9600"/>
              <a:gd name="T6" fmla="*/ 2147483647 w 10220"/>
              <a:gd name="T7" fmla="*/ 2147483647 h 9600"/>
              <a:gd name="T8" fmla="*/ 2147483647 w 10220"/>
              <a:gd name="T9" fmla="*/ 2147483647 h 9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20"/>
              <a:gd name="T16" fmla="*/ 0 h 9600"/>
              <a:gd name="T17" fmla="*/ 10220 w 10220"/>
              <a:gd name="T18" fmla="*/ 9600 h 9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20" h="9600">
                <a:moveTo>
                  <a:pt x="17" y="9600"/>
                </a:moveTo>
                <a:cubicBezTo>
                  <a:pt x="2771" y="9179"/>
                  <a:pt x="0" y="9477"/>
                  <a:pt x="3110" y="9425"/>
                </a:cubicBezTo>
                <a:cubicBezTo>
                  <a:pt x="3142" y="1875"/>
                  <a:pt x="4239" y="97"/>
                  <a:pt x="4858" y="47"/>
                </a:cubicBezTo>
                <a:cubicBezTo>
                  <a:pt x="5479" y="0"/>
                  <a:pt x="6699" y="869"/>
                  <a:pt x="6829" y="9231"/>
                </a:cubicBezTo>
                <a:lnTo>
                  <a:pt x="10220" y="9231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9794" name="Freeform 13"/>
          <p:cNvSpPr>
            <a:spLocks/>
          </p:cNvSpPr>
          <p:nvPr/>
        </p:nvSpPr>
        <p:spPr bwMode="auto">
          <a:xfrm rot="5400000">
            <a:off x="5772944" y="4210844"/>
            <a:ext cx="784225" cy="153987"/>
          </a:xfrm>
          <a:custGeom>
            <a:avLst/>
            <a:gdLst>
              <a:gd name="T0" fmla="*/ 2147483647 w 10220"/>
              <a:gd name="T1" fmla="*/ 2147483647 h 9600"/>
              <a:gd name="T2" fmla="*/ 2147483647 w 10220"/>
              <a:gd name="T3" fmla="*/ 2147483647 h 9600"/>
              <a:gd name="T4" fmla="*/ 2147483647 w 10220"/>
              <a:gd name="T5" fmla="*/ 2147483647 h 9600"/>
              <a:gd name="T6" fmla="*/ 2147483647 w 10220"/>
              <a:gd name="T7" fmla="*/ 2147483647 h 9600"/>
              <a:gd name="T8" fmla="*/ 2147483647 w 10220"/>
              <a:gd name="T9" fmla="*/ 2147483647 h 9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20"/>
              <a:gd name="T16" fmla="*/ 0 h 9600"/>
              <a:gd name="T17" fmla="*/ 10220 w 10220"/>
              <a:gd name="T18" fmla="*/ 9600 h 9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20" h="9600">
                <a:moveTo>
                  <a:pt x="17" y="9600"/>
                </a:moveTo>
                <a:cubicBezTo>
                  <a:pt x="2771" y="9179"/>
                  <a:pt x="0" y="9477"/>
                  <a:pt x="3110" y="9425"/>
                </a:cubicBezTo>
                <a:cubicBezTo>
                  <a:pt x="3142" y="1875"/>
                  <a:pt x="4239" y="97"/>
                  <a:pt x="4858" y="47"/>
                </a:cubicBezTo>
                <a:cubicBezTo>
                  <a:pt x="5479" y="0"/>
                  <a:pt x="6699" y="869"/>
                  <a:pt x="6829" y="9231"/>
                </a:cubicBezTo>
                <a:lnTo>
                  <a:pt x="10220" y="9231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9795" name="Freeform 13"/>
          <p:cNvSpPr>
            <a:spLocks/>
          </p:cNvSpPr>
          <p:nvPr/>
        </p:nvSpPr>
        <p:spPr bwMode="auto">
          <a:xfrm rot="5400000">
            <a:off x="6304756" y="4210844"/>
            <a:ext cx="784225" cy="153988"/>
          </a:xfrm>
          <a:custGeom>
            <a:avLst/>
            <a:gdLst>
              <a:gd name="T0" fmla="*/ 2147483647 w 10220"/>
              <a:gd name="T1" fmla="*/ 2147483647 h 9600"/>
              <a:gd name="T2" fmla="*/ 2147483647 w 10220"/>
              <a:gd name="T3" fmla="*/ 2147483647 h 9600"/>
              <a:gd name="T4" fmla="*/ 2147483647 w 10220"/>
              <a:gd name="T5" fmla="*/ 2147483647 h 9600"/>
              <a:gd name="T6" fmla="*/ 2147483647 w 10220"/>
              <a:gd name="T7" fmla="*/ 2147483647 h 9600"/>
              <a:gd name="T8" fmla="*/ 2147483647 w 10220"/>
              <a:gd name="T9" fmla="*/ 2147483647 h 9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20"/>
              <a:gd name="T16" fmla="*/ 0 h 9600"/>
              <a:gd name="T17" fmla="*/ 10220 w 10220"/>
              <a:gd name="T18" fmla="*/ 9600 h 9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20" h="9600">
                <a:moveTo>
                  <a:pt x="17" y="9600"/>
                </a:moveTo>
                <a:cubicBezTo>
                  <a:pt x="2771" y="9179"/>
                  <a:pt x="0" y="9477"/>
                  <a:pt x="3110" y="9425"/>
                </a:cubicBezTo>
                <a:cubicBezTo>
                  <a:pt x="3142" y="1875"/>
                  <a:pt x="4239" y="97"/>
                  <a:pt x="4858" y="47"/>
                </a:cubicBezTo>
                <a:cubicBezTo>
                  <a:pt x="5479" y="0"/>
                  <a:pt x="6699" y="869"/>
                  <a:pt x="6829" y="9231"/>
                </a:cubicBezTo>
                <a:lnTo>
                  <a:pt x="10220" y="9231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9796" name="Freeform 11"/>
          <p:cNvSpPr>
            <a:spLocks/>
          </p:cNvSpPr>
          <p:nvPr/>
        </p:nvSpPr>
        <p:spPr bwMode="auto">
          <a:xfrm rot="5400000">
            <a:off x="3303588" y="4532313"/>
            <a:ext cx="287337" cy="1587"/>
          </a:xfrm>
          <a:custGeom>
            <a:avLst/>
            <a:gdLst>
              <a:gd name="T0" fmla="*/ 0 w 543"/>
              <a:gd name="T1" fmla="*/ 0 h 1"/>
              <a:gd name="T2" fmla="*/ 2147483647 w 543"/>
              <a:gd name="T3" fmla="*/ 0 h 1"/>
              <a:gd name="T4" fmla="*/ 0 60000 65536"/>
              <a:gd name="T5" fmla="*/ 0 60000 65536"/>
              <a:gd name="T6" fmla="*/ 0 w 543"/>
              <a:gd name="T7" fmla="*/ 0 h 1"/>
              <a:gd name="T8" fmla="*/ 543 w 54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3" h="1">
                <a:moveTo>
                  <a:pt x="0" y="0"/>
                </a:moveTo>
                <a:cubicBezTo>
                  <a:pt x="271" y="0"/>
                  <a:pt x="543" y="0"/>
                  <a:pt x="543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9797" name="Freeform 11"/>
          <p:cNvSpPr>
            <a:spLocks/>
          </p:cNvSpPr>
          <p:nvPr/>
        </p:nvSpPr>
        <p:spPr bwMode="auto">
          <a:xfrm rot="5400000">
            <a:off x="4889500" y="4532313"/>
            <a:ext cx="287337" cy="1588"/>
          </a:xfrm>
          <a:custGeom>
            <a:avLst/>
            <a:gdLst>
              <a:gd name="T0" fmla="*/ 0 w 543"/>
              <a:gd name="T1" fmla="*/ 0 h 1"/>
              <a:gd name="T2" fmla="*/ 2147483647 w 543"/>
              <a:gd name="T3" fmla="*/ 0 h 1"/>
              <a:gd name="T4" fmla="*/ 0 60000 65536"/>
              <a:gd name="T5" fmla="*/ 0 60000 65536"/>
              <a:gd name="T6" fmla="*/ 0 w 543"/>
              <a:gd name="T7" fmla="*/ 0 h 1"/>
              <a:gd name="T8" fmla="*/ 543 w 54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3" h="1">
                <a:moveTo>
                  <a:pt x="0" y="0"/>
                </a:moveTo>
                <a:cubicBezTo>
                  <a:pt x="271" y="0"/>
                  <a:pt x="543" y="0"/>
                  <a:pt x="543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9798" name="Freeform 11"/>
          <p:cNvSpPr>
            <a:spLocks/>
          </p:cNvSpPr>
          <p:nvPr/>
        </p:nvSpPr>
        <p:spPr bwMode="auto">
          <a:xfrm rot="5400000">
            <a:off x="5414963" y="4532313"/>
            <a:ext cx="287337" cy="1587"/>
          </a:xfrm>
          <a:custGeom>
            <a:avLst/>
            <a:gdLst>
              <a:gd name="T0" fmla="*/ 0 w 543"/>
              <a:gd name="T1" fmla="*/ 0 h 1"/>
              <a:gd name="T2" fmla="*/ 2147483647 w 543"/>
              <a:gd name="T3" fmla="*/ 0 h 1"/>
              <a:gd name="T4" fmla="*/ 0 60000 65536"/>
              <a:gd name="T5" fmla="*/ 0 60000 65536"/>
              <a:gd name="T6" fmla="*/ 0 w 543"/>
              <a:gd name="T7" fmla="*/ 0 h 1"/>
              <a:gd name="T8" fmla="*/ 543 w 54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3" h="1">
                <a:moveTo>
                  <a:pt x="0" y="0"/>
                </a:moveTo>
                <a:cubicBezTo>
                  <a:pt x="271" y="0"/>
                  <a:pt x="543" y="0"/>
                  <a:pt x="543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9799" name="Прямоугольник 41"/>
          <p:cNvSpPr>
            <a:spLocks noChangeArrowheads="1"/>
          </p:cNvSpPr>
          <p:nvPr/>
        </p:nvSpPr>
        <p:spPr bwMode="auto">
          <a:xfrm>
            <a:off x="7010400" y="3546475"/>
            <a:ext cx="8064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en-US" altLang="ru-RU" sz="2400" b="1" baseline="-250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altLang="ru-RU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800" name="Прямоугольник 42"/>
          <p:cNvSpPr>
            <a:spLocks noChangeArrowheads="1"/>
          </p:cNvSpPr>
          <p:nvPr/>
        </p:nvSpPr>
        <p:spPr bwMode="auto">
          <a:xfrm>
            <a:off x="7010400" y="4041775"/>
            <a:ext cx="1003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6С</a:t>
            </a:r>
            <a:r>
              <a:rPr lang="ru-RU" altLang="ru-RU" sz="2400" b="1" baseline="-250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altLang="ru-RU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801" name="Прямоугольник 43"/>
          <p:cNvSpPr>
            <a:spLocks noChangeArrowheads="1"/>
          </p:cNvSpPr>
          <p:nvPr/>
        </p:nvSpPr>
        <p:spPr bwMode="auto">
          <a:xfrm>
            <a:off x="7010400" y="4557713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EE</a:t>
            </a:r>
            <a:r>
              <a:rPr lang="en-US" altLang="ru-RU" sz="2400" b="1" baseline="-250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endParaRPr lang="ru-RU" altLang="ru-RU" b="1" baseline="-2500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5" name="Group 66"/>
          <p:cNvGraphicFramePr>
            <a:graphicFrameLocks noGrp="1"/>
          </p:cNvGraphicFramePr>
          <p:nvPr/>
        </p:nvGraphicFramePr>
        <p:xfrm>
          <a:off x="2654300" y="3305175"/>
          <a:ext cx="4237040" cy="304800"/>
        </p:xfrm>
        <a:graphic>
          <a:graphicData uri="http://schemas.openxmlformats.org/drawingml/2006/table">
            <a:tbl>
              <a:tblPr/>
              <a:tblGrid>
                <a:gridCol w="529630"/>
                <a:gridCol w="529630"/>
                <a:gridCol w="529630"/>
                <a:gridCol w="529630"/>
                <a:gridCol w="529630"/>
                <a:gridCol w="529630"/>
                <a:gridCol w="529630"/>
                <a:gridCol w="529630"/>
              </a:tblGrid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1425" marR="91425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25" marR="91425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811" name="Freeform 11"/>
          <p:cNvSpPr>
            <a:spLocks/>
          </p:cNvSpPr>
          <p:nvPr/>
        </p:nvSpPr>
        <p:spPr bwMode="auto">
          <a:xfrm>
            <a:off x="4537075" y="2616200"/>
            <a:ext cx="647700" cy="0"/>
          </a:xfrm>
          <a:custGeom>
            <a:avLst/>
            <a:gdLst>
              <a:gd name="T0" fmla="*/ 0 w 543"/>
              <a:gd name="T1" fmla="*/ 0 h 1"/>
              <a:gd name="T2" fmla="*/ 2147483647 w 543"/>
              <a:gd name="T3" fmla="*/ 0 h 1"/>
              <a:gd name="T4" fmla="*/ 0 60000 65536"/>
              <a:gd name="T5" fmla="*/ 0 60000 65536"/>
              <a:gd name="T6" fmla="*/ 0 w 543"/>
              <a:gd name="T7" fmla="*/ 0 h 1"/>
              <a:gd name="T8" fmla="*/ 543 w 543"/>
              <a:gd name="T9" fmla="*/ 0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3" h="1">
                <a:moveTo>
                  <a:pt x="0" y="0"/>
                </a:moveTo>
                <a:cubicBezTo>
                  <a:pt x="271" y="0"/>
                  <a:pt x="543" y="0"/>
                  <a:pt x="543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433388" y="2789238"/>
            <a:ext cx="26543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en-US" sz="2400" b="1" baseline="-25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en-US" sz="2400" b="1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6C</a:t>
            </a:r>
            <a:r>
              <a:rPr lang="en-US" sz="2400" b="1" baseline="-25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en-US" sz="2400" b="1" dirty="0">
                <a:solidFill>
                  <a:srgbClr val="000000"/>
                </a:solidFill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rgbClr val="000000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813" name="Freeform 11"/>
          <p:cNvSpPr>
            <a:spLocks/>
          </p:cNvSpPr>
          <p:nvPr/>
        </p:nvSpPr>
        <p:spPr bwMode="auto">
          <a:xfrm rot="5400000">
            <a:off x="3829050" y="4532313"/>
            <a:ext cx="287337" cy="1588"/>
          </a:xfrm>
          <a:custGeom>
            <a:avLst/>
            <a:gdLst>
              <a:gd name="T0" fmla="*/ 0 w 543"/>
              <a:gd name="T1" fmla="*/ 0 h 1"/>
              <a:gd name="T2" fmla="*/ 2147483647 w 543"/>
              <a:gd name="T3" fmla="*/ 0 h 1"/>
              <a:gd name="T4" fmla="*/ 0 60000 65536"/>
              <a:gd name="T5" fmla="*/ 0 60000 65536"/>
              <a:gd name="T6" fmla="*/ 0 w 543"/>
              <a:gd name="T7" fmla="*/ 0 h 1"/>
              <a:gd name="T8" fmla="*/ 543 w 54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3" h="1">
                <a:moveTo>
                  <a:pt x="0" y="0"/>
                </a:moveTo>
                <a:cubicBezTo>
                  <a:pt x="271" y="0"/>
                  <a:pt x="543" y="0"/>
                  <a:pt x="543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9814" name="Freeform 13"/>
          <p:cNvSpPr>
            <a:spLocks/>
          </p:cNvSpPr>
          <p:nvPr/>
        </p:nvSpPr>
        <p:spPr bwMode="auto">
          <a:xfrm rot="5400000">
            <a:off x="4194175" y="4210050"/>
            <a:ext cx="784225" cy="155575"/>
          </a:xfrm>
          <a:custGeom>
            <a:avLst/>
            <a:gdLst>
              <a:gd name="T0" fmla="*/ 2147483647 w 10220"/>
              <a:gd name="T1" fmla="*/ 2147483647 h 9600"/>
              <a:gd name="T2" fmla="*/ 2147483647 w 10220"/>
              <a:gd name="T3" fmla="*/ 2147483647 h 9600"/>
              <a:gd name="T4" fmla="*/ 2147483647 w 10220"/>
              <a:gd name="T5" fmla="*/ 2147483647 h 9600"/>
              <a:gd name="T6" fmla="*/ 2147483647 w 10220"/>
              <a:gd name="T7" fmla="*/ 2147483647 h 9600"/>
              <a:gd name="T8" fmla="*/ 2147483647 w 10220"/>
              <a:gd name="T9" fmla="*/ 2147483647 h 9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20"/>
              <a:gd name="T16" fmla="*/ 0 h 9600"/>
              <a:gd name="T17" fmla="*/ 10220 w 10220"/>
              <a:gd name="T18" fmla="*/ 9600 h 9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20" h="9600">
                <a:moveTo>
                  <a:pt x="17" y="9600"/>
                </a:moveTo>
                <a:cubicBezTo>
                  <a:pt x="2771" y="9179"/>
                  <a:pt x="0" y="9477"/>
                  <a:pt x="3110" y="9425"/>
                </a:cubicBezTo>
                <a:cubicBezTo>
                  <a:pt x="3142" y="1875"/>
                  <a:pt x="4239" y="97"/>
                  <a:pt x="4858" y="47"/>
                </a:cubicBezTo>
                <a:cubicBezTo>
                  <a:pt x="5479" y="0"/>
                  <a:pt x="6699" y="869"/>
                  <a:pt x="6829" y="9231"/>
                </a:cubicBezTo>
                <a:lnTo>
                  <a:pt x="10220" y="9231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9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9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9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9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9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9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9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9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9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9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6" grpId="0" animBg="1"/>
      <p:bldP spid="29727" grpId="0" animBg="1"/>
      <p:bldP spid="29728" grpId="0" animBg="1"/>
      <p:bldP spid="29750" grpId="0"/>
      <p:bldP spid="30" grpId="0"/>
      <p:bldP spid="29772" grpId="0"/>
      <p:bldP spid="29793" grpId="0" animBg="1"/>
      <p:bldP spid="29794" grpId="0" animBg="1"/>
      <p:bldP spid="29795" grpId="0" animBg="1"/>
      <p:bldP spid="29796" grpId="0" animBg="1"/>
      <p:bldP spid="29797" grpId="0" animBg="1"/>
      <p:bldP spid="29798" grpId="0" animBg="1"/>
      <p:bldP spid="29799" grpId="0"/>
      <p:bldP spid="29800" grpId="0"/>
      <p:bldP spid="29801" grpId="0"/>
      <p:bldP spid="29811" grpId="0" animBg="1"/>
      <p:bldP spid="47" grpId="0"/>
      <p:bldP spid="29813" grpId="0" animBg="1"/>
      <p:bldP spid="298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Autofit/>
          </a:bodyPr>
          <a:lstStyle/>
          <a:p>
            <a:pPr indent="358775" algn="l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Пример 1.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sz="2400" dirty="0" smtClean="0"/>
              <a:t>На клавиатуре набраны 3 цифры, образующие значение целого числа без знака. Определить, какое число было введено.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282" y="2714620"/>
            <a:ext cx="8929718" cy="3929090"/>
          </a:xfrm>
        </p:spPr>
        <p:txBody>
          <a:bodyPr>
            <a:noAutofit/>
          </a:bodyPr>
          <a:lstStyle/>
          <a:p>
            <a:pPr marL="0" indent="444500">
              <a:spcBef>
                <a:spcPts val="0"/>
              </a:spcBef>
              <a:buNone/>
            </a:pPr>
            <a:r>
              <a:rPr lang="ru-RU" sz="2000" dirty="0" smtClean="0"/>
              <a:t>Чтобы получить числовое значение цифры из кода символа X, достаточно сбросить его старшие четыре бита, не изменяя значений четырёх младших </a:t>
            </a:r>
            <a:r>
              <a:rPr lang="ru-RU" sz="2000" dirty="0" smtClean="0"/>
              <a:t>битов, используя операцию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X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</a:rPr>
              <a:t>and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 0F</a:t>
            </a:r>
            <a:r>
              <a:rPr lang="ru-RU" sz="2000" b="1" baseline="-25000" dirty="0" smtClean="0">
                <a:solidFill>
                  <a:schemeClr val="tx2">
                    <a:lumMod val="75000"/>
                  </a:schemeClr>
                </a:solidFill>
              </a:rPr>
              <a:t>16</a:t>
            </a:r>
            <a:r>
              <a:rPr lang="ru-RU" sz="2000" dirty="0" smtClean="0"/>
              <a:t>.</a:t>
            </a:r>
          </a:p>
          <a:p>
            <a:pPr marL="0" indent="444500">
              <a:spcBef>
                <a:spcPts val="0"/>
              </a:spcBef>
              <a:buNone/>
            </a:pPr>
            <a:r>
              <a:rPr lang="ru-RU" sz="2000" dirty="0" smtClean="0"/>
              <a:t>Пусть S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 — код </a:t>
            </a:r>
            <a:r>
              <a:rPr lang="ru-RU" sz="2000" dirty="0" smtClean="0"/>
              <a:t>1-го символа</a:t>
            </a:r>
            <a:r>
              <a:rPr lang="ru-RU" sz="2000" dirty="0" smtClean="0"/>
              <a:t>, S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 — второго, S</a:t>
            </a:r>
            <a:r>
              <a:rPr lang="ru-RU" sz="2000" baseline="-25000" dirty="0" smtClean="0"/>
              <a:t>3</a:t>
            </a:r>
            <a:r>
              <a:rPr lang="ru-RU" sz="2000" dirty="0" smtClean="0"/>
              <a:t> — третьего, </a:t>
            </a:r>
            <a:r>
              <a:rPr lang="ru-RU" sz="2000" dirty="0" smtClean="0"/>
              <a:t> N- искомое число.</a:t>
            </a:r>
          </a:p>
          <a:p>
            <a:pPr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А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лгоритм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перевода кодов символов в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число:</a:t>
            </a:r>
            <a:endParaRPr lang="ru-RU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158875">
              <a:spcBef>
                <a:spcPts val="0"/>
              </a:spcBef>
              <a:buNone/>
            </a:pPr>
            <a:r>
              <a:rPr lang="ru-RU" sz="2000" dirty="0" smtClean="0"/>
              <a:t>1. N = 0.</a:t>
            </a:r>
          </a:p>
          <a:p>
            <a:pPr marL="1158875">
              <a:spcBef>
                <a:spcPts val="0"/>
              </a:spcBef>
              <a:buNone/>
            </a:pPr>
            <a:r>
              <a:rPr lang="ru-RU" sz="2000" dirty="0" smtClean="0"/>
              <a:t>2. W = S</a:t>
            </a:r>
            <a:r>
              <a:rPr lang="ru-RU" sz="2000" baseline="-25000" dirty="0" smtClean="0"/>
              <a:t>1</a:t>
            </a:r>
            <a:r>
              <a:rPr lang="ru-RU" sz="2000" dirty="0" smtClean="0"/>
              <a:t> </a:t>
            </a:r>
            <a:r>
              <a:rPr lang="ru-RU" sz="2000" dirty="0" err="1" smtClean="0"/>
              <a:t>and</a:t>
            </a:r>
            <a:r>
              <a:rPr lang="ru-RU" sz="2000" dirty="0" smtClean="0"/>
              <a:t> 0F</a:t>
            </a:r>
            <a:r>
              <a:rPr lang="ru-RU" sz="2000" baseline="-25000" dirty="0" smtClean="0"/>
              <a:t>16</a:t>
            </a:r>
            <a:r>
              <a:rPr lang="ru-RU" sz="2000" dirty="0" smtClean="0"/>
              <a:t> (выделяем первую цифру).</a:t>
            </a:r>
          </a:p>
          <a:p>
            <a:pPr marL="1158875">
              <a:spcBef>
                <a:spcPts val="0"/>
              </a:spcBef>
              <a:buNone/>
            </a:pPr>
            <a:r>
              <a:rPr lang="ru-RU" sz="2000" dirty="0" smtClean="0"/>
              <a:t>3. N = 10 • N + W (добавляем её к числу).</a:t>
            </a:r>
          </a:p>
          <a:p>
            <a:pPr marL="1158875">
              <a:spcBef>
                <a:spcPts val="0"/>
              </a:spcBef>
              <a:buNone/>
            </a:pPr>
            <a:r>
              <a:rPr lang="ru-RU" sz="2000" dirty="0" smtClean="0"/>
              <a:t>4. W = S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 </a:t>
            </a:r>
            <a:r>
              <a:rPr lang="ru-RU" sz="2000" dirty="0" err="1" smtClean="0"/>
              <a:t>and</a:t>
            </a:r>
            <a:r>
              <a:rPr lang="ru-RU" sz="2000" dirty="0" smtClean="0"/>
              <a:t> 0F</a:t>
            </a:r>
            <a:r>
              <a:rPr lang="ru-RU" sz="2000" baseline="-25000" dirty="0" smtClean="0"/>
              <a:t>16 </a:t>
            </a:r>
            <a:r>
              <a:rPr lang="ru-RU" sz="2000" dirty="0" smtClean="0"/>
              <a:t>(выделяем вторую цифру).</a:t>
            </a:r>
          </a:p>
          <a:p>
            <a:pPr marL="1158875">
              <a:spcBef>
                <a:spcPts val="0"/>
              </a:spcBef>
              <a:buNone/>
            </a:pPr>
            <a:r>
              <a:rPr lang="ru-RU" sz="2000" dirty="0" smtClean="0"/>
              <a:t>5. N = 10 • N + W (добавляем её к числу).</a:t>
            </a:r>
          </a:p>
          <a:p>
            <a:pPr marL="1158875">
              <a:spcBef>
                <a:spcPts val="0"/>
              </a:spcBef>
              <a:buNone/>
            </a:pPr>
            <a:r>
              <a:rPr lang="ru-RU" sz="2000" dirty="0" smtClean="0"/>
              <a:t>6. W = S</a:t>
            </a:r>
            <a:r>
              <a:rPr lang="ru-RU" sz="2000" baseline="-25000" dirty="0" smtClean="0"/>
              <a:t>3</a:t>
            </a:r>
            <a:r>
              <a:rPr lang="ru-RU" sz="2000" dirty="0" smtClean="0"/>
              <a:t> </a:t>
            </a:r>
            <a:r>
              <a:rPr lang="ru-RU" sz="2000" dirty="0" err="1" smtClean="0"/>
              <a:t>and</a:t>
            </a:r>
            <a:r>
              <a:rPr lang="ru-RU" sz="2000" dirty="0" smtClean="0"/>
              <a:t> 0F</a:t>
            </a:r>
            <a:r>
              <a:rPr lang="ru-RU" sz="2000" baseline="-25000" dirty="0" smtClean="0"/>
              <a:t>16</a:t>
            </a:r>
            <a:r>
              <a:rPr lang="ru-RU" sz="2000" dirty="0" smtClean="0"/>
              <a:t> (выделяем третью цифру).</a:t>
            </a:r>
          </a:p>
          <a:p>
            <a:pPr marL="1158875">
              <a:spcBef>
                <a:spcPts val="0"/>
              </a:spcBef>
              <a:buNone/>
            </a:pPr>
            <a:r>
              <a:rPr lang="ru-RU" sz="2000" dirty="0" smtClean="0"/>
              <a:t>7. N = 10 • N + W (добавляем её к числу</a:t>
            </a:r>
            <a:r>
              <a:rPr lang="ru-RU" sz="2000" dirty="0" smtClean="0"/>
              <a:t>).</a:t>
            </a:r>
            <a:endParaRPr lang="ru-RU" sz="2000" dirty="0"/>
          </a:p>
        </p:txBody>
      </p:sp>
      <p:pic>
        <p:nvPicPr>
          <p:cNvPr id="5" name="Рисунок 4" descr="https://xn----7sbbfb7a7aej.xn--p1ai/informatika_10_136_pol/ur_31/ur_31_09.jpg"/>
          <p:cNvPicPr/>
          <p:nvPr/>
        </p:nvPicPr>
        <p:blipFill>
          <a:blip r:embed="rId2">
            <a:lum bright="-10000" contrast="30000"/>
          </a:blip>
          <a:srcRect/>
          <a:stretch>
            <a:fillRect/>
          </a:stretch>
        </p:blipFill>
        <p:spPr bwMode="auto">
          <a:xfrm>
            <a:off x="857224" y="1428736"/>
            <a:ext cx="707236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686800" cy="5697559"/>
          </a:xfrm>
        </p:spPr>
        <p:txBody>
          <a:bodyPr>
            <a:normAutofit lnSpcReduction="10000"/>
          </a:bodyPr>
          <a:lstStyle/>
          <a:p>
            <a:pPr marL="0" indent="271463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Пример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</a:t>
            </a:r>
            <a:r>
              <a:rPr lang="ru-RU" dirty="0" smtClean="0"/>
              <a:t>Пусть</a:t>
            </a:r>
            <a:r>
              <a:rPr lang="ru-RU" dirty="0" smtClean="0"/>
              <a:t>, например, набраны символы </a:t>
            </a:r>
            <a:r>
              <a:rPr lang="en-US" dirty="0" smtClean="0"/>
              <a:t>‘</a:t>
            </a:r>
            <a:r>
              <a:rPr lang="ru-RU" dirty="0" smtClean="0"/>
              <a:t>4</a:t>
            </a:r>
            <a:r>
              <a:rPr lang="en-US" dirty="0" smtClean="0"/>
              <a:t>’</a:t>
            </a:r>
            <a:r>
              <a:rPr lang="ru-RU" dirty="0" smtClean="0"/>
              <a:t>, </a:t>
            </a:r>
            <a:r>
              <a:rPr lang="en-US" dirty="0" smtClean="0"/>
              <a:t>‘</a:t>
            </a:r>
            <a:r>
              <a:rPr lang="ru-RU" dirty="0" smtClean="0"/>
              <a:t>5</a:t>
            </a:r>
            <a:r>
              <a:rPr lang="en-US" dirty="0" smtClean="0"/>
              <a:t>’</a:t>
            </a:r>
            <a:r>
              <a:rPr lang="ru-RU" dirty="0" smtClean="0"/>
              <a:t> </a:t>
            </a:r>
            <a:r>
              <a:rPr lang="ru-RU" dirty="0" smtClean="0"/>
              <a:t>и </a:t>
            </a:r>
            <a:r>
              <a:rPr lang="en-US" dirty="0" smtClean="0"/>
              <a:t>‘</a:t>
            </a:r>
            <a:r>
              <a:rPr lang="ru-RU" dirty="0" smtClean="0"/>
              <a:t>6</a:t>
            </a:r>
            <a:r>
              <a:rPr lang="en-US" dirty="0" smtClean="0"/>
              <a:t>’</a:t>
            </a:r>
            <a:r>
              <a:rPr lang="ru-RU" dirty="0" smtClean="0"/>
              <a:t>. </a:t>
            </a:r>
          </a:p>
          <a:p>
            <a:pPr marL="0" indent="271463">
              <a:buNone/>
            </a:pPr>
            <a:r>
              <a:rPr lang="ru-RU" dirty="0" smtClean="0"/>
              <a:t>Тогда S</a:t>
            </a:r>
            <a:r>
              <a:rPr lang="ru-RU" baseline="-25000" dirty="0" smtClean="0"/>
              <a:t>1</a:t>
            </a:r>
            <a:r>
              <a:rPr lang="ru-RU" dirty="0" smtClean="0"/>
              <a:t> =</a:t>
            </a:r>
            <a:r>
              <a:rPr lang="ru-RU" dirty="0" smtClean="0"/>
              <a:t>34</a:t>
            </a:r>
            <a:r>
              <a:rPr lang="ru-RU" baseline="-25000" dirty="0" smtClean="0"/>
              <a:t>16</a:t>
            </a:r>
            <a:r>
              <a:rPr lang="ru-RU" dirty="0" smtClean="0"/>
              <a:t>, S</a:t>
            </a:r>
            <a:r>
              <a:rPr lang="ru-RU" baseline="-25000" dirty="0" smtClean="0"/>
              <a:t>2</a:t>
            </a:r>
            <a:r>
              <a:rPr lang="ru-RU" dirty="0" smtClean="0"/>
              <a:t> = </a:t>
            </a:r>
            <a:r>
              <a:rPr lang="ru-RU" dirty="0" smtClean="0"/>
              <a:t>35</a:t>
            </a:r>
            <a:r>
              <a:rPr lang="ru-RU" baseline="-25000" dirty="0" smtClean="0"/>
              <a:t>16</a:t>
            </a:r>
            <a:r>
              <a:rPr lang="ru-RU" dirty="0" smtClean="0"/>
              <a:t> и S</a:t>
            </a:r>
            <a:r>
              <a:rPr lang="ru-RU" baseline="-25000" dirty="0" smtClean="0"/>
              <a:t>3</a:t>
            </a:r>
            <a:r>
              <a:rPr lang="ru-RU" dirty="0" smtClean="0"/>
              <a:t> =</a:t>
            </a:r>
            <a:r>
              <a:rPr lang="ru-RU" dirty="0" smtClean="0"/>
              <a:t>36</a:t>
            </a:r>
            <a:r>
              <a:rPr lang="ru-RU" baseline="-25000" dirty="0" smtClean="0"/>
              <a:t>16</a:t>
            </a:r>
            <a:r>
              <a:rPr lang="ru-RU" dirty="0" smtClean="0"/>
              <a:t>. Значение W на втором шаге вычисляется так</a:t>
            </a:r>
            <a:r>
              <a:rPr lang="ru-RU" dirty="0" smtClean="0"/>
              <a:t>:</a:t>
            </a:r>
          </a:p>
          <a:p>
            <a:pPr marL="1704975" indent="271463">
              <a:buNone/>
            </a:pPr>
            <a:r>
              <a:rPr lang="ru-RU" dirty="0" smtClean="0"/>
              <a:t>0011 0100</a:t>
            </a:r>
          </a:p>
          <a:p>
            <a:pPr marL="1704975" indent="271463">
              <a:buNone/>
            </a:pPr>
            <a:r>
              <a:rPr lang="ru-RU" dirty="0" smtClean="0"/>
              <a:t>0000 1111</a:t>
            </a:r>
          </a:p>
          <a:p>
            <a:pPr marL="1704975" indent="271463">
              <a:buNone/>
            </a:pPr>
            <a:r>
              <a:rPr lang="ru-RU" dirty="0" smtClean="0"/>
              <a:t>0000 0100</a:t>
            </a:r>
            <a:endParaRPr lang="ru-RU" dirty="0" smtClean="0"/>
          </a:p>
          <a:p>
            <a:pPr marL="0" indent="271463">
              <a:buNone/>
            </a:pPr>
            <a:r>
              <a:rPr lang="ru-RU" dirty="0" smtClean="0"/>
              <a:t>Так как W = </a:t>
            </a:r>
            <a:r>
              <a:rPr lang="ru-RU" dirty="0" smtClean="0"/>
              <a:t>4, </a:t>
            </a:r>
            <a:r>
              <a:rPr lang="ru-RU" dirty="0" smtClean="0"/>
              <a:t>на третьем шаге получаем N = </a:t>
            </a:r>
            <a:r>
              <a:rPr lang="ru-RU" dirty="0" smtClean="0"/>
              <a:t>4. Далее W </a:t>
            </a:r>
            <a:r>
              <a:rPr lang="ru-RU" dirty="0" smtClean="0"/>
              <a:t>= </a:t>
            </a:r>
            <a:r>
              <a:rPr lang="ru-RU" dirty="0" smtClean="0"/>
              <a:t>5 </a:t>
            </a:r>
            <a:r>
              <a:rPr lang="ru-RU" dirty="0" smtClean="0"/>
              <a:t>и N = </a:t>
            </a:r>
            <a:r>
              <a:rPr lang="ru-RU" dirty="0" smtClean="0"/>
              <a:t>45 </a:t>
            </a:r>
            <a:r>
              <a:rPr lang="ru-RU" dirty="0" smtClean="0"/>
              <a:t>соответственно. </a:t>
            </a:r>
            <a:endParaRPr lang="ru-RU" dirty="0" smtClean="0"/>
          </a:p>
          <a:p>
            <a:pPr marL="0" indent="271463">
              <a:buNone/>
            </a:pPr>
            <a:r>
              <a:rPr lang="ru-RU" dirty="0" smtClean="0"/>
              <a:t>Наконец</a:t>
            </a:r>
            <a:r>
              <a:rPr lang="ru-RU" dirty="0" smtClean="0"/>
              <a:t>, результат завершающих шагов: W = </a:t>
            </a:r>
            <a:r>
              <a:rPr lang="ru-RU" dirty="0" smtClean="0"/>
              <a:t>6 </a:t>
            </a:r>
            <a:r>
              <a:rPr lang="ru-RU" dirty="0" smtClean="0"/>
              <a:t>и N = </a:t>
            </a:r>
            <a:r>
              <a:rPr lang="ru-RU" dirty="0" smtClean="0"/>
              <a:t>456.</a:t>
            </a:r>
            <a:endParaRPr lang="ru-RU" dirty="0" smtClean="0"/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>
            <a:off x="2500298" y="3355973"/>
            <a:ext cx="178595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43042" y="2620028"/>
            <a:ext cx="857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</a:t>
            </a:r>
            <a:r>
              <a:rPr lang="en-US" sz="2800" b="1" dirty="0" smtClean="0"/>
              <a:t>nd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28">
      <a:dk1>
        <a:sysClr val="windowText" lastClr="000000"/>
      </a:dk1>
      <a:lt1>
        <a:sysClr val="window" lastClr="FFFFFF"/>
      </a:lt1>
      <a:dk2>
        <a:srgbClr val="8F45C7"/>
      </a:dk2>
      <a:lt2>
        <a:srgbClr val="E8A6DB"/>
      </a:lt2>
      <a:accent1>
        <a:srgbClr val="47C2C5"/>
      </a:accent1>
      <a:accent2>
        <a:srgbClr val="7030A0"/>
      </a:accent2>
      <a:accent3>
        <a:srgbClr val="EB1D2C"/>
      </a:accent3>
      <a:accent4>
        <a:srgbClr val="00ADDC"/>
      </a:accent4>
      <a:accent5>
        <a:srgbClr val="738AC8"/>
      </a:accent5>
      <a:accent6>
        <a:srgbClr val="1AB39F"/>
      </a:accent6>
      <a:hlink>
        <a:srgbClr val="6025C9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890</Words>
  <Application>Microsoft Office PowerPoint</Application>
  <PresentationFormat>Экран (4:3)</PresentationFormat>
  <Paragraphs>402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Операции с целыми числами</vt:lpstr>
      <vt:lpstr>Сложение и вычитание</vt:lpstr>
      <vt:lpstr>Переполнение</vt:lpstr>
      <vt:lpstr>Умножение</vt:lpstr>
      <vt:lpstr>Поразрядные логические операции</vt:lpstr>
      <vt:lpstr>Логическая операция «И» (and)</vt:lpstr>
      <vt:lpstr>Логическая операция «ИЛИ» (or)</vt:lpstr>
      <vt:lpstr>Пример 1. На клавиатуре набраны 3 цифры, образующие значение целого числа без знака. Определить, какое число было введено.</vt:lpstr>
      <vt:lpstr>Слайд 9</vt:lpstr>
      <vt:lpstr>Операция «исключающее ИЛИ» (xor)</vt:lpstr>
      <vt:lpstr>Пример 2</vt:lpstr>
      <vt:lpstr>Шифрование с помощью xor</vt:lpstr>
      <vt:lpstr>Шифрование с помощью xor</vt:lpstr>
      <vt:lpstr>Битовые логические операции (итог)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Операции с целыми числами</dc:title>
  <dc:creator>. я</dc:creator>
  <cp:lastModifiedBy>. я</cp:lastModifiedBy>
  <cp:revision>35</cp:revision>
  <dcterms:created xsi:type="dcterms:W3CDTF">2021-10-29T08:59:48Z</dcterms:created>
  <dcterms:modified xsi:type="dcterms:W3CDTF">2021-10-29T10:31:35Z</dcterms:modified>
</cp:coreProperties>
</file>