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8" r:id="rId22"/>
    <p:sldId id="275" r:id="rId23"/>
    <p:sldId id="276" r:id="rId24"/>
    <p:sldId id="289" r:id="rId25"/>
    <p:sldId id="290" r:id="rId26"/>
    <p:sldId id="279" r:id="rId27"/>
    <p:sldId id="281" r:id="rId28"/>
    <p:sldId id="282" r:id="rId29"/>
    <p:sldId id="283" r:id="rId30"/>
    <p:sldId id="284" r:id="rId31"/>
    <p:sldId id="285" r:id="rId32"/>
    <p:sldId id="286" r:id="rId33"/>
    <p:sldId id="287" r:id="rId34"/>
    <p:sldId id="288" r:id="rId3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114800"/>
            <a:ext cx="7772400" cy="1066800"/>
          </a:xfrm>
        </p:spPr>
        <p:txBody>
          <a:bodyPr>
            <a:normAutofit fontScale="90000"/>
          </a:bodyPr>
          <a:lstStyle/>
          <a:p>
            <a:r>
              <a:rPr lang="ru-RU" dirty="0" smtClean="0"/>
              <a:t>Юридические формы предпринимательства</a:t>
            </a:r>
            <a:endParaRPr lang="ru-RU" dirty="0"/>
          </a:p>
        </p:txBody>
      </p:sp>
      <p:sp>
        <p:nvSpPr>
          <p:cNvPr id="3" name="Подзаголовок 2"/>
          <p:cNvSpPr>
            <a:spLocks noGrp="1"/>
          </p:cNvSpPr>
          <p:nvPr>
            <p:ph type="subTitle" idx="1"/>
          </p:nvPr>
        </p:nvSpPr>
        <p:spPr>
          <a:xfrm>
            <a:off x="1371600" y="5562600"/>
            <a:ext cx="6400800" cy="838200"/>
          </a:xfrm>
        </p:spPr>
        <p:txBody>
          <a:bodyPr/>
          <a:lstStyle/>
          <a:p>
            <a:r>
              <a:rPr lang="ru-RU" dirty="0" smtClean="0"/>
              <a:t>Обществознание 11 класс</a:t>
            </a:r>
            <a:endParaRPr lang="ru-RU" dirty="0"/>
          </a:p>
        </p:txBody>
      </p:sp>
      <p:sp>
        <p:nvSpPr>
          <p:cNvPr id="4" name="Прямоугольник 3"/>
          <p:cNvSpPr/>
          <p:nvPr/>
        </p:nvSpPr>
        <p:spPr>
          <a:xfrm>
            <a:off x="1295400" y="228600"/>
            <a:ext cx="6629400" cy="3477875"/>
          </a:xfrm>
          <a:prstGeom prst="rect">
            <a:avLst/>
          </a:prstGeom>
        </p:spPr>
        <p:txBody>
          <a:bodyPr wrap="square">
            <a:spAutoFit/>
          </a:bodyPr>
          <a:lstStyle/>
          <a:p>
            <a:r>
              <a:rPr lang="ru-RU" sz="2000" dirty="0" smtClean="0">
                <a:solidFill>
                  <a:srgbClr val="7030A0"/>
                </a:solidFill>
              </a:rPr>
              <a:t>Предпринимательская натура превращает самые обычные условия в необыкновенные возможности. Предприниматель является нашим прорицателем, фантазером, той энергией, которая необходима для каждого нашего поступка. Предпринимательское воображение приоткрывает перед нами завесу над будущим. Предприниматель является катализатором перемен. Он никогда не живет прошлым, лишь иногда — настоящим и практически всегда — будущим. Он счастлив, когда может сам создавать образы «того, что будет если» и «если будет, то когда»</a:t>
            </a:r>
            <a:endParaRPr lang="ru-RU" sz="2000"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sz="3600" b="1" dirty="0" smtClean="0"/>
              <a:t>Товарищества:</a:t>
            </a:r>
            <a:endParaRPr lang="ru-RU" sz="3600" b="1" dirty="0"/>
          </a:p>
        </p:txBody>
      </p:sp>
      <p:sp>
        <p:nvSpPr>
          <p:cNvPr id="3" name="Содержимое 2"/>
          <p:cNvSpPr>
            <a:spLocks noGrp="1"/>
          </p:cNvSpPr>
          <p:nvPr>
            <p:ph idx="1"/>
          </p:nvPr>
        </p:nvSpPr>
        <p:spPr>
          <a:xfrm>
            <a:off x="457200" y="762000"/>
            <a:ext cx="8229600" cy="5791200"/>
          </a:xfrm>
        </p:spPr>
        <p:txBody>
          <a:bodyPr/>
          <a:lstStyle/>
          <a:p>
            <a:pPr>
              <a:buNone/>
            </a:pPr>
            <a:r>
              <a:rPr lang="ru-RU" dirty="0" smtClean="0"/>
              <a:t>    1.Капитал в организации разделен на доли (вклады) учредителей </a:t>
            </a:r>
          </a:p>
          <a:p>
            <a:pPr>
              <a:buNone/>
            </a:pPr>
            <a:r>
              <a:rPr lang="ru-RU" dirty="0" smtClean="0"/>
              <a:t>    2.учредителями товарищества могут быть только индивидуальные предприниматели (не просто граждане) и коммерческие организации </a:t>
            </a:r>
          </a:p>
          <a:p>
            <a:pPr>
              <a:buNone/>
            </a:pPr>
            <a:r>
              <a:rPr lang="ru-RU" dirty="0" smtClean="0"/>
              <a:t>    3. минимальное число участников-2</a:t>
            </a:r>
          </a:p>
          <a:p>
            <a:pPr>
              <a:buNone/>
            </a:pPr>
            <a:r>
              <a:rPr lang="ru-RU" b="1" dirty="0" smtClean="0"/>
              <a:t>    Это организация, в основе которой должно лежать доверие друг другу (по сути, за действия одного отвечают все).</a:t>
            </a:r>
            <a:endParaRPr lang="ru-RU"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2000"/>
          </a:xfrm>
        </p:spPr>
        <p:txBody>
          <a:bodyPr>
            <a:normAutofit/>
          </a:bodyPr>
          <a:lstStyle/>
          <a:p>
            <a:r>
              <a:rPr lang="ru-RU" sz="3600" b="1" dirty="0" smtClean="0"/>
              <a:t>Полное товарищество</a:t>
            </a:r>
            <a:endParaRPr lang="ru-RU" sz="3600" b="1" dirty="0"/>
          </a:p>
        </p:txBody>
      </p:sp>
      <p:sp>
        <p:nvSpPr>
          <p:cNvPr id="3" name="Содержимое 2"/>
          <p:cNvSpPr>
            <a:spLocks noGrp="1"/>
          </p:cNvSpPr>
          <p:nvPr>
            <p:ph idx="1"/>
          </p:nvPr>
        </p:nvSpPr>
        <p:spPr>
          <a:xfrm>
            <a:off x="457200" y="685800"/>
            <a:ext cx="8229600" cy="5867400"/>
          </a:xfrm>
        </p:spPr>
        <p:txBody>
          <a:bodyPr>
            <a:normAutofit fontScale="92500" lnSpcReduction="10000"/>
          </a:bodyPr>
          <a:lstStyle/>
          <a:p>
            <a:r>
              <a:rPr lang="ru-RU" dirty="0" smtClean="0"/>
              <a:t>Занимается предпринимательской деятельностью от имени товарищества; </a:t>
            </a:r>
          </a:p>
          <a:p>
            <a:r>
              <a:rPr lang="ru-RU" dirty="0" smtClean="0"/>
              <a:t>Несет ответственность всем имуществом товарищества; </a:t>
            </a:r>
          </a:p>
          <a:p>
            <a:r>
              <a:rPr lang="ru-RU" dirty="0" smtClean="0"/>
              <a:t> Прибыль и убытки распределяется пропорционально доле каждого в капитале товарищества; </a:t>
            </a:r>
          </a:p>
          <a:p>
            <a:r>
              <a:rPr lang="ru-RU" dirty="0" smtClean="0"/>
              <a:t> При долгах каждый отвечает в полной мере, а не пропорционально в уставном фонде, </a:t>
            </a:r>
            <a:r>
              <a:rPr lang="ru-RU" dirty="0" err="1" smtClean="0"/>
              <a:t>субсидиарно</a:t>
            </a:r>
            <a:r>
              <a:rPr lang="ru-RU" dirty="0" smtClean="0"/>
              <a:t> ( 10 членов в момент банкротства несостоятельны, значит 11 –</a:t>
            </a:r>
            <a:r>
              <a:rPr lang="ru-RU" dirty="0" err="1" smtClean="0"/>
              <a:t>ый</a:t>
            </a:r>
            <a:r>
              <a:rPr lang="ru-RU" dirty="0" smtClean="0"/>
              <a:t> платит за все, даже если в уставном фонде его доля не очень большая).</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7362"/>
          </a:xfrm>
        </p:spPr>
        <p:txBody>
          <a:bodyPr>
            <a:normAutofit fontScale="90000"/>
          </a:bodyPr>
          <a:lstStyle/>
          <a:p>
            <a:r>
              <a:rPr lang="ru-RU" sz="3600" b="1" dirty="0" smtClean="0"/>
              <a:t>Товарищество на вере (коммандитное)</a:t>
            </a:r>
            <a:endParaRPr lang="ru-RU" sz="3600" b="1" dirty="0"/>
          </a:p>
        </p:txBody>
      </p:sp>
      <p:sp>
        <p:nvSpPr>
          <p:cNvPr id="3" name="Содержимое 2"/>
          <p:cNvSpPr>
            <a:spLocks noGrp="1"/>
          </p:cNvSpPr>
          <p:nvPr>
            <p:ph idx="1"/>
          </p:nvPr>
        </p:nvSpPr>
        <p:spPr>
          <a:xfrm>
            <a:off x="457200" y="838200"/>
            <a:ext cx="8229600" cy="6019800"/>
          </a:xfrm>
        </p:spPr>
        <p:txBody>
          <a:bodyPr/>
          <a:lstStyle/>
          <a:p>
            <a:pPr>
              <a:buNone/>
            </a:pPr>
            <a:r>
              <a:rPr lang="ru-RU" i="1" dirty="0" smtClean="0"/>
              <a:t>Закон разрешает включать в состав товарищества на вере участников с разными правами и обязанностями: </a:t>
            </a:r>
          </a:p>
          <a:p>
            <a:pPr>
              <a:buNone/>
            </a:pPr>
            <a:endParaRPr lang="ru-RU" i="1" dirty="0" smtClean="0"/>
          </a:p>
          <a:p>
            <a:pPr>
              <a:buNone/>
            </a:pPr>
            <a:r>
              <a:rPr lang="ru-RU" dirty="0" smtClean="0"/>
              <a:t>• </a:t>
            </a:r>
            <a:r>
              <a:rPr lang="ru-RU" u="sng" dirty="0" smtClean="0"/>
              <a:t>Полных товарищей </a:t>
            </a:r>
            <a:r>
              <a:rPr lang="ru-RU" dirty="0" smtClean="0"/>
              <a:t>, которые принимают участие в руководстве и неограниченно отвечают своим имуществом по обязательствам фирмы; </a:t>
            </a:r>
          </a:p>
          <a:p>
            <a:pPr>
              <a:buNone/>
            </a:pPr>
            <a:r>
              <a:rPr lang="ru-RU" dirty="0" smtClean="0"/>
              <a:t>• </a:t>
            </a:r>
            <a:r>
              <a:rPr lang="ru-RU" u="sng" dirty="0" smtClean="0"/>
              <a:t>Вкладчиков (</a:t>
            </a:r>
            <a:r>
              <a:rPr lang="ru-RU" u="sng" dirty="0" err="1" smtClean="0"/>
              <a:t>командитисто</a:t>
            </a:r>
            <a:r>
              <a:rPr lang="ru-RU" dirty="0" err="1" smtClean="0"/>
              <a:t>в</a:t>
            </a:r>
            <a:r>
              <a:rPr lang="ru-RU" dirty="0" smtClean="0"/>
              <a:t>), которые вносят в устав фирмы определенную сумму, но не участвуют в ее деятельности.</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7362"/>
          </a:xfrm>
        </p:spPr>
        <p:txBody>
          <a:bodyPr>
            <a:normAutofit fontScale="90000"/>
          </a:bodyPr>
          <a:lstStyle/>
          <a:p>
            <a:r>
              <a:rPr lang="ru-RU" sz="3600" b="1" dirty="0" smtClean="0"/>
              <a:t>Хозяйственные общества</a:t>
            </a:r>
            <a:endParaRPr lang="ru-RU" sz="3600" b="1" dirty="0"/>
          </a:p>
        </p:txBody>
      </p:sp>
      <p:sp>
        <p:nvSpPr>
          <p:cNvPr id="3" name="Содержимое 2"/>
          <p:cNvSpPr>
            <a:spLocks noGrp="1"/>
          </p:cNvSpPr>
          <p:nvPr>
            <p:ph idx="1"/>
          </p:nvPr>
        </p:nvSpPr>
        <p:spPr>
          <a:xfrm>
            <a:off x="304800" y="762000"/>
            <a:ext cx="8382000" cy="5791200"/>
          </a:xfrm>
        </p:spPr>
        <p:txBody>
          <a:bodyPr/>
          <a:lstStyle/>
          <a:p>
            <a:r>
              <a:rPr lang="ru-RU" dirty="0" smtClean="0"/>
              <a:t>Для таких обществ характерно то, что они </a:t>
            </a:r>
            <a:r>
              <a:rPr lang="ru-RU" b="1" dirty="0" smtClean="0"/>
              <a:t>объединяют имущество, риск ограничен суммой вкладов. </a:t>
            </a:r>
            <a:r>
              <a:rPr lang="ru-RU" dirty="0" smtClean="0"/>
              <a:t>Уставной капитал разделен на доли участников. У общества есть руководитель, президент, специальные органы управления. </a:t>
            </a:r>
            <a:r>
              <a:rPr lang="ru-RU" b="1" dirty="0" smtClean="0"/>
              <a:t>Бывают трех видов: </a:t>
            </a:r>
          </a:p>
          <a:p>
            <a:pPr>
              <a:buNone/>
            </a:pPr>
            <a:r>
              <a:rPr lang="ru-RU" dirty="0" smtClean="0"/>
              <a:t>    1)общество с ограниченной ответственностью, </a:t>
            </a:r>
          </a:p>
          <a:p>
            <a:pPr>
              <a:buNone/>
            </a:pPr>
            <a:r>
              <a:rPr lang="ru-RU" dirty="0" smtClean="0"/>
              <a:t>   2)общество с дополнительной ответственностью, </a:t>
            </a:r>
          </a:p>
          <a:p>
            <a:pPr>
              <a:buNone/>
            </a:pPr>
            <a:r>
              <a:rPr lang="ru-RU" dirty="0" smtClean="0"/>
              <a:t>   3)акционерное общество</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0"/>
            <a:ext cx="8763000" cy="914400"/>
          </a:xfrm>
        </p:spPr>
        <p:txBody>
          <a:bodyPr>
            <a:noAutofit/>
          </a:bodyPr>
          <a:lstStyle/>
          <a:p>
            <a:r>
              <a:rPr lang="ru-RU" sz="3600" b="1" dirty="0" smtClean="0"/>
              <a:t>Общество с ограниченной ответственностью –</a:t>
            </a:r>
            <a:endParaRPr lang="ru-RU" sz="3600" b="1" dirty="0"/>
          </a:p>
        </p:txBody>
      </p:sp>
      <p:sp>
        <p:nvSpPr>
          <p:cNvPr id="3" name="Содержимое 2"/>
          <p:cNvSpPr>
            <a:spLocks noGrp="1"/>
          </p:cNvSpPr>
          <p:nvPr>
            <p:ph idx="1"/>
          </p:nvPr>
        </p:nvSpPr>
        <p:spPr>
          <a:xfrm>
            <a:off x="152400" y="914400"/>
            <a:ext cx="3581400" cy="5715000"/>
          </a:xfrm>
        </p:spPr>
        <p:txBody>
          <a:bodyPr>
            <a:normAutofit/>
          </a:bodyPr>
          <a:lstStyle/>
          <a:p>
            <a:pPr>
              <a:buNone/>
            </a:pPr>
            <a:r>
              <a:rPr lang="ru-RU" sz="2800" b="1" dirty="0" smtClean="0"/>
              <a:t>образованная одним или несколькими лицами организация, уставный капитал которой разделен на доли, в пределах которой участники общества несут ответственность</a:t>
            </a:r>
            <a:endParaRPr lang="ru-RU" sz="2800" b="1" dirty="0"/>
          </a:p>
        </p:txBody>
      </p:sp>
      <p:sp>
        <p:nvSpPr>
          <p:cNvPr id="4" name="Прямоугольник 3"/>
          <p:cNvSpPr/>
          <p:nvPr/>
        </p:nvSpPr>
        <p:spPr>
          <a:xfrm>
            <a:off x="3657600" y="1066800"/>
            <a:ext cx="5181600" cy="5632311"/>
          </a:xfrm>
          <a:prstGeom prst="rect">
            <a:avLst/>
          </a:prstGeom>
        </p:spPr>
        <p:txBody>
          <a:bodyPr wrap="square">
            <a:spAutoFit/>
          </a:bodyPr>
          <a:lstStyle/>
          <a:p>
            <a:r>
              <a:rPr lang="ru-RU" dirty="0" smtClean="0"/>
              <a:t>Участниками могут быть как граждане, так и юридические лица </a:t>
            </a:r>
          </a:p>
          <a:p>
            <a:r>
              <a:rPr lang="ru-RU" dirty="0" smtClean="0"/>
              <a:t>Минимальное число участников-1, максимальное-50</a:t>
            </a:r>
          </a:p>
          <a:p>
            <a:r>
              <a:rPr lang="ru-RU" dirty="0" smtClean="0"/>
              <a:t> Уставной капитал ООО состоит из стоимости долей участников и определяет минимальный размер имущества создаваемой организации = 100 минимальным размерам оплаты труда (т.е. оговорен)</a:t>
            </a:r>
          </a:p>
          <a:p>
            <a:r>
              <a:rPr lang="ru-RU" dirty="0" smtClean="0"/>
              <a:t> Капитал  делится на доли (столько сколько участников образуют ООО)</a:t>
            </a:r>
          </a:p>
          <a:p>
            <a:r>
              <a:rPr lang="ru-RU" dirty="0" smtClean="0"/>
              <a:t> Вкладом в уставной капитал могут быть деньги, ценные бумаги, материальные ценности</a:t>
            </a:r>
          </a:p>
          <a:p>
            <a:r>
              <a:rPr lang="ru-RU" dirty="0" smtClean="0"/>
              <a:t> Участники общества НЕ отвечают по его обязательствам и несут риск убытков только в пределах стоимости их вкладов, определенная «безответственность»</a:t>
            </a:r>
          </a:p>
          <a:p>
            <a:r>
              <a:rPr lang="ru-RU" dirty="0" smtClean="0"/>
              <a:t>Относительно простая форма выхода из общества, и при выходе общество обязано произвести с ним расчёт</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274638"/>
            <a:ext cx="8839200" cy="639762"/>
          </a:xfrm>
        </p:spPr>
        <p:txBody>
          <a:bodyPr>
            <a:normAutofit/>
          </a:bodyPr>
          <a:lstStyle/>
          <a:p>
            <a:r>
              <a:rPr lang="ru-RU" sz="3200" b="1" dirty="0" smtClean="0"/>
              <a:t>Общество с дополнительной ответственностью</a:t>
            </a:r>
            <a:endParaRPr lang="ru-RU" sz="3200" b="1" dirty="0"/>
          </a:p>
        </p:txBody>
      </p:sp>
      <p:sp>
        <p:nvSpPr>
          <p:cNvPr id="3" name="Содержимое 2"/>
          <p:cNvSpPr>
            <a:spLocks noGrp="1"/>
          </p:cNvSpPr>
          <p:nvPr>
            <p:ph idx="1"/>
          </p:nvPr>
        </p:nvSpPr>
        <p:spPr>
          <a:xfrm>
            <a:off x="457200" y="838200"/>
            <a:ext cx="8229600" cy="5638800"/>
          </a:xfrm>
        </p:spPr>
        <p:txBody>
          <a:bodyPr>
            <a:normAutofit/>
          </a:bodyPr>
          <a:lstStyle/>
          <a:p>
            <a:pPr>
              <a:buNone/>
            </a:pPr>
            <a:r>
              <a:rPr lang="ru-RU" dirty="0" smtClean="0"/>
              <a:t>учрежденная одним или несколькими лицами организация, уставный капитал которой разделен на доли, а участники общества несут </a:t>
            </a:r>
            <a:r>
              <a:rPr lang="ru-RU" b="1" dirty="0" smtClean="0"/>
              <a:t>особую</a:t>
            </a:r>
            <a:r>
              <a:rPr lang="ru-RU" dirty="0" smtClean="0"/>
              <a:t> ответственность по его обязательствам. </a:t>
            </a:r>
          </a:p>
          <a:p>
            <a:pPr>
              <a:buNone/>
            </a:pPr>
            <a:r>
              <a:rPr lang="ru-RU" dirty="0" smtClean="0"/>
              <a:t>Ответственность </a:t>
            </a:r>
            <a:r>
              <a:rPr lang="ru-RU" b="1" dirty="0" smtClean="0"/>
              <a:t>дополнительна</a:t>
            </a:r>
            <a:r>
              <a:rPr lang="ru-RU" dirty="0" smtClean="0"/>
              <a:t>я, значит, требования могут быть предъявлены </a:t>
            </a:r>
            <a:r>
              <a:rPr lang="ru-RU" b="1" dirty="0" smtClean="0"/>
              <a:t>при недостаточности имущества общества, </a:t>
            </a:r>
            <a:r>
              <a:rPr lang="ru-RU" dirty="0" smtClean="0"/>
              <a:t>причем предъявлены, могут быть к одному из участников в полном объеме или в любой части</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sz="3600" b="1" dirty="0" smtClean="0"/>
              <a:t>Акционерное общество</a:t>
            </a:r>
            <a:endParaRPr lang="ru-RU" sz="3600" b="1" dirty="0"/>
          </a:p>
        </p:txBody>
      </p:sp>
      <p:sp>
        <p:nvSpPr>
          <p:cNvPr id="3" name="Содержимое 2"/>
          <p:cNvSpPr>
            <a:spLocks noGrp="1"/>
          </p:cNvSpPr>
          <p:nvPr>
            <p:ph idx="1"/>
          </p:nvPr>
        </p:nvSpPr>
        <p:spPr>
          <a:xfrm>
            <a:off x="457200" y="1066800"/>
            <a:ext cx="8229600" cy="5562600"/>
          </a:xfrm>
        </p:spPr>
        <p:txBody>
          <a:bodyPr>
            <a:normAutofit/>
          </a:bodyPr>
          <a:lstStyle/>
          <a:p>
            <a:pPr>
              <a:buNone/>
            </a:pPr>
            <a:r>
              <a:rPr lang="ru-RU" dirty="0" smtClean="0"/>
              <a:t>– образованная одним или несколькими лицами организация, уставный капитал которой разделен на равные доли, удостоверяемые акциями, в пределах которых участники (акционеры) отвечают по долгам общества. </a:t>
            </a:r>
          </a:p>
          <a:p>
            <a:pPr>
              <a:buNone/>
            </a:pPr>
            <a:r>
              <a:rPr lang="ru-RU" dirty="0" smtClean="0"/>
              <a:t>Акционеры не несут ответственности по долгам, но рискуют потерять деньги за акции, чтобы выйти из общества, надо продать акции. </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sz="3600" b="1" dirty="0" smtClean="0"/>
              <a:t>Акционерное общество</a:t>
            </a:r>
            <a:endParaRPr lang="ru-RU" sz="3600" b="1" dirty="0"/>
          </a:p>
        </p:txBody>
      </p:sp>
      <p:sp>
        <p:nvSpPr>
          <p:cNvPr id="3" name="Содержимое 2"/>
          <p:cNvSpPr>
            <a:spLocks noGrp="1"/>
          </p:cNvSpPr>
          <p:nvPr>
            <p:ph idx="1"/>
          </p:nvPr>
        </p:nvSpPr>
        <p:spPr>
          <a:xfrm>
            <a:off x="228600" y="914400"/>
            <a:ext cx="5257800" cy="5715000"/>
          </a:xfrm>
        </p:spPr>
        <p:txBody>
          <a:bodyPr>
            <a:normAutofit fontScale="85000" lnSpcReduction="20000"/>
          </a:bodyPr>
          <a:lstStyle/>
          <a:p>
            <a:pPr>
              <a:buNone/>
            </a:pPr>
            <a:r>
              <a:rPr lang="ru-RU" b="1" dirty="0" smtClean="0"/>
              <a:t> АО – </a:t>
            </a:r>
            <a:r>
              <a:rPr lang="ru-RU" dirty="0" smtClean="0"/>
              <a:t>это хозяйствующий субъект, совладельцами которой может быть неограниченное число владельцев денежных средств. Каждый из них имеет право </a:t>
            </a:r>
            <a:r>
              <a:rPr lang="ru-RU" i="1" u="sng" dirty="0" smtClean="0"/>
              <a:t>на часть имущества и доходов АО, а некоторые и на участие в управлении им. </a:t>
            </a:r>
          </a:p>
          <a:p>
            <a:pPr>
              <a:buNone/>
            </a:pPr>
            <a:r>
              <a:rPr lang="ru-RU" b="1" dirty="0" smtClean="0"/>
              <a:t>Акционеры обладают правами:</a:t>
            </a:r>
          </a:p>
          <a:p>
            <a:pPr>
              <a:buNone/>
            </a:pPr>
            <a:r>
              <a:rPr lang="ru-RU" dirty="0" smtClean="0"/>
              <a:t> 1. Акционеры отвечают по обязательствам только в пределах сумм, которые потратили на покупку акций. </a:t>
            </a:r>
          </a:p>
          <a:p>
            <a:pPr>
              <a:buNone/>
            </a:pPr>
            <a:r>
              <a:rPr lang="ru-RU" dirty="0" smtClean="0"/>
              <a:t>2. Каждый акционер может свободно продавать свои акции</a:t>
            </a:r>
            <a:endParaRPr lang="ru-RU" dirty="0"/>
          </a:p>
        </p:txBody>
      </p:sp>
      <p:pic>
        <p:nvPicPr>
          <p:cNvPr id="1026" name="Picture 2" descr="C:\Users\Семен\Desktop\RIAN_archive_415555_Russky_Groznensky_Standard_oil_industry_shareholding_company's_share.jpg"/>
          <p:cNvPicPr>
            <a:picLocks noChangeAspect="1" noChangeArrowheads="1"/>
          </p:cNvPicPr>
          <p:nvPr/>
        </p:nvPicPr>
        <p:blipFill>
          <a:blip r:embed="rId2"/>
          <a:srcRect/>
          <a:stretch>
            <a:fillRect/>
          </a:stretch>
        </p:blipFill>
        <p:spPr bwMode="auto">
          <a:xfrm>
            <a:off x="5486400" y="1066800"/>
            <a:ext cx="3657600" cy="4953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274638"/>
            <a:ext cx="8839200" cy="1143000"/>
          </a:xfrm>
        </p:spPr>
        <p:txBody>
          <a:bodyPr>
            <a:noAutofit/>
          </a:bodyPr>
          <a:lstStyle/>
          <a:p>
            <a:r>
              <a:rPr lang="ru-RU" sz="3600" b="1" dirty="0" smtClean="0"/>
              <a:t>Акционерное общество -2-х типов открытое (публичное) и закрытое</a:t>
            </a:r>
            <a:endParaRPr lang="ru-RU" sz="3600" b="1" dirty="0"/>
          </a:p>
        </p:txBody>
      </p:sp>
      <p:sp>
        <p:nvSpPr>
          <p:cNvPr id="3" name="Содержимое 2"/>
          <p:cNvSpPr>
            <a:spLocks noGrp="1"/>
          </p:cNvSpPr>
          <p:nvPr>
            <p:ph idx="1"/>
          </p:nvPr>
        </p:nvSpPr>
        <p:spPr>
          <a:xfrm>
            <a:off x="457200" y="1447800"/>
            <a:ext cx="8229600" cy="5257800"/>
          </a:xfrm>
        </p:spPr>
        <p:txBody>
          <a:bodyPr>
            <a:normAutofit fontScale="70000" lnSpcReduction="20000"/>
          </a:bodyPr>
          <a:lstStyle/>
          <a:p>
            <a:pPr>
              <a:buNone/>
            </a:pPr>
            <a:r>
              <a:rPr lang="ru-RU" dirty="0" smtClean="0"/>
              <a:t>   -отличие в том, что на стоимость своего имущества выпускается акции, </a:t>
            </a:r>
          </a:p>
          <a:p>
            <a:pPr>
              <a:buNone/>
            </a:pPr>
            <a:r>
              <a:rPr lang="ru-RU" dirty="0" smtClean="0"/>
              <a:t>    -участники владеющие акциями называются акционерами, достаточно иметь акции </a:t>
            </a:r>
          </a:p>
          <a:p>
            <a:pPr>
              <a:buNone/>
            </a:pPr>
            <a:r>
              <a:rPr lang="ru-RU" dirty="0" smtClean="0"/>
              <a:t>    -акционер может выйти из общества, продав свои акции </a:t>
            </a:r>
          </a:p>
          <a:p>
            <a:pPr>
              <a:buNone/>
            </a:pPr>
            <a:r>
              <a:rPr lang="ru-RU" dirty="0" smtClean="0"/>
              <a:t>    -АО может увеличивать или уменьшать количество выпускаемых акций (доп. выпуск способ привлечения больших денежных средств)</a:t>
            </a:r>
          </a:p>
          <a:p>
            <a:pPr>
              <a:buNone/>
            </a:pPr>
            <a:r>
              <a:rPr lang="ru-RU" dirty="0" smtClean="0"/>
              <a:t>     -участники не отвечают по обязательствам общества, а несут риск убытков только в пределах стоимости принадлежащих им акций </a:t>
            </a:r>
          </a:p>
          <a:p>
            <a:pPr>
              <a:buNone/>
            </a:pPr>
            <a:r>
              <a:rPr lang="ru-RU" dirty="0" smtClean="0"/>
              <a:t>     -требуется оговоренный уставной капитал составлять не менее 1000 минимальных размеров труда </a:t>
            </a:r>
          </a:p>
          <a:p>
            <a:pPr>
              <a:buNone/>
            </a:pPr>
            <a:r>
              <a:rPr lang="ru-RU" dirty="0" smtClean="0"/>
              <a:t>     Сущность акционерной формы - соединяется множество вкладов акционеров, в результате которого могут возникать значительные по объему капиталы(пример- строительство </a:t>
            </a:r>
            <a:r>
              <a:rPr lang="ru-RU" dirty="0" err="1" smtClean="0"/>
              <a:t>ж\д</a:t>
            </a:r>
            <a:r>
              <a:rPr lang="ru-RU" dirty="0" smtClean="0"/>
              <a:t> в России в конце 19- </a:t>
            </a:r>
            <a:r>
              <a:rPr lang="ru-RU" dirty="0" err="1" smtClean="0"/>
              <a:t>нач</a:t>
            </a:r>
            <a:r>
              <a:rPr lang="ru-RU" dirty="0" smtClean="0"/>
              <a:t>. 20 в).</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sz="3600" b="1" dirty="0" smtClean="0"/>
              <a:t>Продажа акций:</a:t>
            </a:r>
            <a:endParaRPr lang="ru-RU" sz="3600" b="1" dirty="0"/>
          </a:p>
        </p:txBody>
      </p:sp>
      <p:sp>
        <p:nvSpPr>
          <p:cNvPr id="3" name="Содержимое 2"/>
          <p:cNvSpPr>
            <a:spLocks noGrp="1"/>
          </p:cNvSpPr>
          <p:nvPr>
            <p:ph idx="1"/>
          </p:nvPr>
        </p:nvSpPr>
        <p:spPr>
          <a:xfrm>
            <a:off x="457200" y="838200"/>
            <a:ext cx="8229600" cy="5867400"/>
          </a:xfrm>
        </p:spPr>
        <p:txBody>
          <a:bodyPr>
            <a:normAutofit lnSpcReduction="10000"/>
          </a:bodyPr>
          <a:lstStyle/>
          <a:p>
            <a:r>
              <a:rPr lang="ru-RU" dirty="0" smtClean="0"/>
              <a:t>Акции открытого АО могут свободно обращаться на рынке, т.е. продаваться и покупаться по желанию(пример Газпром, РАО ЕЭС</a:t>
            </a:r>
          </a:p>
          <a:p>
            <a:r>
              <a:rPr lang="ru-RU" dirty="0" smtClean="0"/>
              <a:t> </a:t>
            </a:r>
            <a:r>
              <a:rPr lang="ru-RU" b="1" dirty="0" smtClean="0"/>
              <a:t>в ЗАО ограничено </a:t>
            </a:r>
            <a:r>
              <a:rPr lang="ru-RU" dirty="0" smtClean="0"/>
              <a:t>число участников - не </a:t>
            </a:r>
            <a:r>
              <a:rPr lang="ru-RU" b="1" dirty="0" smtClean="0"/>
              <a:t>больше 50</a:t>
            </a:r>
            <a:r>
              <a:rPr lang="ru-RU" dirty="0" smtClean="0"/>
              <a:t> и акции не могут столь свободно обращаться на рынке. Действует правило- прежде чем продать третьему лицу, акционер должен предложить её остальным акционерам. Продать третьему лицу возможно, если другие акционеры отказались покупать</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C:\Users\Семен\Desktop\formy-sobstvennosti.pn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sz="3600" b="1" dirty="0" smtClean="0"/>
              <a:t>Производственный кооператив –</a:t>
            </a:r>
            <a:endParaRPr lang="ru-RU" sz="3600" b="1" dirty="0"/>
          </a:p>
        </p:txBody>
      </p:sp>
      <p:sp>
        <p:nvSpPr>
          <p:cNvPr id="3" name="Содержимое 2"/>
          <p:cNvSpPr>
            <a:spLocks noGrp="1"/>
          </p:cNvSpPr>
          <p:nvPr>
            <p:ph idx="1"/>
          </p:nvPr>
        </p:nvSpPr>
        <p:spPr>
          <a:xfrm>
            <a:off x="457200" y="838200"/>
            <a:ext cx="8229600" cy="5791200"/>
          </a:xfrm>
        </p:spPr>
        <p:txBody>
          <a:bodyPr>
            <a:normAutofit fontScale="92500"/>
          </a:bodyPr>
          <a:lstStyle/>
          <a:p>
            <a:r>
              <a:rPr lang="ru-RU" dirty="0" smtClean="0"/>
              <a:t>добровольное объединение граждан на основе членства для совместной производственной или иной хозяйственной деятельности, основанной на их </a:t>
            </a:r>
            <a:r>
              <a:rPr lang="ru-RU" i="1" u="sng" dirty="0" smtClean="0"/>
              <a:t>личном трудовом и ином участии </a:t>
            </a:r>
            <a:r>
              <a:rPr lang="ru-RU" dirty="0" smtClean="0"/>
              <a:t>и объединении его членами имущественных паевых взносов. Организации данного типа создаются для производства, переработки и сбыта промышленной или сельскохозяйственной продукции. Отношения в кооперативе основаны на принципе равенства. </a:t>
            </a:r>
            <a:r>
              <a:rPr lang="ru-RU" i="1" u="sng" dirty="0" smtClean="0"/>
              <a:t>Каждый член кооператива имеет один голос.</a:t>
            </a:r>
            <a:endParaRPr lang="ru-RU" i="1" u="sn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7362"/>
          </a:xfrm>
        </p:spPr>
        <p:txBody>
          <a:bodyPr>
            <a:normAutofit fontScale="90000"/>
          </a:bodyPr>
          <a:lstStyle/>
          <a:p>
            <a:r>
              <a:rPr lang="ru-RU" sz="3600" b="1" dirty="0" smtClean="0"/>
              <a:t>Производственный кооператив:</a:t>
            </a:r>
            <a:endParaRPr lang="ru-RU" sz="3600" b="1" dirty="0"/>
          </a:p>
        </p:txBody>
      </p:sp>
      <p:sp>
        <p:nvSpPr>
          <p:cNvPr id="3" name="Содержимое 2"/>
          <p:cNvSpPr>
            <a:spLocks noGrp="1"/>
          </p:cNvSpPr>
          <p:nvPr>
            <p:ph idx="1"/>
          </p:nvPr>
        </p:nvSpPr>
        <p:spPr>
          <a:xfrm>
            <a:off x="457200" y="838200"/>
            <a:ext cx="8229600" cy="5867400"/>
          </a:xfrm>
        </p:spPr>
        <p:txBody>
          <a:bodyPr>
            <a:normAutofit fontScale="92500" lnSpcReduction="10000"/>
          </a:bodyPr>
          <a:lstStyle/>
          <a:p>
            <a:r>
              <a:rPr lang="ru-RU" dirty="0" smtClean="0"/>
              <a:t> Производственный кооператив - называют артелью </a:t>
            </a:r>
          </a:p>
          <a:p>
            <a:r>
              <a:rPr lang="ru-RU" dirty="0" smtClean="0"/>
              <a:t> Члены принимают трудовое участие в деятельности кооператива </a:t>
            </a:r>
          </a:p>
          <a:p>
            <a:r>
              <a:rPr lang="ru-RU" dirty="0" smtClean="0"/>
              <a:t>Управляются кооператив через общее собрание и руководящие органы(правление,  председатель, гендиректор) </a:t>
            </a:r>
          </a:p>
          <a:p>
            <a:r>
              <a:rPr lang="ru-RU" dirty="0" smtClean="0"/>
              <a:t>Имущество кооператива складывается из членских взносов и прибыли от предпринимательской деятельности </a:t>
            </a:r>
          </a:p>
          <a:p>
            <a:r>
              <a:rPr lang="ru-RU" dirty="0" smtClean="0"/>
              <a:t>Член кооператива имеет право на часть прибыли соответствующей размеру его членского взноса и трудового участия</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b="1" dirty="0" smtClean="0"/>
              <a:t>Унитарное предприятие </a:t>
            </a:r>
            <a:r>
              <a:rPr lang="ru-RU" dirty="0" smtClean="0"/>
              <a:t>–</a:t>
            </a:r>
            <a:endParaRPr lang="ru-RU" dirty="0"/>
          </a:p>
        </p:txBody>
      </p:sp>
      <p:sp>
        <p:nvSpPr>
          <p:cNvPr id="3" name="Содержимое 2"/>
          <p:cNvSpPr>
            <a:spLocks noGrp="1"/>
          </p:cNvSpPr>
          <p:nvPr>
            <p:ph idx="1"/>
          </p:nvPr>
        </p:nvSpPr>
        <p:spPr>
          <a:xfrm>
            <a:off x="457200" y="914400"/>
            <a:ext cx="8229600" cy="5715000"/>
          </a:xfrm>
        </p:spPr>
        <p:txBody>
          <a:bodyPr/>
          <a:lstStyle/>
          <a:p>
            <a:r>
              <a:rPr lang="ru-RU" dirty="0" smtClean="0"/>
              <a:t>коммерческая организация, </a:t>
            </a:r>
            <a:r>
              <a:rPr lang="ru-RU" i="1" u="sng" dirty="0" smtClean="0"/>
              <a:t>не наделенная правом собственности на закрепленное за ней собственником имущество.</a:t>
            </a:r>
            <a:r>
              <a:rPr lang="ru-RU" dirty="0" smtClean="0"/>
              <a:t> </a:t>
            </a:r>
          </a:p>
          <a:p>
            <a:r>
              <a:rPr lang="ru-RU" dirty="0" smtClean="0"/>
              <a:t>Специфика состоит в том, что имущество находится в </a:t>
            </a:r>
            <a:r>
              <a:rPr lang="ru-RU" i="1" u="sng" dirty="0" smtClean="0"/>
              <a:t>государственной или муниципальной собственности</a:t>
            </a:r>
            <a:r>
              <a:rPr lang="ru-RU" dirty="0" smtClean="0"/>
              <a:t>. </a:t>
            </a:r>
          </a:p>
          <a:p>
            <a:r>
              <a:rPr lang="ru-RU" dirty="0" smtClean="0"/>
              <a:t>Они не могут осуществлять любые виды деятельности, должны выполнять задачи, закрепленные в уставе.</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b="1" dirty="0" smtClean="0"/>
              <a:t>Унитарное предприятие:</a:t>
            </a:r>
            <a:endParaRPr lang="ru-RU" b="1" dirty="0"/>
          </a:p>
        </p:txBody>
      </p:sp>
      <p:sp>
        <p:nvSpPr>
          <p:cNvPr id="3" name="Содержимое 2"/>
          <p:cNvSpPr>
            <a:spLocks noGrp="1"/>
          </p:cNvSpPr>
          <p:nvPr>
            <p:ph idx="1"/>
          </p:nvPr>
        </p:nvSpPr>
        <p:spPr>
          <a:xfrm>
            <a:off x="457200" y="838200"/>
            <a:ext cx="8229600" cy="5867400"/>
          </a:xfrm>
        </p:spPr>
        <p:txBody>
          <a:bodyPr>
            <a:normAutofit fontScale="70000" lnSpcReduction="20000"/>
          </a:bodyPr>
          <a:lstStyle/>
          <a:p>
            <a:r>
              <a:rPr lang="ru-RU" dirty="0" smtClean="0"/>
              <a:t>Унитарное предприятие могут быть только государственными (федеральными или субъектами РФ). Эта форма создается публично- правовым образованием. </a:t>
            </a:r>
          </a:p>
          <a:p>
            <a:r>
              <a:rPr lang="ru-RU" dirty="0" smtClean="0"/>
              <a:t> Это коммерческие организации не являются собственником того имущества, на котором базируется его деятельность. Имущество является неделимым, не может быть продано, сдано в аренду. Собственником является государственной или муниципальной </a:t>
            </a:r>
          </a:p>
          <a:p>
            <a:endParaRPr lang="ru-RU" dirty="0" smtClean="0"/>
          </a:p>
          <a:p>
            <a:r>
              <a:rPr lang="ru-RU" dirty="0" smtClean="0"/>
              <a:t> НО оно обладает соответствующей самостоятельностью - владеет и пользуется закрепленным имуществом </a:t>
            </a:r>
          </a:p>
          <a:p>
            <a:r>
              <a:rPr lang="ru-RU" dirty="0" smtClean="0"/>
              <a:t> получает прибыль, которой после отчисления процента своему учредителю распоряжается самостоятельно. </a:t>
            </a:r>
          </a:p>
          <a:p>
            <a:r>
              <a:rPr lang="ru-RU" dirty="0" smtClean="0"/>
              <a:t> -руководитель муниципального унитарного предприятия является его единоличным исполнительным органом. </a:t>
            </a:r>
          </a:p>
          <a:p>
            <a:r>
              <a:rPr lang="ru-RU" dirty="0" smtClean="0"/>
              <a:t>Это предприятие - один из способов участия в экономической деятельности государства и муниципального образования</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r>
              <a:rPr lang="ru-RU" dirty="0" smtClean="0"/>
              <a:t>Задание 1</a:t>
            </a:r>
            <a:endParaRPr lang="ru-RU" dirty="0"/>
          </a:p>
        </p:txBody>
      </p:sp>
      <p:sp>
        <p:nvSpPr>
          <p:cNvPr id="3" name="Содержимое 2"/>
          <p:cNvSpPr>
            <a:spLocks noGrp="1"/>
          </p:cNvSpPr>
          <p:nvPr>
            <p:ph idx="1"/>
          </p:nvPr>
        </p:nvSpPr>
        <p:spPr>
          <a:xfrm>
            <a:off x="457200" y="785794"/>
            <a:ext cx="8229600" cy="5786478"/>
          </a:xfrm>
        </p:spPr>
        <p:txBody>
          <a:bodyPr>
            <a:normAutofit fontScale="55000" lnSpcReduction="20000"/>
          </a:bodyPr>
          <a:lstStyle/>
          <a:p>
            <a:pPr>
              <a:buNone/>
            </a:pPr>
            <a:r>
              <a:rPr lang="ru-RU" dirty="0" smtClean="0"/>
              <a:t>   1. Аптека </a:t>
            </a:r>
            <a:r>
              <a:rPr lang="ru-RU" dirty="0" smtClean="0"/>
              <a:t>№ 1 города N является муниципальным унитарным предприятием. Что из приведённого в списке соответствует отличительным признакам данной формы организации предпринимательской деятельности? Запишите цифры, под которыми они указаны</a:t>
            </a:r>
            <a:r>
              <a:rPr lang="ru-RU" dirty="0" smtClean="0"/>
              <a:t>.</a:t>
            </a:r>
            <a:endParaRPr lang="ru-RU" dirty="0" smtClean="0"/>
          </a:p>
          <a:p>
            <a:pPr>
              <a:buNone/>
            </a:pPr>
            <a:r>
              <a:rPr lang="ru-RU" dirty="0" smtClean="0"/>
              <a:t> </a:t>
            </a:r>
          </a:p>
          <a:p>
            <a:r>
              <a:rPr lang="ru-RU" dirty="0" smtClean="0"/>
              <a:t>1) Высшим органом управления является общее собрание его членов, которое решает важнейшие вопросы деятельности фирмы, в том числе избирает постоянно действующие исполнительные органы — правление и/или председателя.</a:t>
            </a:r>
          </a:p>
          <a:p>
            <a:r>
              <a:rPr lang="ru-RU" dirty="0" smtClean="0"/>
              <a:t>2) Предприниматель отвечает по своим обязательствам всем принадлежащим ему имуществом, за исключением имущества, на которое в соответствии с законом не может быть обращено взыскание.</a:t>
            </a:r>
          </a:p>
          <a:p>
            <a:r>
              <a:rPr lang="ru-RU" dirty="0" smtClean="0"/>
              <a:t>3) Коммерческая организация не наделена правом собственности на имущество, закреплённое за ней собственником.</a:t>
            </a:r>
          </a:p>
          <a:p>
            <a:r>
              <a:rPr lang="ru-RU" dirty="0" smtClean="0"/>
              <a:t>4) Предприятие не вправе создавать в качестве юридического лица другое предприятие путём передачи ему части своего имущества (дочернее предприятие).</a:t>
            </a:r>
          </a:p>
          <a:p>
            <a:r>
              <a:rPr lang="ru-RU" dirty="0" smtClean="0"/>
              <a:t>5) Имущество предприятия принадлежит ему на праве хозяйственного ведения или на праве оперативного управления, является неделимым и не может быть распределено по вкладам.</a:t>
            </a:r>
          </a:p>
          <a:p>
            <a:r>
              <a:rPr lang="ru-RU" dirty="0" smtClean="0"/>
              <a:t>6) Прибыль предприятия распределяется между его работниками в соответствии с их трудовым участием.</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r>
              <a:rPr lang="ru-RU" b="1" dirty="0" smtClean="0"/>
              <a:t>Пояснение к заданию 1</a:t>
            </a:r>
            <a:endParaRPr lang="ru-RU" dirty="0"/>
          </a:p>
        </p:txBody>
      </p:sp>
      <p:sp>
        <p:nvSpPr>
          <p:cNvPr id="3" name="Содержимое 2"/>
          <p:cNvSpPr>
            <a:spLocks noGrp="1"/>
          </p:cNvSpPr>
          <p:nvPr>
            <p:ph idx="1"/>
          </p:nvPr>
        </p:nvSpPr>
        <p:spPr>
          <a:xfrm>
            <a:off x="457200" y="857232"/>
            <a:ext cx="8229600" cy="5786478"/>
          </a:xfrm>
        </p:spPr>
        <p:txBody>
          <a:bodyPr>
            <a:normAutofit fontScale="55000" lnSpcReduction="20000"/>
          </a:bodyPr>
          <a:lstStyle/>
          <a:p>
            <a:r>
              <a:rPr lang="ru-RU" dirty="0" smtClean="0"/>
              <a:t>1</a:t>
            </a:r>
            <a:r>
              <a:rPr lang="ru-RU" dirty="0" smtClean="0"/>
              <a:t>) Высшим органом управления является общее собрание его членов, которое решает важнейшие вопросы деятельности фирмы, в том числе избирает постоянно действующие исполнительные органы — правление и/или председателя. </a:t>
            </a:r>
            <a:r>
              <a:rPr lang="ru-RU" i="1" dirty="0" smtClean="0"/>
              <a:t>Нет, неверно, это признак производственного кооператива.</a:t>
            </a:r>
            <a:endParaRPr lang="ru-RU" dirty="0" smtClean="0"/>
          </a:p>
          <a:p>
            <a:r>
              <a:rPr lang="ru-RU" dirty="0" smtClean="0"/>
              <a:t>2) Предприниматель отвечает по своим обязательствам всем принадлежащим ему имуществом, за исключением имущества, на которое в соответствии с законом не может быть обращено взыскание. </a:t>
            </a:r>
            <a:r>
              <a:rPr lang="ru-RU" i="1" dirty="0" smtClean="0"/>
              <a:t>Нет, неверно, это признак ИП.</a:t>
            </a:r>
            <a:endParaRPr lang="ru-RU" dirty="0" smtClean="0"/>
          </a:p>
          <a:p>
            <a:r>
              <a:rPr lang="ru-RU" dirty="0" smtClean="0"/>
              <a:t>3) Коммерческая организация не наделена правом собственности на имущество, закреплённое за ней собственником. </a:t>
            </a:r>
            <a:r>
              <a:rPr lang="ru-RU" i="1" dirty="0" smtClean="0"/>
              <a:t>Да, верно, это признак унитарного предприятия, согласно 113 ст. ГК РФ.</a:t>
            </a:r>
            <a:endParaRPr lang="ru-RU" dirty="0" smtClean="0"/>
          </a:p>
          <a:p>
            <a:r>
              <a:rPr lang="ru-RU" dirty="0" smtClean="0"/>
              <a:t>4) Предприятие не вправе создавать в качестве юридического лица другое предприятие путём передачи ему части своего имущества (дочернее предприятие). </a:t>
            </a:r>
            <a:r>
              <a:rPr lang="ru-RU" i="1" dirty="0" smtClean="0"/>
              <a:t>Да, верно, согласно ст. 2 ФЗ «О государственных и муниципальных унитарных предприятиях».</a:t>
            </a:r>
            <a:endParaRPr lang="ru-RU" dirty="0" smtClean="0"/>
          </a:p>
          <a:p>
            <a:r>
              <a:rPr lang="ru-RU" dirty="0" smtClean="0"/>
              <a:t>5) Имущество предприятия принадлежит ему на праве хозяйственного ведения или на праве оперативного управления, является неделимым и не может быть распределено по вкладам. </a:t>
            </a:r>
            <a:r>
              <a:rPr lang="ru-RU" i="1" dirty="0" smtClean="0"/>
              <a:t>Да, верно, согласно ст. 2 ФЗ «О государственных и муниципальных унитарных предприятиях».</a:t>
            </a:r>
            <a:endParaRPr lang="ru-RU" dirty="0" smtClean="0"/>
          </a:p>
          <a:p>
            <a:r>
              <a:rPr lang="ru-RU" dirty="0" smtClean="0"/>
              <a:t>6) Прибыль предприятия распределяется между его работниками в соответствии с их трудовым участием. </a:t>
            </a:r>
            <a:r>
              <a:rPr lang="ru-RU" i="1" dirty="0" smtClean="0"/>
              <a:t>Нет, неверно, это признак производственного кооператива.</a:t>
            </a:r>
            <a:endParaRPr lang="ru-RU" dirty="0" smtClean="0"/>
          </a:p>
          <a:p>
            <a:r>
              <a:rPr lang="ru-RU" dirty="0" smtClean="0"/>
              <a:t> </a:t>
            </a:r>
          </a:p>
          <a:p>
            <a:r>
              <a:rPr lang="ru-RU" dirty="0" smtClean="0"/>
              <a:t>Ответ: 345.</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1162"/>
          </a:xfrm>
        </p:spPr>
        <p:txBody>
          <a:bodyPr>
            <a:normAutofit fontScale="90000"/>
          </a:bodyPr>
          <a:lstStyle/>
          <a:p>
            <a:r>
              <a:rPr lang="ru-RU" dirty="0" smtClean="0"/>
              <a:t>Задание</a:t>
            </a:r>
            <a:endParaRPr lang="ru-RU" dirty="0"/>
          </a:p>
        </p:txBody>
      </p:sp>
      <p:sp>
        <p:nvSpPr>
          <p:cNvPr id="3" name="Содержимое 2"/>
          <p:cNvSpPr>
            <a:spLocks noGrp="1"/>
          </p:cNvSpPr>
          <p:nvPr>
            <p:ph idx="1"/>
          </p:nvPr>
        </p:nvSpPr>
        <p:spPr>
          <a:xfrm>
            <a:off x="457200" y="838200"/>
            <a:ext cx="8229600" cy="5287963"/>
          </a:xfrm>
        </p:spPr>
        <p:txBody>
          <a:bodyPr>
            <a:normAutofit fontScale="92500" lnSpcReduction="10000"/>
          </a:bodyPr>
          <a:lstStyle/>
          <a:p>
            <a:r>
              <a:rPr lang="ru-RU" dirty="0" smtClean="0"/>
              <a:t>1. Предприятие «Новый взгляд» является коммерческой фирмой по производству и установке пластиковых окон. Предприятие было создано на основе объединения имущественных паевых взносов его будущих членов. Полученная прибыли распределяется между членами коллектива с учетом, в первую очередь, их трудового участия. К какой организационно-правовой форме относится данное предприятие? Укажите два признака, по которому вы это определили. Назовите еще один признак предприятия данной формы.</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1162"/>
          </a:xfrm>
        </p:spPr>
        <p:txBody>
          <a:bodyPr>
            <a:normAutofit fontScale="90000"/>
          </a:bodyPr>
          <a:lstStyle/>
          <a:p>
            <a:r>
              <a:rPr lang="ru-RU" dirty="0" smtClean="0"/>
              <a:t>Задания</a:t>
            </a:r>
            <a:endParaRPr lang="ru-RU" dirty="0"/>
          </a:p>
        </p:txBody>
      </p:sp>
      <p:sp>
        <p:nvSpPr>
          <p:cNvPr id="3" name="Объект 2"/>
          <p:cNvSpPr>
            <a:spLocks noGrp="1"/>
          </p:cNvSpPr>
          <p:nvPr>
            <p:ph idx="1"/>
          </p:nvPr>
        </p:nvSpPr>
        <p:spPr>
          <a:xfrm>
            <a:off x="457200" y="838200"/>
            <a:ext cx="8229600" cy="5287963"/>
          </a:xfrm>
        </p:spPr>
        <p:txBody>
          <a:bodyPr>
            <a:normAutofit fontScale="85000" lnSpcReduction="20000"/>
          </a:bodyPr>
          <a:lstStyle/>
          <a:p>
            <a:r>
              <a:rPr lang="ru-RU" dirty="0"/>
              <a:t>Предприятие Z, специализирующееся на оказании мелких бытовых услуг, объединяет 10 человек, каждый из которых лично трудится на этом предприятии и независимо от размера внесённого пая имеет один голос при решении вопросов, связанных с экономической деятельностью предприятия. Какова организационно-правовая форма этого предприятия?</a:t>
            </a:r>
          </a:p>
          <a:p>
            <a:r>
              <a:rPr lang="ru-RU" dirty="0"/>
              <a:t> </a:t>
            </a:r>
          </a:p>
          <a:p>
            <a:r>
              <a:rPr lang="ru-RU" dirty="0"/>
              <a:t>1) унитарное предприятие</a:t>
            </a:r>
          </a:p>
          <a:p>
            <a:r>
              <a:rPr lang="ru-RU" dirty="0"/>
              <a:t>2) производственный кооператив</a:t>
            </a:r>
          </a:p>
          <a:p>
            <a:r>
              <a:rPr lang="ru-RU" dirty="0"/>
              <a:t>3) хозяйственное товарищество</a:t>
            </a:r>
          </a:p>
          <a:p>
            <a:r>
              <a:rPr lang="ru-RU" dirty="0"/>
              <a:t>4) хозяйственное общество</a:t>
            </a:r>
          </a:p>
          <a:p>
            <a:endParaRPr lang="ru-RU" dirty="0"/>
          </a:p>
        </p:txBody>
      </p:sp>
    </p:spTree>
    <p:extLst>
      <p:ext uri="{BB962C8B-B14F-4D97-AF65-F5344CB8AC3E}">
        <p14:creationId xmlns:p14="http://schemas.microsoft.com/office/powerpoint/2010/main" xmlns="" val="721871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В товариществе на вере, в отличие от полного товарищества,</a:t>
            </a:r>
          </a:p>
          <a:p>
            <a:r>
              <a:rPr lang="ru-RU" dirty="0"/>
              <a:t> </a:t>
            </a:r>
          </a:p>
          <a:p>
            <a:r>
              <a:rPr lang="ru-RU" dirty="0"/>
              <a:t>1) есть участники, которые несут риск убытков только в пределах внесённых вкладов</a:t>
            </a:r>
          </a:p>
          <a:p>
            <a:r>
              <a:rPr lang="ru-RU" dirty="0"/>
              <a:t>2) учредителями могут быть только индивидуальные предприниматели и коммерческие организации</a:t>
            </a:r>
          </a:p>
          <a:p>
            <a:r>
              <a:rPr lang="ru-RU" dirty="0"/>
              <a:t>3) управление осуществляется по общему согласию, т. е. каждый имеет «право вето»</a:t>
            </a:r>
          </a:p>
          <a:p>
            <a:r>
              <a:rPr lang="ru-RU" dirty="0"/>
              <a:t>4) капитал разделён на доли (вклады)</a:t>
            </a:r>
          </a:p>
          <a:p>
            <a:endParaRPr lang="ru-RU" dirty="0"/>
          </a:p>
        </p:txBody>
      </p:sp>
    </p:spTree>
    <p:extLst>
      <p:ext uri="{BB962C8B-B14F-4D97-AF65-F5344CB8AC3E}">
        <p14:creationId xmlns:p14="http://schemas.microsoft.com/office/powerpoint/2010/main" xmlns="" val="1154254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smtClean="0"/>
              <a:t>Какая </a:t>
            </a:r>
            <a:r>
              <a:rPr lang="ru-RU" dirty="0"/>
              <a:t>форма юридического лица, являющегося коммерческой организацией, предполагает, что прибыль распределяется между работниками в соответствии с их трудовым участием?</a:t>
            </a:r>
          </a:p>
          <a:p>
            <a:r>
              <a:rPr lang="ru-RU" dirty="0"/>
              <a:t> </a:t>
            </a:r>
          </a:p>
          <a:p>
            <a:r>
              <a:rPr lang="ru-RU" dirty="0"/>
              <a:t>1) муниципальное унитарное предприятие</a:t>
            </a:r>
          </a:p>
          <a:p>
            <a:r>
              <a:rPr lang="ru-RU" dirty="0"/>
              <a:t>2) открытое акционерное общество</a:t>
            </a:r>
          </a:p>
          <a:p>
            <a:r>
              <a:rPr lang="ru-RU" dirty="0"/>
              <a:t>3) производственный кооператив</a:t>
            </a:r>
          </a:p>
          <a:p>
            <a:r>
              <a:rPr lang="ru-RU" dirty="0"/>
              <a:t>4) коммандитное товарищество</a:t>
            </a:r>
          </a:p>
          <a:p>
            <a:endParaRPr lang="ru-RU" dirty="0"/>
          </a:p>
        </p:txBody>
      </p:sp>
    </p:spTree>
    <p:extLst>
      <p:ext uri="{BB962C8B-B14F-4D97-AF65-F5344CB8AC3E}">
        <p14:creationId xmlns:p14="http://schemas.microsoft.com/office/powerpoint/2010/main" xmlns="" val="2310666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Autofit/>
          </a:bodyPr>
          <a:lstStyle/>
          <a:p>
            <a:r>
              <a:rPr lang="ru-RU" sz="3200" b="1" dirty="0" smtClean="0"/>
              <a:t>Источники предпринимательского права</a:t>
            </a:r>
            <a:endParaRPr lang="ru-RU" sz="3200" b="1" dirty="0"/>
          </a:p>
        </p:txBody>
      </p:sp>
      <p:sp>
        <p:nvSpPr>
          <p:cNvPr id="3" name="Содержимое 2"/>
          <p:cNvSpPr>
            <a:spLocks noGrp="1"/>
          </p:cNvSpPr>
          <p:nvPr>
            <p:ph idx="1"/>
          </p:nvPr>
        </p:nvSpPr>
        <p:spPr>
          <a:xfrm>
            <a:off x="152400" y="762000"/>
            <a:ext cx="8839200" cy="5791200"/>
          </a:xfrm>
        </p:spPr>
        <p:txBody>
          <a:bodyPr>
            <a:normAutofit fontScale="92500" lnSpcReduction="20000"/>
          </a:bodyPr>
          <a:lstStyle/>
          <a:p>
            <a:r>
              <a:rPr lang="ru-RU" dirty="0" smtClean="0"/>
              <a:t> Конституция РФ </a:t>
            </a:r>
            <a:endParaRPr lang="en-US" dirty="0" smtClean="0"/>
          </a:p>
          <a:p>
            <a:r>
              <a:rPr lang="ru-RU" dirty="0" smtClean="0"/>
              <a:t> Гражданский кодекс </a:t>
            </a:r>
            <a:endParaRPr lang="en-US" dirty="0" smtClean="0"/>
          </a:p>
          <a:p>
            <a:r>
              <a:rPr lang="ru-RU" dirty="0" smtClean="0"/>
              <a:t> Налоговый кодекс </a:t>
            </a:r>
            <a:endParaRPr lang="en-US" dirty="0" smtClean="0"/>
          </a:p>
          <a:p>
            <a:r>
              <a:rPr lang="ru-RU" dirty="0" smtClean="0"/>
              <a:t> Бюджетный кодекс</a:t>
            </a:r>
            <a:endParaRPr lang="en-US" dirty="0" smtClean="0"/>
          </a:p>
          <a:p>
            <a:r>
              <a:rPr lang="ru-RU" dirty="0" smtClean="0"/>
              <a:t>  Кодекс об административных правонарушениях </a:t>
            </a:r>
            <a:endParaRPr lang="en-US" dirty="0" smtClean="0"/>
          </a:p>
          <a:p>
            <a:r>
              <a:rPr lang="ru-RU" dirty="0" smtClean="0"/>
              <a:t> Уголовный кодекс Законы:  «О государственной регистрации юридических лиц и индивидуальных предпринимателей»</a:t>
            </a:r>
            <a:endParaRPr lang="en-US" dirty="0" smtClean="0"/>
          </a:p>
          <a:p>
            <a:r>
              <a:rPr lang="ru-RU" dirty="0" smtClean="0"/>
              <a:t>  «О лицензировании отдельных видов деятельности» </a:t>
            </a:r>
            <a:endParaRPr lang="en-US" dirty="0" smtClean="0"/>
          </a:p>
          <a:p>
            <a:r>
              <a:rPr lang="ru-RU" dirty="0" smtClean="0"/>
              <a:t> «Об акционерных обществах» </a:t>
            </a:r>
            <a:endParaRPr lang="en-US" dirty="0" smtClean="0"/>
          </a:p>
          <a:p>
            <a:r>
              <a:rPr lang="ru-RU" dirty="0" smtClean="0"/>
              <a:t> «О производственных кооперативах» </a:t>
            </a:r>
            <a:endParaRPr lang="en-US" dirty="0" smtClean="0"/>
          </a:p>
          <a:p>
            <a:r>
              <a:rPr lang="ru-RU" dirty="0" smtClean="0"/>
              <a:t>«О финансово-промышленных группах</a:t>
            </a: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b="1" i="1" dirty="0"/>
              <a:t>Правоспособность юридического лица возникает в момент:</a:t>
            </a:r>
            <a:endParaRPr lang="ru-RU" dirty="0"/>
          </a:p>
          <a:p>
            <a:r>
              <a:rPr lang="ru-RU" dirty="0"/>
              <a:t>а) государственной регистрации;</a:t>
            </a:r>
          </a:p>
          <a:p>
            <a:r>
              <a:rPr lang="ru-RU" dirty="0"/>
              <a:t>б) открытия счета в банке;</a:t>
            </a:r>
          </a:p>
          <a:p>
            <a:r>
              <a:rPr lang="ru-RU" dirty="0"/>
              <a:t>в) начала его деятельности;</a:t>
            </a:r>
          </a:p>
          <a:p>
            <a:r>
              <a:rPr lang="ru-RU" dirty="0"/>
              <a:t>г) проведения учредительного собрания.</a:t>
            </a:r>
          </a:p>
          <a:p>
            <a:endParaRPr lang="ru-RU" dirty="0"/>
          </a:p>
        </p:txBody>
      </p:sp>
    </p:spTree>
    <p:extLst>
      <p:ext uri="{BB962C8B-B14F-4D97-AF65-F5344CB8AC3E}">
        <p14:creationId xmlns:p14="http://schemas.microsoft.com/office/powerpoint/2010/main" xmlns="" val="1308744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dirty="0" smtClean="0"/>
              <a:t>Задание</a:t>
            </a:r>
            <a:endParaRPr lang="ru-RU" dirty="0"/>
          </a:p>
        </p:txBody>
      </p:sp>
      <p:sp>
        <p:nvSpPr>
          <p:cNvPr id="3" name="Объект 2"/>
          <p:cNvSpPr>
            <a:spLocks noGrp="1"/>
          </p:cNvSpPr>
          <p:nvPr>
            <p:ph idx="1"/>
          </p:nvPr>
        </p:nvSpPr>
        <p:spPr>
          <a:xfrm>
            <a:off x="457200" y="785794"/>
            <a:ext cx="8229600" cy="5786478"/>
          </a:xfrm>
        </p:spPr>
        <p:txBody>
          <a:bodyPr>
            <a:normAutofit lnSpcReduction="10000"/>
          </a:bodyPr>
          <a:lstStyle/>
          <a:p>
            <a:r>
              <a:rPr lang="ru-RU" sz="2000" b="1" i="1" dirty="0"/>
              <a:t>Некоммерческие организации создаются в форме:</a:t>
            </a:r>
            <a:endParaRPr lang="ru-RU" sz="2000" dirty="0"/>
          </a:p>
          <a:p>
            <a:r>
              <a:rPr lang="ru-RU" sz="2000" dirty="0"/>
              <a:t>а) унитарных предприятий;</a:t>
            </a:r>
          </a:p>
          <a:p>
            <a:r>
              <a:rPr lang="ru-RU" sz="2000" dirty="0"/>
              <a:t>б) хозяйственных товариществ;</a:t>
            </a:r>
          </a:p>
          <a:p>
            <a:r>
              <a:rPr lang="ru-RU" sz="2000" dirty="0"/>
              <a:t>в) потребительских кооперативов;</a:t>
            </a:r>
          </a:p>
          <a:p>
            <a:r>
              <a:rPr lang="ru-RU" sz="2000" dirty="0"/>
              <a:t>г) производственных кооперативов</a:t>
            </a:r>
            <a:r>
              <a:rPr lang="ru-RU" sz="2000" dirty="0" smtClean="0"/>
              <a:t>. </a:t>
            </a:r>
          </a:p>
          <a:p>
            <a:endParaRPr lang="ru-RU" sz="2000" dirty="0" smtClean="0"/>
          </a:p>
          <a:p>
            <a:r>
              <a:rPr lang="ru-RU" sz="2000" b="1" dirty="0" smtClean="0"/>
              <a:t>Решив заняться предпринимательской деятельностью, Сидоров выбрал в качестве организационно-правовой формы статус индивидуального предпринимателя. Что из приведённого в списке относится к преимуществам данного статуса?</a:t>
            </a:r>
          </a:p>
          <a:p>
            <a:r>
              <a:rPr lang="ru-RU" sz="2000" dirty="0" smtClean="0"/>
              <a:t> </a:t>
            </a:r>
          </a:p>
          <a:p>
            <a:r>
              <a:rPr lang="ru-RU" sz="2000" dirty="0" smtClean="0"/>
              <a:t>1) упрощённый порядок ведения бухгалтерского учёта</a:t>
            </a:r>
          </a:p>
          <a:p>
            <a:r>
              <a:rPr lang="ru-RU" sz="2000" dirty="0" smtClean="0"/>
              <a:t>2) льготная система налогообложения</a:t>
            </a:r>
          </a:p>
          <a:p>
            <a:r>
              <a:rPr lang="ru-RU" sz="2000" dirty="0" smtClean="0"/>
              <a:t>3) полная имущественная ответственность по обязательствам</a:t>
            </a:r>
          </a:p>
          <a:p>
            <a:r>
              <a:rPr lang="ru-RU" sz="2000" dirty="0" smtClean="0"/>
              <a:t>4) отсутствие компаньонов по бизнесу</a:t>
            </a:r>
          </a:p>
          <a:p>
            <a:r>
              <a:rPr lang="ru-RU" sz="2000" dirty="0" smtClean="0"/>
              <a:t>5) свободное использование выручки</a:t>
            </a:r>
          </a:p>
          <a:p>
            <a:r>
              <a:rPr lang="ru-RU" sz="2000" dirty="0" smtClean="0"/>
              <a:t>6) обязательная государственная регистрация</a:t>
            </a:r>
          </a:p>
          <a:p>
            <a:endParaRPr lang="ru-RU" sz="2000" dirty="0"/>
          </a:p>
          <a:p>
            <a:endParaRPr lang="ru-RU" dirty="0"/>
          </a:p>
        </p:txBody>
      </p:sp>
    </p:spTree>
    <p:extLst>
      <p:ext uri="{BB962C8B-B14F-4D97-AF65-F5344CB8AC3E}">
        <p14:creationId xmlns:p14="http://schemas.microsoft.com/office/powerpoint/2010/main" xmlns="" val="1283266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dirty="0" smtClean="0"/>
              <a:t>Задание</a:t>
            </a:r>
            <a:endParaRPr lang="ru-RU" dirty="0"/>
          </a:p>
        </p:txBody>
      </p:sp>
      <p:sp>
        <p:nvSpPr>
          <p:cNvPr id="3" name="Объект 2"/>
          <p:cNvSpPr>
            <a:spLocks noGrp="1"/>
          </p:cNvSpPr>
          <p:nvPr>
            <p:ph idx="1"/>
          </p:nvPr>
        </p:nvSpPr>
        <p:spPr>
          <a:xfrm>
            <a:off x="457200" y="857232"/>
            <a:ext cx="8229600" cy="5786478"/>
          </a:xfrm>
        </p:spPr>
        <p:txBody>
          <a:bodyPr>
            <a:normAutofit fontScale="70000" lnSpcReduction="20000"/>
          </a:bodyPr>
          <a:lstStyle/>
          <a:p>
            <a:pPr>
              <a:buNone/>
            </a:pPr>
            <a:r>
              <a:rPr lang="ru-RU" dirty="0" smtClean="0"/>
              <a:t>   Решив </a:t>
            </a:r>
            <a:r>
              <a:rPr lang="ru-RU" dirty="0" smtClean="0"/>
              <a:t>создать коммерческую организацию, учредители выбрали в качестве организационно-правовой формы общество с ограниченной ответственностью. Что из приведённого в списке относится к признакам данной организационно-правовой формы? Запишите цифры, под которыми они указаны. </a:t>
            </a:r>
            <a:r>
              <a:rPr lang="ru-RU" i="1" dirty="0" smtClean="0"/>
              <a:t>Цифры укажите в порядке возрастания.</a:t>
            </a:r>
            <a:endParaRPr lang="ru-RU" dirty="0" smtClean="0"/>
          </a:p>
          <a:p>
            <a:pPr>
              <a:buNone/>
            </a:pPr>
            <a:r>
              <a:rPr lang="ru-RU" dirty="0" smtClean="0"/>
              <a:t>   </a:t>
            </a:r>
            <a:r>
              <a:rPr lang="ru-RU" dirty="0" smtClean="0"/>
              <a:t> </a:t>
            </a:r>
          </a:p>
          <a:p>
            <a:r>
              <a:rPr lang="ru-RU" dirty="0" smtClean="0"/>
              <a:t>1) уставный капитал разделен на равные доли, каждая из которых оформлена ценной бумагой</a:t>
            </a:r>
          </a:p>
          <a:p>
            <a:r>
              <a:rPr lang="ru-RU" dirty="0" smtClean="0"/>
              <a:t>2) участники отвечают по обязательствам организации</a:t>
            </a:r>
          </a:p>
          <a:p>
            <a:r>
              <a:rPr lang="ru-RU" dirty="0" smtClean="0"/>
              <a:t>3) прибыль распределяется в соответствии с трудовым участием участников</a:t>
            </a:r>
          </a:p>
          <a:p>
            <a:r>
              <a:rPr lang="ru-RU" dirty="0" smtClean="0"/>
              <a:t>4) отсутствие имущественной ответственности учредителей по обязательствам организации</a:t>
            </a:r>
          </a:p>
          <a:p>
            <a:r>
              <a:rPr lang="ru-RU" dirty="0" smtClean="0"/>
              <a:t>5) прибыль распределяется между участниками в соответствии с их долей в уставном капитале</a:t>
            </a:r>
          </a:p>
          <a:p>
            <a:r>
              <a:rPr lang="ru-RU" dirty="0" smtClean="0"/>
              <a:t>6) возможность учредителей выйти из организации с компенсацией принадлежащей им доли</a:t>
            </a:r>
          </a:p>
          <a:p>
            <a:endParaRPr lang="ru-RU" dirty="0"/>
          </a:p>
        </p:txBody>
      </p:sp>
    </p:spTree>
    <p:extLst>
      <p:ext uri="{BB962C8B-B14F-4D97-AF65-F5344CB8AC3E}">
        <p14:creationId xmlns:p14="http://schemas.microsoft.com/office/powerpoint/2010/main" xmlns="" val="547298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b="1" i="1" dirty="0"/>
              <a:t>Некоммерческие организации это организации:</a:t>
            </a:r>
            <a:endParaRPr lang="ru-RU" dirty="0"/>
          </a:p>
          <a:p>
            <a:r>
              <a:rPr lang="ru-RU" dirty="0"/>
              <a:t>а) имеющие в качестве основной цели своей деятельности извлечение прибыли, но не распределяющие ее между участниками;</a:t>
            </a:r>
          </a:p>
          <a:p>
            <a:r>
              <a:rPr lang="ru-RU" dirty="0"/>
              <a:t>б) имеющие в качестве основной цели своей деятельности извлечение прибыли;</a:t>
            </a:r>
          </a:p>
          <a:p>
            <a:r>
              <a:rPr lang="ru-RU" dirty="0"/>
              <a:t>в) не имеющие в качестве основной цели своей деятельности извлечение прибыли и не распределяющие прибыль между ее участниками;</a:t>
            </a:r>
          </a:p>
          <a:p>
            <a:r>
              <a:rPr lang="ru-RU" dirty="0"/>
              <a:t>г) не имеющие в качестве основной цели своей деятельности извлечение прибыли, но распределяющие прибыль между ее участниками в случае ведения коммерческой деятельности.</a:t>
            </a:r>
          </a:p>
        </p:txBody>
      </p:sp>
    </p:spTree>
    <p:extLst>
      <p:ext uri="{BB962C8B-B14F-4D97-AF65-F5344CB8AC3E}">
        <p14:creationId xmlns:p14="http://schemas.microsoft.com/office/powerpoint/2010/main" xmlns="" val="1758322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Объект 2"/>
          <p:cNvSpPr>
            <a:spLocks noGrp="1"/>
          </p:cNvSpPr>
          <p:nvPr>
            <p:ph idx="1"/>
          </p:nvPr>
        </p:nvSpPr>
        <p:spPr>
          <a:xfrm>
            <a:off x="457200" y="714356"/>
            <a:ext cx="8229600" cy="5786478"/>
          </a:xfrm>
        </p:spPr>
        <p:txBody>
          <a:bodyPr/>
          <a:lstStyle/>
          <a:p>
            <a:r>
              <a:rPr lang="ru-RU" b="1" i="1" dirty="0"/>
              <a:t> Минимальный размер складочного капитала в полном товариществе:</a:t>
            </a:r>
            <a:endParaRPr lang="ru-RU" dirty="0"/>
          </a:p>
          <a:p>
            <a:r>
              <a:rPr lang="ru-RU" dirty="0"/>
              <a:t>а) не менее 5000 МРОТ;</a:t>
            </a:r>
          </a:p>
          <a:p>
            <a:r>
              <a:rPr lang="ru-RU" dirty="0"/>
              <a:t>б) не менее 100 МРОТ;</a:t>
            </a:r>
          </a:p>
          <a:p>
            <a:r>
              <a:rPr lang="ru-RU" dirty="0"/>
              <a:t>в) не менее 1000 МРОТ;</a:t>
            </a:r>
          </a:p>
          <a:p>
            <a:r>
              <a:rPr lang="ru-RU" dirty="0"/>
              <a:t>г) не предусмотрен законодательством.</a:t>
            </a:r>
          </a:p>
          <a:p>
            <a:endParaRPr lang="ru-RU" dirty="0"/>
          </a:p>
        </p:txBody>
      </p:sp>
    </p:spTree>
    <p:extLst>
      <p:ext uri="{BB962C8B-B14F-4D97-AF65-F5344CB8AC3E}">
        <p14:creationId xmlns:p14="http://schemas.microsoft.com/office/powerpoint/2010/main" xmlns="" val="353043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34962"/>
          </a:xfrm>
        </p:spPr>
        <p:txBody>
          <a:bodyPr>
            <a:normAutofit fontScale="90000"/>
          </a:bodyPr>
          <a:lstStyle/>
          <a:p>
            <a:r>
              <a:rPr lang="ru-RU" b="1" dirty="0" smtClean="0"/>
              <a:t>Понятие предпринимательства</a:t>
            </a:r>
            <a:endParaRPr lang="ru-RU" b="1" dirty="0"/>
          </a:p>
        </p:txBody>
      </p:sp>
      <p:sp>
        <p:nvSpPr>
          <p:cNvPr id="3" name="Содержимое 2"/>
          <p:cNvSpPr>
            <a:spLocks noGrp="1"/>
          </p:cNvSpPr>
          <p:nvPr>
            <p:ph idx="1"/>
          </p:nvPr>
        </p:nvSpPr>
        <p:spPr>
          <a:xfrm>
            <a:off x="457200" y="762000"/>
            <a:ext cx="8229600" cy="5791200"/>
          </a:xfrm>
        </p:spPr>
        <p:txBody>
          <a:bodyPr/>
          <a:lstStyle/>
          <a:p>
            <a:pPr>
              <a:buNone/>
            </a:pPr>
            <a:r>
              <a:rPr lang="en-US" sz="2800" dirty="0" smtClean="0"/>
              <a:t> </a:t>
            </a:r>
            <a:r>
              <a:rPr lang="ru-RU" sz="2800" dirty="0" smtClean="0"/>
              <a:t>Согласно п. 1 ст. 2 Гражданского кодекса РФ предпринимательской деятельностью признается </a:t>
            </a:r>
            <a:endParaRPr lang="en-US" sz="2800" dirty="0" smtClean="0"/>
          </a:p>
          <a:p>
            <a:pPr>
              <a:buNone/>
            </a:pPr>
            <a:r>
              <a:rPr lang="ru-RU" dirty="0" smtClean="0"/>
              <a:t>«самостоятельная, осуществляемая на свой риск деятельность, направленная на систематическое получение прибыли от пользования имуществом, продажи товаров, выполнения работ или оказания услуг лицами, зарегистрированными в этом качестве в установленном законом порядке»</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90600"/>
          </a:xfrm>
        </p:spPr>
        <p:txBody>
          <a:bodyPr>
            <a:normAutofit fontScale="90000"/>
          </a:bodyPr>
          <a:lstStyle/>
          <a:p>
            <a:r>
              <a:rPr lang="ru-RU" sz="3200" b="1" dirty="0" smtClean="0"/>
              <a:t>Государственное регулирование предпринимательской деятельности</a:t>
            </a:r>
            <a:endParaRPr lang="ru-RU" sz="3200" b="1" dirty="0"/>
          </a:p>
        </p:txBody>
      </p:sp>
      <p:sp>
        <p:nvSpPr>
          <p:cNvPr id="3" name="Содержимое 2"/>
          <p:cNvSpPr>
            <a:spLocks noGrp="1"/>
          </p:cNvSpPr>
          <p:nvPr>
            <p:ph idx="1"/>
          </p:nvPr>
        </p:nvSpPr>
        <p:spPr>
          <a:xfrm>
            <a:off x="457200" y="990600"/>
            <a:ext cx="8229600" cy="5638800"/>
          </a:xfrm>
        </p:spPr>
        <p:txBody>
          <a:bodyPr/>
          <a:lstStyle/>
          <a:p>
            <a:pPr>
              <a:buNone/>
            </a:pPr>
            <a:r>
              <a:rPr lang="ru-RU" b="1" dirty="0" smtClean="0"/>
              <a:t>Прямое-</a:t>
            </a:r>
            <a:endParaRPr lang="ru-RU" dirty="0" smtClean="0"/>
          </a:p>
          <a:p>
            <a:pPr>
              <a:buNone/>
            </a:pPr>
            <a:r>
              <a:rPr lang="ru-RU" sz="2400" dirty="0" smtClean="0"/>
              <a:t>Необходимость </a:t>
            </a:r>
            <a:r>
              <a:rPr lang="ru-RU" sz="2400" u="sng" dirty="0" smtClean="0"/>
              <a:t>государственной регистра</a:t>
            </a:r>
            <a:r>
              <a:rPr lang="ru-RU" sz="2400" dirty="0" smtClean="0"/>
              <a:t>ции предпринимателей, </a:t>
            </a:r>
            <a:r>
              <a:rPr lang="ru-RU" sz="2400" u="sng" dirty="0" smtClean="0"/>
              <a:t>получение лицензии </a:t>
            </a:r>
            <a:r>
              <a:rPr lang="ru-RU" sz="2400" dirty="0" smtClean="0"/>
              <a:t>как условие осуществления лицензируемого вида деятельности, получение сертификата в случае обязательной сертификации продукции</a:t>
            </a:r>
            <a:r>
              <a:rPr lang="ru-RU" sz="2000" dirty="0" smtClean="0"/>
              <a:t>,  </a:t>
            </a:r>
            <a:r>
              <a:rPr lang="ru-RU" sz="2400" dirty="0" smtClean="0"/>
              <a:t>товаров и услуг.</a:t>
            </a:r>
          </a:p>
          <a:p>
            <a:pPr>
              <a:buNone/>
            </a:pPr>
            <a:endParaRPr lang="ru-RU" sz="2000" dirty="0" smtClean="0"/>
          </a:p>
          <a:p>
            <a:pPr>
              <a:buNone/>
            </a:pPr>
            <a:endParaRPr lang="ru-RU" sz="2000" dirty="0" smtClean="0"/>
          </a:p>
          <a:p>
            <a:pPr>
              <a:buNone/>
            </a:pPr>
            <a:endParaRPr lang="ru-RU" sz="2000" dirty="0" smtClean="0"/>
          </a:p>
          <a:p>
            <a:pPr>
              <a:buNone/>
            </a:pPr>
            <a:r>
              <a:rPr lang="ru-RU" sz="2800" b="1" dirty="0" smtClean="0"/>
              <a:t>Косвенное - </a:t>
            </a:r>
            <a:r>
              <a:rPr lang="ru-RU" sz="2800" dirty="0" smtClean="0"/>
              <a:t>Предоставление льготных кредитов, льгот по налогообложению.</a:t>
            </a:r>
            <a:endParaRPr lang="ru-RU"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1162"/>
          </a:xfrm>
        </p:spPr>
        <p:txBody>
          <a:bodyPr>
            <a:normAutofit fontScale="90000"/>
          </a:bodyPr>
          <a:lstStyle/>
          <a:p>
            <a:r>
              <a:rPr lang="ru-RU" b="1" dirty="0" smtClean="0"/>
              <a:t>Предприниматели</a:t>
            </a:r>
            <a:endParaRPr lang="ru-RU" b="1" dirty="0"/>
          </a:p>
        </p:txBody>
      </p:sp>
      <p:sp>
        <p:nvSpPr>
          <p:cNvPr id="3" name="Содержимое 2"/>
          <p:cNvSpPr>
            <a:spLocks noGrp="1"/>
          </p:cNvSpPr>
          <p:nvPr>
            <p:ph idx="1"/>
          </p:nvPr>
        </p:nvSpPr>
        <p:spPr>
          <a:xfrm>
            <a:off x="152400" y="1219200"/>
            <a:ext cx="4495800" cy="5334000"/>
          </a:xfrm>
        </p:spPr>
        <p:txBody>
          <a:bodyPr/>
          <a:lstStyle/>
          <a:p>
            <a:pPr>
              <a:buNone/>
            </a:pPr>
            <a:r>
              <a:rPr lang="ru-RU" b="1" dirty="0" smtClean="0"/>
              <a:t>Юридические лица -</a:t>
            </a:r>
            <a:r>
              <a:rPr lang="ru-RU" sz="2400" i="1" dirty="0" smtClean="0"/>
              <a:t>Организация, учреждение, фирма, выступающие в качестве единого, самостоятельного носителя прав и обязанностей   </a:t>
            </a:r>
          </a:p>
          <a:p>
            <a:pPr>
              <a:buNone/>
            </a:pPr>
            <a:r>
              <a:rPr lang="ru-RU" sz="2400" i="1" dirty="0" smtClean="0"/>
              <a:t>  а) коммерческие </a:t>
            </a:r>
          </a:p>
          <a:p>
            <a:pPr>
              <a:buNone/>
            </a:pPr>
            <a:endParaRPr lang="ru-RU" sz="2400" i="1" dirty="0" smtClean="0"/>
          </a:p>
          <a:p>
            <a:pPr>
              <a:buNone/>
            </a:pPr>
            <a:endParaRPr lang="ru-RU" sz="2400" i="1" dirty="0" smtClean="0"/>
          </a:p>
          <a:p>
            <a:pPr>
              <a:buNone/>
            </a:pPr>
            <a:r>
              <a:rPr lang="ru-RU" sz="2400" i="1" dirty="0" smtClean="0"/>
              <a:t> б) некоммерческие</a:t>
            </a:r>
            <a:endParaRPr lang="ru-RU" sz="2400" i="1" dirty="0"/>
          </a:p>
        </p:txBody>
      </p:sp>
      <p:sp>
        <p:nvSpPr>
          <p:cNvPr id="4" name="Прямоугольник 3"/>
          <p:cNvSpPr/>
          <p:nvPr/>
        </p:nvSpPr>
        <p:spPr>
          <a:xfrm>
            <a:off x="4724400" y="1295400"/>
            <a:ext cx="4267200" cy="4647426"/>
          </a:xfrm>
          <a:prstGeom prst="rect">
            <a:avLst/>
          </a:prstGeom>
        </p:spPr>
        <p:txBody>
          <a:bodyPr wrap="square">
            <a:spAutoFit/>
          </a:bodyPr>
          <a:lstStyle/>
          <a:p>
            <a:r>
              <a:rPr lang="ru-RU" sz="3200" b="1" dirty="0" smtClean="0"/>
              <a:t>Физические лица  - </a:t>
            </a:r>
          </a:p>
          <a:p>
            <a:r>
              <a:rPr lang="ru-RU" sz="2400" i="1" dirty="0" smtClean="0"/>
              <a:t>Человек, участвующий в экономической деятельности в качестве ее полноценного субъекта. Он действует от собственного имени, может заниматься предпринимательством с момента </a:t>
            </a:r>
            <a:r>
              <a:rPr lang="ru-RU" sz="2400" i="1" dirty="0" err="1" smtClean="0"/>
              <a:t>госудерственной</a:t>
            </a:r>
            <a:r>
              <a:rPr lang="ru-RU" sz="2400" i="1" dirty="0" smtClean="0"/>
              <a:t> регистрации в качестве индивидуального предпринимателя.</a:t>
            </a:r>
            <a:endParaRPr lang="ru-RU" sz="24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Autofit/>
          </a:bodyPr>
          <a:lstStyle/>
          <a:p>
            <a:r>
              <a:rPr lang="ru-RU" sz="3600" b="1" dirty="0" smtClean="0"/>
              <a:t>Юридическим лицом признается организация, которая:</a:t>
            </a:r>
            <a:endParaRPr lang="ru-RU" sz="3600" b="1" dirty="0"/>
          </a:p>
        </p:txBody>
      </p:sp>
      <p:sp>
        <p:nvSpPr>
          <p:cNvPr id="3" name="Содержимое 2"/>
          <p:cNvSpPr>
            <a:spLocks noGrp="1"/>
          </p:cNvSpPr>
          <p:nvPr>
            <p:ph idx="1"/>
          </p:nvPr>
        </p:nvSpPr>
        <p:spPr>
          <a:xfrm>
            <a:off x="457200" y="1219200"/>
            <a:ext cx="8229600" cy="5334000"/>
          </a:xfrm>
        </p:spPr>
        <p:txBody>
          <a:bodyPr>
            <a:normAutofit fontScale="92500" lnSpcReduction="10000"/>
          </a:bodyPr>
          <a:lstStyle/>
          <a:p>
            <a:r>
              <a:rPr lang="ru-RU" dirty="0" smtClean="0"/>
              <a:t>Имеет обособленное имущество (в собственности, хозяйственном ведении, оперативном управлении) </a:t>
            </a:r>
          </a:p>
          <a:p>
            <a:r>
              <a:rPr lang="ru-RU" dirty="0" smtClean="0"/>
              <a:t> Отвечает этим имуществом по своим обязательствам </a:t>
            </a:r>
          </a:p>
          <a:p>
            <a:r>
              <a:rPr lang="ru-RU" dirty="0" smtClean="0"/>
              <a:t> Может от своего имени приобретать имущественные и личные неимущественные права, нести обязанности </a:t>
            </a:r>
          </a:p>
          <a:p>
            <a:r>
              <a:rPr lang="ru-RU" dirty="0" smtClean="0"/>
              <a:t> Может быть истцом и ответчиком в суде</a:t>
            </a:r>
          </a:p>
          <a:p>
            <a:r>
              <a:rPr lang="ru-RU" dirty="0" smtClean="0"/>
              <a:t>  Юридическое лицо должно иметь самостоятельный баланс или смету</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b="1" dirty="0" smtClean="0"/>
              <a:t>Формы юридических лиц</a:t>
            </a:r>
            <a:endParaRPr lang="ru-RU" b="1" dirty="0"/>
          </a:p>
        </p:txBody>
      </p:sp>
      <p:sp>
        <p:nvSpPr>
          <p:cNvPr id="3" name="Содержимое 2"/>
          <p:cNvSpPr>
            <a:spLocks noGrp="1"/>
          </p:cNvSpPr>
          <p:nvPr>
            <p:ph idx="1"/>
          </p:nvPr>
        </p:nvSpPr>
        <p:spPr>
          <a:xfrm>
            <a:off x="228600" y="990600"/>
            <a:ext cx="4648200" cy="5638800"/>
          </a:xfrm>
        </p:spPr>
        <p:txBody>
          <a:bodyPr/>
          <a:lstStyle/>
          <a:p>
            <a:r>
              <a:rPr lang="ru-RU" b="1" dirty="0" smtClean="0"/>
              <a:t>Коммерческие организации</a:t>
            </a:r>
          </a:p>
          <a:p>
            <a:r>
              <a:rPr lang="ru-RU" dirty="0" smtClean="0"/>
              <a:t>преследуют </a:t>
            </a:r>
            <a:r>
              <a:rPr lang="ru-RU" u="sng" dirty="0" smtClean="0"/>
              <a:t>извлечение прибыли </a:t>
            </a:r>
            <a:r>
              <a:rPr lang="ru-RU" dirty="0" smtClean="0"/>
              <a:t>в качестве основной цели своей деятельности </a:t>
            </a:r>
          </a:p>
          <a:p>
            <a:r>
              <a:rPr lang="ru-RU" dirty="0" smtClean="0"/>
              <a:t>должны иметь фирменное наименование</a:t>
            </a:r>
            <a:endParaRPr lang="ru-RU" dirty="0"/>
          </a:p>
        </p:txBody>
      </p:sp>
      <p:sp>
        <p:nvSpPr>
          <p:cNvPr id="4" name="Прямоугольник 3"/>
          <p:cNvSpPr/>
          <p:nvPr/>
        </p:nvSpPr>
        <p:spPr>
          <a:xfrm>
            <a:off x="4876800" y="990601"/>
            <a:ext cx="4038600" cy="5755422"/>
          </a:xfrm>
          <a:prstGeom prst="rect">
            <a:avLst/>
          </a:prstGeom>
        </p:spPr>
        <p:txBody>
          <a:bodyPr wrap="square">
            <a:spAutoFit/>
          </a:bodyPr>
          <a:lstStyle/>
          <a:p>
            <a:r>
              <a:rPr lang="ru-RU" sz="2800" b="1" dirty="0" smtClean="0"/>
              <a:t>Некоммерческие организации </a:t>
            </a:r>
          </a:p>
          <a:p>
            <a:r>
              <a:rPr lang="ru-RU" sz="2400" dirty="0" smtClean="0"/>
              <a:t>• не имеют основной целью своей деятельности извлечение прибыли и не распределяют полученную прибыль между участниками (учредителями</a:t>
            </a:r>
          </a:p>
          <a:p>
            <a:r>
              <a:rPr lang="ru-RU" sz="2400" dirty="0" smtClean="0"/>
              <a:t>• могут осуществлять предпринимательскую деятельность лишь постольку это служит </a:t>
            </a:r>
            <a:r>
              <a:rPr lang="ru-RU" sz="2400" i="1" u="sng" dirty="0" smtClean="0"/>
              <a:t>достижению целей, ради которых они созданы, </a:t>
            </a:r>
            <a:r>
              <a:rPr lang="ru-RU" sz="2400" dirty="0" smtClean="0"/>
              <a:t>и соответствующую этим целям.</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914400"/>
          </a:xfrm>
        </p:spPr>
        <p:txBody>
          <a:bodyPr>
            <a:normAutofit fontScale="90000"/>
          </a:bodyPr>
          <a:lstStyle/>
          <a:p>
            <a:r>
              <a:rPr lang="ru-RU" dirty="0" smtClean="0"/>
              <a:t> </a:t>
            </a:r>
            <a:r>
              <a:rPr lang="ru-RU" sz="3600" b="1" dirty="0" smtClean="0"/>
              <a:t>Формы организации коммерческой деятельности</a:t>
            </a:r>
            <a:endParaRPr lang="ru-RU" sz="3600" b="1" dirty="0"/>
          </a:p>
        </p:txBody>
      </p:sp>
      <p:graphicFrame>
        <p:nvGraphicFramePr>
          <p:cNvPr id="4" name="Содержимое 3"/>
          <p:cNvGraphicFramePr>
            <a:graphicFrameLocks noGrp="1"/>
          </p:cNvGraphicFramePr>
          <p:nvPr>
            <p:ph idx="1"/>
          </p:nvPr>
        </p:nvGraphicFramePr>
        <p:xfrm>
          <a:off x="457200" y="1752600"/>
          <a:ext cx="8229600" cy="4800599"/>
        </p:xfrm>
        <a:graphic>
          <a:graphicData uri="http://schemas.openxmlformats.org/drawingml/2006/table">
            <a:tbl>
              <a:tblPr firstRow="1" bandRow="1">
                <a:tableStyleId>{5C22544A-7EE6-4342-B048-85BDC9FD1C3A}</a:tableStyleId>
              </a:tblPr>
              <a:tblGrid>
                <a:gridCol w="2057400"/>
                <a:gridCol w="2057400"/>
                <a:gridCol w="2057400"/>
                <a:gridCol w="2057400"/>
              </a:tblGrid>
              <a:tr h="831065">
                <a:tc gridSpan="4">
                  <a:txBody>
                    <a:bodyPr/>
                    <a:lstStyle/>
                    <a:p>
                      <a:r>
                        <a:rPr lang="ru-RU" dirty="0" smtClean="0"/>
                        <a:t>                         Формы организации экономической деятельности</a:t>
                      </a:r>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801098">
                <a:tc gridSpan="2">
                  <a:txBody>
                    <a:bodyPr/>
                    <a:lstStyle/>
                    <a:p>
                      <a:r>
                        <a:rPr lang="ru-RU" dirty="0" smtClean="0"/>
                        <a:t>              Частные предприятия</a:t>
                      </a:r>
                      <a:endParaRPr lang="ru-RU" dirty="0"/>
                    </a:p>
                  </a:txBody>
                  <a:tcPr/>
                </a:tc>
                <a:tc hMerge="1">
                  <a:txBody>
                    <a:bodyPr/>
                    <a:lstStyle/>
                    <a:p>
                      <a:endParaRPr lang="ru-RU" dirty="0"/>
                    </a:p>
                  </a:txBody>
                  <a:tcPr/>
                </a:tc>
                <a:tc gridSpan="2">
                  <a:txBody>
                    <a:bodyPr/>
                    <a:lstStyle/>
                    <a:p>
                      <a:r>
                        <a:rPr lang="ru-RU" dirty="0" smtClean="0"/>
                        <a:t>              Общества капитала</a:t>
                      </a:r>
                      <a:endParaRPr lang="ru-RU" dirty="0"/>
                    </a:p>
                  </a:txBody>
                  <a:tcPr/>
                </a:tc>
                <a:tc hMerge="1">
                  <a:txBody>
                    <a:bodyPr/>
                    <a:lstStyle/>
                    <a:p>
                      <a:endParaRPr lang="ru-RU" dirty="0"/>
                    </a:p>
                  </a:txBody>
                  <a:tcPr/>
                </a:tc>
              </a:tr>
              <a:tr h="1584218">
                <a:tc>
                  <a:txBody>
                    <a:bodyPr/>
                    <a:lstStyle/>
                    <a:p>
                      <a:r>
                        <a:rPr lang="ru-RU" dirty="0" smtClean="0"/>
                        <a:t> Индивидуальные ( личные) предприятия</a:t>
                      </a:r>
                      <a:endParaRPr lang="ru-RU" dirty="0"/>
                    </a:p>
                  </a:txBody>
                  <a:tcPr/>
                </a:tc>
                <a:tc>
                  <a:txBody>
                    <a:bodyPr/>
                    <a:lstStyle/>
                    <a:p>
                      <a:r>
                        <a:rPr lang="ru-RU" dirty="0" smtClean="0"/>
                        <a:t> Товарищества ( партнёрства)</a:t>
                      </a:r>
                      <a:endParaRPr lang="ru-RU" dirty="0"/>
                    </a:p>
                  </a:txBody>
                  <a:tcPr/>
                </a:tc>
                <a:tc>
                  <a:txBody>
                    <a:bodyPr/>
                    <a:lstStyle/>
                    <a:p>
                      <a:r>
                        <a:rPr lang="ru-RU" dirty="0" smtClean="0"/>
                        <a:t> Общества с ограниченной ответственностью</a:t>
                      </a:r>
                      <a:endParaRPr lang="ru-RU" dirty="0"/>
                    </a:p>
                  </a:txBody>
                  <a:tcPr/>
                </a:tc>
                <a:tc>
                  <a:txBody>
                    <a:bodyPr/>
                    <a:lstStyle/>
                    <a:p>
                      <a:r>
                        <a:rPr lang="ru-RU" dirty="0" smtClean="0"/>
                        <a:t> Акционерные</a:t>
                      </a:r>
                      <a:r>
                        <a:rPr lang="ru-RU" baseline="0" dirty="0" smtClean="0"/>
                        <a:t> общества</a:t>
                      </a:r>
                      <a:endParaRPr lang="ru-RU" dirty="0"/>
                    </a:p>
                  </a:txBody>
                  <a:tcPr/>
                </a:tc>
              </a:tr>
              <a:tr h="1584218">
                <a:tc>
                  <a:txBody>
                    <a:bodyPr/>
                    <a:lstStyle/>
                    <a:p>
                      <a:endParaRPr lang="ru-RU"/>
                    </a:p>
                  </a:txBody>
                  <a:tcPr/>
                </a:tc>
                <a:tc>
                  <a:txBody>
                    <a:bodyPr/>
                    <a:lstStyle/>
                    <a:p>
                      <a:r>
                        <a:rPr lang="ru-RU" dirty="0" smtClean="0"/>
                        <a:t> Полные товарищества </a:t>
                      </a:r>
                    </a:p>
                    <a:p>
                      <a:endParaRPr lang="ru-RU" dirty="0" smtClean="0"/>
                    </a:p>
                    <a:p>
                      <a:r>
                        <a:rPr lang="ru-RU" dirty="0" smtClean="0"/>
                        <a:t>Коммандитные товарищества</a:t>
                      </a:r>
                      <a:endParaRPr lang="ru-RU" dirty="0"/>
                    </a:p>
                  </a:txBody>
                  <a:tcPr/>
                </a:tc>
                <a:tc>
                  <a:txBody>
                    <a:bodyPr/>
                    <a:lstStyle/>
                    <a:p>
                      <a:endParaRPr lang="ru-RU"/>
                    </a:p>
                  </a:txBody>
                  <a:tcPr/>
                </a:tc>
                <a:tc>
                  <a:txBody>
                    <a:bodyPr/>
                    <a:lstStyle/>
                    <a:p>
                      <a:r>
                        <a:rPr lang="ru-RU" dirty="0" smtClean="0"/>
                        <a:t> Закрытые</a:t>
                      </a:r>
                      <a:r>
                        <a:rPr lang="ru-RU" baseline="0" dirty="0" smtClean="0"/>
                        <a:t>   АО</a:t>
                      </a:r>
                    </a:p>
                    <a:p>
                      <a:endParaRPr lang="ru-RU" baseline="0" dirty="0" smtClean="0"/>
                    </a:p>
                    <a:p>
                      <a:r>
                        <a:rPr lang="ru-RU" baseline="0" dirty="0" smtClean="0"/>
                        <a:t>Публичные АО</a:t>
                      </a:r>
                      <a:endParaRPr lang="ru-RU"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1866</Words>
  <Application>Microsoft Office PowerPoint</Application>
  <PresentationFormat>Экран (4:3)</PresentationFormat>
  <Paragraphs>208</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Office Theme</vt:lpstr>
      <vt:lpstr>Юридические формы предпринимательства</vt:lpstr>
      <vt:lpstr>Слайд 2</vt:lpstr>
      <vt:lpstr>Источники предпринимательского права</vt:lpstr>
      <vt:lpstr>Понятие предпринимательства</vt:lpstr>
      <vt:lpstr>Государственное регулирование предпринимательской деятельности</vt:lpstr>
      <vt:lpstr>Предприниматели</vt:lpstr>
      <vt:lpstr>Юридическим лицом признается организация, которая:</vt:lpstr>
      <vt:lpstr>Формы юридических лиц</vt:lpstr>
      <vt:lpstr> Формы организации коммерческой деятельности</vt:lpstr>
      <vt:lpstr>Товарищества:</vt:lpstr>
      <vt:lpstr>Полное товарищество</vt:lpstr>
      <vt:lpstr>Товарищество на вере (коммандитное)</vt:lpstr>
      <vt:lpstr>Хозяйственные общества</vt:lpstr>
      <vt:lpstr>Общество с ограниченной ответственностью –</vt:lpstr>
      <vt:lpstr>Общество с дополнительной ответственностью</vt:lpstr>
      <vt:lpstr>Акционерное общество</vt:lpstr>
      <vt:lpstr>Акционерное общество</vt:lpstr>
      <vt:lpstr>Акционерное общество -2-х типов открытое (публичное) и закрытое</vt:lpstr>
      <vt:lpstr>Продажа акций:</vt:lpstr>
      <vt:lpstr>Производственный кооператив –</vt:lpstr>
      <vt:lpstr>Производственный кооператив:</vt:lpstr>
      <vt:lpstr>Унитарное предприятие –</vt:lpstr>
      <vt:lpstr>Унитарное предприятие:</vt:lpstr>
      <vt:lpstr>Задание 1</vt:lpstr>
      <vt:lpstr>Пояснение к заданию 1</vt:lpstr>
      <vt:lpstr>Задание</vt:lpstr>
      <vt:lpstr>Задания</vt:lpstr>
      <vt:lpstr>Слайд 28</vt:lpstr>
      <vt:lpstr>Слайд 29</vt:lpstr>
      <vt:lpstr>Слайд 30</vt:lpstr>
      <vt:lpstr>Задание</vt:lpstr>
      <vt:lpstr>Задание</vt:lpstr>
      <vt:lpstr>Слайд 33</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Семен</dc:creator>
  <cp:lastModifiedBy>Семен</cp:lastModifiedBy>
  <cp:revision>15</cp:revision>
  <dcterms:created xsi:type="dcterms:W3CDTF">2022-11-06T18:58:22Z</dcterms:created>
  <dcterms:modified xsi:type="dcterms:W3CDTF">2022-11-08T02:22:07Z</dcterms:modified>
</cp:coreProperties>
</file>