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27"/>
  </p:notesMasterIdLst>
  <p:sldIdLst>
    <p:sldId id="256" r:id="rId2"/>
    <p:sldId id="257" r:id="rId3"/>
    <p:sldId id="295" r:id="rId4"/>
    <p:sldId id="296" r:id="rId5"/>
    <p:sldId id="258" r:id="rId6"/>
    <p:sldId id="297" r:id="rId7"/>
    <p:sldId id="323" r:id="rId8"/>
    <p:sldId id="318" r:id="rId9"/>
    <p:sldId id="319" r:id="rId10"/>
    <p:sldId id="320" r:id="rId11"/>
    <p:sldId id="321" r:id="rId12"/>
    <p:sldId id="322" r:id="rId13"/>
    <p:sldId id="300" r:id="rId14"/>
    <p:sldId id="315" r:id="rId15"/>
    <p:sldId id="324" r:id="rId16"/>
    <p:sldId id="298" r:id="rId17"/>
    <p:sldId id="316" r:id="rId18"/>
    <p:sldId id="303" r:id="rId19"/>
    <p:sldId id="304" r:id="rId20"/>
    <p:sldId id="317" r:id="rId21"/>
    <p:sldId id="305" r:id="rId22"/>
    <p:sldId id="308" r:id="rId23"/>
    <p:sldId id="306" r:id="rId24"/>
    <p:sldId id="314" r:id="rId25"/>
    <p:sldId id="32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54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E226F-9C2D-47D9-A31A-0FFE22DEE57A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32337AC-65DC-47D6-8CCB-9D523A95F129}">
      <dgm:prSet phldrT="[Текст]"/>
      <dgm:spPr/>
      <dgm:t>
        <a:bodyPr/>
        <a:lstStyle/>
        <a:p>
          <a:r>
            <a:rPr lang="ru-RU" dirty="0" smtClean="0"/>
            <a:t>Математическая грамотность </a:t>
          </a:r>
          <a:endParaRPr lang="ru-RU" dirty="0"/>
        </a:p>
      </dgm:t>
    </dgm:pt>
    <dgm:pt modelId="{81B301B7-E278-40B7-902A-05827BE61615}" type="parTrans" cxnId="{47127DF3-2DD2-47E2-86EB-5983602C4844}">
      <dgm:prSet/>
      <dgm:spPr/>
      <dgm:t>
        <a:bodyPr/>
        <a:lstStyle/>
        <a:p>
          <a:endParaRPr lang="ru-RU"/>
        </a:p>
      </dgm:t>
    </dgm:pt>
    <dgm:pt modelId="{C20A6886-48E8-408A-9C92-2E13070ABBC6}" type="sibTrans" cxnId="{47127DF3-2DD2-47E2-86EB-5983602C4844}">
      <dgm:prSet/>
      <dgm:spPr/>
      <dgm:t>
        <a:bodyPr/>
        <a:lstStyle/>
        <a:p>
          <a:endParaRPr lang="ru-RU"/>
        </a:p>
      </dgm:t>
    </dgm:pt>
    <dgm:pt modelId="{3AFCC05F-E5C7-4FC5-9613-EFD72D2F4852}">
      <dgm:prSet phldrT="[Текст]" custT="1"/>
      <dgm:spPr/>
      <dgm:t>
        <a:bodyPr/>
        <a:lstStyle/>
        <a:p>
          <a:r>
            <a:rPr lang="ru-RU" sz="2200" dirty="0" smtClean="0"/>
            <a:t>Умение находить и отбирать информацию</a:t>
          </a:r>
          <a:endParaRPr lang="ru-RU" sz="2200" dirty="0"/>
        </a:p>
      </dgm:t>
    </dgm:pt>
    <dgm:pt modelId="{865FCEAD-2879-46AF-A78A-2AC01855EC4C}" type="parTrans" cxnId="{18E73AF4-46E3-4E01-8C5E-8C442E4A756B}">
      <dgm:prSet/>
      <dgm:spPr/>
      <dgm:t>
        <a:bodyPr/>
        <a:lstStyle/>
        <a:p>
          <a:endParaRPr lang="ru-RU"/>
        </a:p>
      </dgm:t>
    </dgm:pt>
    <dgm:pt modelId="{827F64E7-F7E6-4473-B2AC-E543B648FCD2}" type="sibTrans" cxnId="{18E73AF4-46E3-4E01-8C5E-8C442E4A756B}">
      <dgm:prSet/>
      <dgm:spPr/>
      <dgm:t>
        <a:bodyPr/>
        <a:lstStyle/>
        <a:p>
          <a:endParaRPr lang="ru-RU"/>
        </a:p>
      </dgm:t>
    </dgm:pt>
    <dgm:pt modelId="{E2476660-6E20-40A8-8E4F-FDD7A48BBDCE}">
      <dgm:prSet phldrT="[Текст]" custT="1"/>
      <dgm:spPr/>
      <dgm:t>
        <a:bodyPr/>
        <a:lstStyle/>
        <a:p>
          <a:r>
            <a:rPr lang="ru-RU" sz="2100" dirty="0" smtClean="0"/>
            <a:t>Арифметические действия </a:t>
          </a:r>
          <a:endParaRPr lang="ru-RU" sz="2100" dirty="0"/>
        </a:p>
      </dgm:t>
    </dgm:pt>
    <dgm:pt modelId="{413B45C5-505D-42BE-ADED-C20A478F5C06}" type="parTrans" cxnId="{E5E022F5-5D92-4DE4-B7C1-5B3B8A33AA86}">
      <dgm:prSet/>
      <dgm:spPr/>
      <dgm:t>
        <a:bodyPr/>
        <a:lstStyle/>
        <a:p>
          <a:endParaRPr lang="ru-RU"/>
        </a:p>
      </dgm:t>
    </dgm:pt>
    <dgm:pt modelId="{3B194251-ABDF-412E-A50C-5A445DDF52A5}" type="sibTrans" cxnId="{E5E022F5-5D92-4DE4-B7C1-5B3B8A33AA86}">
      <dgm:prSet/>
      <dgm:spPr/>
      <dgm:t>
        <a:bodyPr/>
        <a:lstStyle/>
        <a:p>
          <a:endParaRPr lang="ru-RU"/>
        </a:p>
      </dgm:t>
    </dgm:pt>
    <dgm:pt modelId="{084A6D89-5820-41BF-9D18-C4C8F9248134}">
      <dgm:prSet phldrT="[Текст]" custT="1"/>
      <dgm:spPr/>
      <dgm:t>
        <a:bodyPr/>
        <a:lstStyle/>
        <a:p>
          <a:r>
            <a:rPr lang="ru-RU" sz="2200" dirty="0" smtClean="0"/>
            <a:t>Интерпретация и оценка результатов </a:t>
          </a:r>
          <a:endParaRPr lang="ru-RU" sz="2200" dirty="0"/>
        </a:p>
      </dgm:t>
    </dgm:pt>
    <dgm:pt modelId="{E171F841-9CF4-42D6-BAEE-034E92349789}" type="parTrans" cxnId="{1BFC9617-A3B4-407D-AE60-DC7B8DB30E4D}">
      <dgm:prSet/>
      <dgm:spPr/>
      <dgm:t>
        <a:bodyPr/>
        <a:lstStyle/>
        <a:p>
          <a:endParaRPr lang="ru-RU"/>
        </a:p>
      </dgm:t>
    </dgm:pt>
    <dgm:pt modelId="{DAF04155-830D-4A27-99EA-C3D8C9A3D543}" type="sibTrans" cxnId="{1BFC9617-A3B4-407D-AE60-DC7B8DB30E4D}">
      <dgm:prSet/>
      <dgm:spPr/>
      <dgm:t>
        <a:bodyPr/>
        <a:lstStyle/>
        <a:p>
          <a:endParaRPr lang="ru-RU"/>
        </a:p>
      </dgm:t>
    </dgm:pt>
    <dgm:pt modelId="{1714A3D8-38F6-40ED-8F6F-70B6764D38C2}" type="pres">
      <dgm:prSet presAssocID="{DF2E226F-9C2D-47D9-A31A-0FFE22DEE57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6F78152-0FD5-4169-9E01-DE6306330A87}" type="pres">
      <dgm:prSet presAssocID="{F32337AC-65DC-47D6-8CCB-9D523A95F129}" presName="vertOne" presStyleCnt="0"/>
      <dgm:spPr/>
    </dgm:pt>
    <dgm:pt modelId="{F80125C3-B350-4BA9-9272-B018732FBFFE}" type="pres">
      <dgm:prSet presAssocID="{F32337AC-65DC-47D6-8CCB-9D523A95F129}" presName="txOne" presStyleLbl="node0" presStyleIdx="0" presStyleCnt="1" custLinFactNeighborX="-36" custLinFactNeighborY="-390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A2D0FB-7159-41A9-A824-1F5274C4C585}" type="pres">
      <dgm:prSet presAssocID="{F32337AC-65DC-47D6-8CCB-9D523A95F129}" presName="parTransOne" presStyleCnt="0"/>
      <dgm:spPr/>
    </dgm:pt>
    <dgm:pt modelId="{A72796C3-8443-4C41-B5DF-0CB67C59CD5D}" type="pres">
      <dgm:prSet presAssocID="{F32337AC-65DC-47D6-8CCB-9D523A95F129}" presName="horzOne" presStyleCnt="0"/>
      <dgm:spPr/>
    </dgm:pt>
    <dgm:pt modelId="{03E8A91A-D876-4EEA-AE29-6C1137B6E750}" type="pres">
      <dgm:prSet presAssocID="{3AFCC05F-E5C7-4FC5-9613-EFD72D2F4852}" presName="vertTwo" presStyleCnt="0"/>
      <dgm:spPr/>
    </dgm:pt>
    <dgm:pt modelId="{B0BA28A3-FC01-4B7E-AB02-F071AB66F3BC}" type="pres">
      <dgm:prSet presAssocID="{3AFCC05F-E5C7-4FC5-9613-EFD72D2F4852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EB5858-7299-439D-BE7F-F6557A361EB7}" type="pres">
      <dgm:prSet presAssocID="{3AFCC05F-E5C7-4FC5-9613-EFD72D2F4852}" presName="horzTwo" presStyleCnt="0"/>
      <dgm:spPr/>
    </dgm:pt>
    <dgm:pt modelId="{BD77BBA1-B1E7-47A8-8172-D5779D9BFE1B}" type="pres">
      <dgm:prSet presAssocID="{827F64E7-F7E6-4473-B2AC-E543B648FCD2}" presName="sibSpaceTwo" presStyleCnt="0"/>
      <dgm:spPr/>
    </dgm:pt>
    <dgm:pt modelId="{497C7768-1370-4921-95F9-DBE1147DC272}" type="pres">
      <dgm:prSet presAssocID="{E2476660-6E20-40A8-8E4F-FDD7A48BBDCE}" presName="vertTwo" presStyleCnt="0"/>
      <dgm:spPr/>
    </dgm:pt>
    <dgm:pt modelId="{D884D607-DA3D-4F21-B91E-A0997BF9DFA4}" type="pres">
      <dgm:prSet presAssocID="{E2476660-6E20-40A8-8E4F-FDD7A48BBDCE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3C16E5-5312-47B9-B7C9-F7ACC04C466B}" type="pres">
      <dgm:prSet presAssocID="{E2476660-6E20-40A8-8E4F-FDD7A48BBDCE}" presName="horzTwo" presStyleCnt="0"/>
      <dgm:spPr/>
    </dgm:pt>
    <dgm:pt modelId="{84334F64-DADB-4AFA-AED9-3CFF67401444}" type="pres">
      <dgm:prSet presAssocID="{3B194251-ABDF-412E-A50C-5A445DDF52A5}" presName="sibSpaceTwo" presStyleCnt="0"/>
      <dgm:spPr/>
    </dgm:pt>
    <dgm:pt modelId="{552ECA38-8EF6-4EBF-A038-C1EC6F4EA0E4}" type="pres">
      <dgm:prSet presAssocID="{084A6D89-5820-41BF-9D18-C4C8F9248134}" presName="vertTwo" presStyleCnt="0"/>
      <dgm:spPr/>
    </dgm:pt>
    <dgm:pt modelId="{706C666E-C8B5-4B1D-B191-B765878E9243}" type="pres">
      <dgm:prSet presAssocID="{084A6D89-5820-41BF-9D18-C4C8F9248134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F032D1-DEA9-4E21-A6FE-85E07AB8AD8A}" type="pres">
      <dgm:prSet presAssocID="{084A6D89-5820-41BF-9D18-C4C8F9248134}" presName="horzTwo" presStyleCnt="0"/>
      <dgm:spPr/>
    </dgm:pt>
  </dgm:ptLst>
  <dgm:cxnLst>
    <dgm:cxn modelId="{18E73AF4-46E3-4E01-8C5E-8C442E4A756B}" srcId="{F32337AC-65DC-47D6-8CCB-9D523A95F129}" destId="{3AFCC05F-E5C7-4FC5-9613-EFD72D2F4852}" srcOrd="0" destOrd="0" parTransId="{865FCEAD-2879-46AF-A78A-2AC01855EC4C}" sibTransId="{827F64E7-F7E6-4473-B2AC-E543B648FCD2}"/>
    <dgm:cxn modelId="{7455116F-11D1-4F4C-8FCC-650C57D0D579}" type="presOf" srcId="{DF2E226F-9C2D-47D9-A31A-0FFE22DEE57A}" destId="{1714A3D8-38F6-40ED-8F6F-70B6764D38C2}" srcOrd="0" destOrd="0" presId="urn:microsoft.com/office/officeart/2005/8/layout/hierarchy4"/>
    <dgm:cxn modelId="{9B1BC1C2-3DA6-4A82-B220-BD2178894F17}" type="presOf" srcId="{E2476660-6E20-40A8-8E4F-FDD7A48BBDCE}" destId="{D884D607-DA3D-4F21-B91E-A0997BF9DFA4}" srcOrd="0" destOrd="0" presId="urn:microsoft.com/office/officeart/2005/8/layout/hierarchy4"/>
    <dgm:cxn modelId="{47127DF3-2DD2-47E2-86EB-5983602C4844}" srcId="{DF2E226F-9C2D-47D9-A31A-0FFE22DEE57A}" destId="{F32337AC-65DC-47D6-8CCB-9D523A95F129}" srcOrd="0" destOrd="0" parTransId="{81B301B7-E278-40B7-902A-05827BE61615}" sibTransId="{C20A6886-48E8-408A-9C92-2E13070ABBC6}"/>
    <dgm:cxn modelId="{E5E022F5-5D92-4DE4-B7C1-5B3B8A33AA86}" srcId="{F32337AC-65DC-47D6-8CCB-9D523A95F129}" destId="{E2476660-6E20-40A8-8E4F-FDD7A48BBDCE}" srcOrd="1" destOrd="0" parTransId="{413B45C5-505D-42BE-ADED-C20A478F5C06}" sibTransId="{3B194251-ABDF-412E-A50C-5A445DDF52A5}"/>
    <dgm:cxn modelId="{681A6609-6547-47D8-9284-E62AC9755577}" type="presOf" srcId="{3AFCC05F-E5C7-4FC5-9613-EFD72D2F4852}" destId="{B0BA28A3-FC01-4B7E-AB02-F071AB66F3BC}" srcOrd="0" destOrd="0" presId="urn:microsoft.com/office/officeart/2005/8/layout/hierarchy4"/>
    <dgm:cxn modelId="{DF86C630-70EB-4019-BEFB-CA5E723D3C3E}" type="presOf" srcId="{084A6D89-5820-41BF-9D18-C4C8F9248134}" destId="{706C666E-C8B5-4B1D-B191-B765878E9243}" srcOrd="0" destOrd="0" presId="urn:microsoft.com/office/officeart/2005/8/layout/hierarchy4"/>
    <dgm:cxn modelId="{14180722-31BD-4FCB-A46D-4D7E17B7D532}" type="presOf" srcId="{F32337AC-65DC-47D6-8CCB-9D523A95F129}" destId="{F80125C3-B350-4BA9-9272-B018732FBFFE}" srcOrd="0" destOrd="0" presId="urn:microsoft.com/office/officeart/2005/8/layout/hierarchy4"/>
    <dgm:cxn modelId="{1BFC9617-A3B4-407D-AE60-DC7B8DB30E4D}" srcId="{F32337AC-65DC-47D6-8CCB-9D523A95F129}" destId="{084A6D89-5820-41BF-9D18-C4C8F9248134}" srcOrd="2" destOrd="0" parTransId="{E171F841-9CF4-42D6-BAEE-034E92349789}" sibTransId="{DAF04155-830D-4A27-99EA-C3D8C9A3D543}"/>
    <dgm:cxn modelId="{E2708B9B-F293-4DC0-93FE-0CE18E0387C8}" type="presParOf" srcId="{1714A3D8-38F6-40ED-8F6F-70B6764D38C2}" destId="{E6F78152-0FD5-4169-9E01-DE6306330A87}" srcOrd="0" destOrd="0" presId="urn:microsoft.com/office/officeart/2005/8/layout/hierarchy4"/>
    <dgm:cxn modelId="{54958067-F55F-4972-9589-C74D7C562C5E}" type="presParOf" srcId="{E6F78152-0FD5-4169-9E01-DE6306330A87}" destId="{F80125C3-B350-4BA9-9272-B018732FBFFE}" srcOrd="0" destOrd="0" presId="urn:microsoft.com/office/officeart/2005/8/layout/hierarchy4"/>
    <dgm:cxn modelId="{CC6E9622-0188-4F21-A8AB-5E73D0C805E0}" type="presParOf" srcId="{E6F78152-0FD5-4169-9E01-DE6306330A87}" destId="{F8A2D0FB-7159-41A9-A824-1F5274C4C585}" srcOrd="1" destOrd="0" presId="urn:microsoft.com/office/officeart/2005/8/layout/hierarchy4"/>
    <dgm:cxn modelId="{88AE3D36-8A31-44D9-A768-6D46F88F1603}" type="presParOf" srcId="{E6F78152-0FD5-4169-9E01-DE6306330A87}" destId="{A72796C3-8443-4C41-B5DF-0CB67C59CD5D}" srcOrd="2" destOrd="0" presId="urn:microsoft.com/office/officeart/2005/8/layout/hierarchy4"/>
    <dgm:cxn modelId="{3D70EBDB-9584-4830-8120-0F4B929EA7E0}" type="presParOf" srcId="{A72796C3-8443-4C41-B5DF-0CB67C59CD5D}" destId="{03E8A91A-D876-4EEA-AE29-6C1137B6E750}" srcOrd="0" destOrd="0" presId="urn:microsoft.com/office/officeart/2005/8/layout/hierarchy4"/>
    <dgm:cxn modelId="{F68A0E3F-39AD-4112-AD1A-03ED19EAFC42}" type="presParOf" srcId="{03E8A91A-D876-4EEA-AE29-6C1137B6E750}" destId="{B0BA28A3-FC01-4B7E-AB02-F071AB66F3BC}" srcOrd="0" destOrd="0" presId="urn:microsoft.com/office/officeart/2005/8/layout/hierarchy4"/>
    <dgm:cxn modelId="{BA34CBB2-E965-40FB-8239-6E2BBC2C41A6}" type="presParOf" srcId="{03E8A91A-D876-4EEA-AE29-6C1137B6E750}" destId="{90EB5858-7299-439D-BE7F-F6557A361EB7}" srcOrd="1" destOrd="0" presId="urn:microsoft.com/office/officeart/2005/8/layout/hierarchy4"/>
    <dgm:cxn modelId="{592525D8-93AB-4AAC-88B0-8EEDF130B2E0}" type="presParOf" srcId="{A72796C3-8443-4C41-B5DF-0CB67C59CD5D}" destId="{BD77BBA1-B1E7-47A8-8172-D5779D9BFE1B}" srcOrd="1" destOrd="0" presId="urn:microsoft.com/office/officeart/2005/8/layout/hierarchy4"/>
    <dgm:cxn modelId="{73E705F3-3A1D-4B0B-9C62-9E2DDF862FD4}" type="presParOf" srcId="{A72796C3-8443-4C41-B5DF-0CB67C59CD5D}" destId="{497C7768-1370-4921-95F9-DBE1147DC272}" srcOrd="2" destOrd="0" presId="urn:microsoft.com/office/officeart/2005/8/layout/hierarchy4"/>
    <dgm:cxn modelId="{3A5F1974-8625-4058-A26C-25DB5B4AED04}" type="presParOf" srcId="{497C7768-1370-4921-95F9-DBE1147DC272}" destId="{D884D607-DA3D-4F21-B91E-A0997BF9DFA4}" srcOrd="0" destOrd="0" presId="urn:microsoft.com/office/officeart/2005/8/layout/hierarchy4"/>
    <dgm:cxn modelId="{6A83E91C-465C-4B4C-8EA8-4A69FE0CF992}" type="presParOf" srcId="{497C7768-1370-4921-95F9-DBE1147DC272}" destId="{1D3C16E5-5312-47B9-B7C9-F7ACC04C466B}" srcOrd="1" destOrd="0" presId="urn:microsoft.com/office/officeart/2005/8/layout/hierarchy4"/>
    <dgm:cxn modelId="{8846B85C-F692-4D7B-9072-780992B9FD0A}" type="presParOf" srcId="{A72796C3-8443-4C41-B5DF-0CB67C59CD5D}" destId="{84334F64-DADB-4AFA-AED9-3CFF67401444}" srcOrd="3" destOrd="0" presId="urn:microsoft.com/office/officeart/2005/8/layout/hierarchy4"/>
    <dgm:cxn modelId="{D42A169B-A3D9-4194-8D8B-3A412D02A3CF}" type="presParOf" srcId="{A72796C3-8443-4C41-B5DF-0CB67C59CD5D}" destId="{552ECA38-8EF6-4EBF-A038-C1EC6F4EA0E4}" srcOrd="4" destOrd="0" presId="urn:microsoft.com/office/officeart/2005/8/layout/hierarchy4"/>
    <dgm:cxn modelId="{9EE6D29A-DD5D-407F-BDE2-400342D54391}" type="presParOf" srcId="{552ECA38-8EF6-4EBF-A038-C1EC6F4EA0E4}" destId="{706C666E-C8B5-4B1D-B191-B765878E9243}" srcOrd="0" destOrd="0" presId="urn:microsoft.com/office/officeart/2005/8/layout/hierarchy4"/>
    <dgm:cxn modelId="{0F2B328A-793D-42A4-BA8E-9DD031D9B8CB}" type="presParOf" srcId="{552ECA38-8EF6-4EBF-A038-C1EC6F4EA0E4}" destId="{F3F032D1-DEA9-4E21-A6FE-85E07AB8AD8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125C3-B350-4BA9-9272-B018732FBFFE}">
      <dsp:nvSpPr>
        <dsp:cNvPr id="0" name=""/>
        <dsp:cNvSpPr/>
      </dsp:nvSpPr>
      <dsp:spPr>
        <a:xfrm>
          <a:off x="0" y="0"/>
          <a:ext cx="7051711" cy="19923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Математическая грамотность </a:t>
          </a:r>
          <a:endParaRPr lang="ru-RU" sz="5200" kern="1200" dirty="0"/>
        </a:p>
      </dsp:txBody>
      <dsp:txXfrm>
        <a:off x="58355" y="58355"/>
        <a:ext cx="6935001" cy="1875675"/>
      </dsp:txXfrm>
    </dsp:sp>
    <dsp:sp modelId="{B0BA28A3-FC01-4B7E-AB02-F071AB66F3BC}">
      <dsp:nvSpPr>
        <dsp:cNvPr id="0" name=""/>
        <dsp:cNvSpPr/>
      </dsp:nvSpPr>
      <dsp:spPr>
        <a:xfrm>
          <a:off x="2536" y="2182492"/>
          <a:ext cx="2225919" cy="19923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Умение находить и отбирать информацию</a:t>
          </a:r>
          <a:endParaRPr lang="ru-RU" sz="2200" kern="1200" dirty="0"/>
        </a:p>
      </dsp:txBody>
      <dsp:txXfrm>
        <a:off x="60891" y="2240847"/>
        <a:ext cx="2109209" cy="1875675"/>
      </dsp:txXfrm>
    </dsp:sp>
    <dsp:sp modelId="{D884D607-DA3D-4F21-B91E-A0997BF9DFA4}">
      <dsp:nvSpPr>
        <dsp:cNvPr id="0" name=""/>
        <dsp:cNvSpPr/>
      </dsp:nvSpPr>
      <dsp:spPr>
        <a:xfrm>
          <a:off x="2415432" y="2182492"/>
          <a:ext cx="2225919" cy="19923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Арифметические действия </a:t>
          </a:r>
          <a:endParaRPr lang="ru-RU" sz="2100" kern="1200" dirty="0"/>
        </a:p>
      </dsp:txBody>
      <dsp:txXfrm>
        <a:off x="2473787" y="2240847"/>
        <a:ext cx="2109209" cy="1875675"/>
      </dsp:txXfrm>
    </dsp:sp>
    <dsp:sp modelId="{706C666E-C8B5-4B1D-B191-B765878E9243}">
      <dsp:nvSpPr>
        <dsp:cNvPr id="0" name=""/>
        <dsp:cNvSpPr/>
      </dsp:nvSpPr>
      <dsp:spPr>
        <a:xfrm>
          <a:off x="4828328" y="2182492"/>
          <a:ext cx="2225919" cy="19923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Интерпретация и оценка результатов </a:t>
          </a:r>
          <a:endParaRPr lang="ru-RU" sz="2200" kern="1200" dirty="0"/>
        </a:p>
      </dsp:txBody>
      <dsp:txXfrm>
        <a:off x="4886683" y="2240847"/>
        <a:ext cx="2109209" cy="1875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D78FB-50E3-40D2-9B0C-85C095AEDA0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8B5AD-E1B4-48E1-A8B5-B0D5F1C2E2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393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45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4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710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702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619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33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569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867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53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27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74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572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65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32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84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713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90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41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  <p:sldLayoutId id="2147483976" r:id="rId15"/>
    <p:sldLayoutId id="2147483977" r:id="rId16"/>
    <p:sldLayoutId id="214748397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&#1079;&#1072;&#1076;&#1072;&#1095;&#1072;%20&#1093;&#1080;&#1084;.docx" TargetMode="External"/><Relationship Id="rId2" Type="http://schemas.openxmlformats.org/officeDocument/2006/relationships/hyperlink" Target="&#1057;&#1093;&#1077;&#1084;&#1072;%20&#1082;%20&#1079;&#1072;&#1076;&#1072;&#1095;&#1077;%20&#1093;&#1080;&#1084;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&#1079;&#1072;&#1076;&#1072;&#1095;&#1072;%20&#1093;&#1080;&#1084;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3" y="1268760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/>
              <a:t>Математическая грамотность как фактор успешного изучения </a:t>
            </a:r>
            <a:r>
              <a:rPr lang="ru-RU" sz="4800" dirty="0" smtClean="0"/>
              <a:t>химии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1920" y="4293096"/>
            <a:ext cx="5077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Маслов Евгений Иванович,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учитель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химии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КОГОАУ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«Кировский физико-математический лицей»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1" y="679063"/>
            <a:ext cx="8229600" cy="307126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3. Шоколад можно считать горьким, если в его составе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какао-бобов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не менее</a:t>
            </a:r>
          </a:p>
          <a:p>
            <a:pPr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а) 25%                   б) 55%               в) 95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шоколад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12976"/>
            <a:ext cx="5445154" cy="3500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4098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467544" y="332656"/>
            <a:ext cx="8229600" cy="271692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4. Уксусная кислота, которую продают в магазине, имеет концентрацию</a:t>
            </a:r>
          </a:p>
          <a:p>
            <a:pPr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а) 10%                    б) 50%                в) 70%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уксу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24" y="2973749"/>
            <a:ext cx="2714644" cy="3884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0448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467544" y="332656"/>
            <a:ext cx="8229600" cy="345638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5. Продукт можно назвать "мороженое", если содержание молока в нём не менее </a:t>
            </a:r>
          </a:p>
          <a:p>
            <a:pPr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%        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б) 35%        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в) 50%  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Мороженое батончик из ванильного пломбира в нежной шоколадной глазури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" y="3789040"/>
            <a:ext cx="3048000" cy="3048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7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504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66FF"/>
                </a:solidFill>
              </a:rPr>
              <a:t>Тест </a:t>
            </a:r>
            <a:endParaRPr lang="ru-RU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764704"/>
            <a:ext cx="8229600" cy="593163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1. Сколько г сахара содержится в 200 г 5% раствора?</a:t>
            </a:r>
          </a:p>
          <a:p>
            <a:pPr algn="ctr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а) 1 г              б) 5 г             в) 10 г          г) 100 г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2. В 200 г воды растворили 50 г соли. Массовая доля растворённого вещества равна....</a:t>
            </a:r>
          </a:p>
          <a:p>
            <a:pPr algn="ctr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а) 2%              б) 2,5%        в) 20 %      г) 25%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3. Найдите число, если 40% его составляют 200.</a:t>
            </a:r>
          </a:p>
          <a:p>
            <a:pPr algn="ctr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а) 500              б) 800           в) 5000      г) 8000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4. Найдите 40% от числа 200.</a:t>
            </a:r>
          </a:p>
          <a:p>
            <a:pPr algn="ctr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а) 8                  б) 80              в) 800       г) 8000</a:t>
            </a:r>
          </a:p>
          <a:p>
            <a:pPr>
              <a:buNone/>
            </a:pP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9131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решения используем </a:t>
            </a:r>
            <a:r>
              <a:rPr lang="ru-RU" dirty="0"/>
              <a:t>т</a:t>
            </a:r>
            <a:r>
              <a:rPr lang="ru-RU" dirty="0" smtClean="0"/>
              <a:t>аблицу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66511641"/>
              </p:ext>
            </p:extLst>
          </p:nvPr>
        </p:nvGraphicFramePr>
        <p:xfrm>
          <a:off x="686943" y="2276872"/>
          <a:ext cx="7772868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217"/>
                <a:gridCol w="1943217"/>
                <a:gridCol w="1943217"/>
                <a:gridCol w="1943217"/>
              </a:tblGrid>
              <a:tr h="186993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Масса растворенного вещества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Масса растворителя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Масса раствора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Массовая доля растворенного вещества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5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212976"/>
            <a:ext cx="7773338" cy="1596177"/>
          </a:xfrm>
        </p:spPr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73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823" y="717151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66FF"/>
                </a:solidFill>
              </a:rPr>
              <a:t>Задача 1</a:t>
            </a:r>
            <a:endParaRPr lang="ru-RU" b="1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cap="none" dirty="0" smtClean="0">
                <a:latin typeface="Times New Roman" pitchFamily="18" charset="0"/>
                <a:cs typeface="Times New Roman" pitchFamily="18" charset="0"/>
              </a:rPr>
              <a:t>В парикмахерской для осветления волос применяют раствор перекиси водорода. Концентрация используемого раствора зависит от цвета и толщины волос и может быть от 4% до 12 %. </a:t>
            </a:r>
          </a:p>
          <a:p>
            <a:pPr>
              <a:buNone/>
            </a:pPr>
            <a:r>
              <a:rPr lang="ru-RU" sz="3200" cap="none" dirty="0" smtClean="0">
                <a:latin typeface="Times New Roman" pitchFamily="18" charset="0"/>
                <a:cs typeface="Times New Roman" pitchFamily="18" charset="0"/>
              </a:rPr>
              <a:t>В каком соотношении надо смешать 30% и 10% имеющиеся в наличии растворы, чтобы получить 12% раствор для окраски волос клиента?</a:t>
            </a:r>
          </a:p>
          <a:p>
            <a:pPr algn="just"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1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способ решения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математический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6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66FF"/>
                </a:solidFill>
              </a:rPr>
              <a:t>Решение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457200" y="1935163"/>
          <a:ext cx="8229600" cy="2255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Растворы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Масса раствора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Концентрация</a:t>
                      </a:r>
                    </a:p>
                    <a:p>
                      <a:pPr algn="ctr"/>
                      <a:r>
                        <a:rPr lang="ru-RU" sz="2000" b="1" dirty="0" smtClean="0"/>
                        <a:t>раствора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Масса перекиси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66FF"/>
                          </a:solidFill>
                        </a:rPr>
                        <a:t>1 раствор</a:t>
                      </a:r>
                      <a:endParaRPr lang="ru-RU" sz="2800" b="1" dirty="0">
                        <a:solidFill>
                          <a:srgbClr val="FF66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66FF"/>
                          </a:solidFill>
                        </a:rPr>
                        <a:t>х</a:t>
                      </a:r>
                      <a:endParaRPr lang="ru-RU" sz="2800" b="1" dirty="0">
                        <a:solidFill>
                          <a:srgbClr val="FF66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66FF"/>
                          </a:solidFill>
                        </a:rPr>
                        <a:t>30% </a:t>
                      </a:r>
                      <a:r>
                        <a:rPr lang="ru-RU" sz="2800" b="1" baseline="0" dirty="0" smtClean="0">
                          <a:solidFill>
                            <a:srgbClr val="FF66FF"/>
                          </a:solidFill>
                        </a:rPr>
                        <a:t> = 0,3</a:t>
                      </a:r>
                      <a:endParaRPr lang="ru-RU" sz="2800" b="1" dirty="0">
                        <a:solidFill>
                          <a:srgbClr val="FF66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66FF"/>
                          </a:solidFill>
                        </a:rPr>
                        <a:t>0,3х</a:t>
                      </a:r>
                      <a:endParaRPr lang="ru-RU" sz="2800" b="1" dirty="0">
                        <a:solidFill>
                          <a:srgbClr val="FF66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 раствор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у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10% = 0,1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0,1у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смесь</a:t>
                      </a:r>
                      <a:endParaRPr lang="ru-RU" sz="2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>
                          <a:solidFill>
                            <a:srgbClr val="FF66FF"/>
                          </a:solidFill>
                        </a:rPr>
                        <a:t>х</a:t>
                      </a:r>
                      <a:r>
                        <a:rPr lang="ru-RU" sz="2800" b="1" baseline="0" dirty="0" smtClean="0"/>
                        <a:t> + 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у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12% = 0,12</a:t>
                      </a:r>
                      <a:endParaRPr lang="ru-RU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0,12</a:t>
                      </a:r>
                      <a:r>
                        <a:rPr lang="ru-RU" sz="2800" b="1" dirty="0" smtClean="0"/>
                        <a:t>(</a:t>
                      </a:r>
                      <a:r>
                        <a:rPr lang="ru-RU" sz="2800" b="1" dirty="0" err="1" smtClean="0">
                          <a:solidFill>
                            <a:srgbClr val="FF66FF"/>
                          </a:solidFill>
                        </a:rPr>
                        <a:t>х</a:t>
                      </a:r>
                      <a:r>
                        <a:rPr lang="ru-RU" sz="2800" b="1" dirty="0" smtClean="0"/>
                        <a:t> + </a:t>
                      </a:r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у</a:t>
                      </a:r>
                      <a:r>
                        <a:rPr lang="ru-RU" sz="2800" b="1" dirty="0" smtClean="0"/>
                        <a:t>)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6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66FF"/>
                </a:solidFill>
              </a:rPr>
              <a:t>Уравнение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0,3х + 0,1у = 0,12(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+ у)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0,3х + 0,1у = 0,12х + 0,12у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0,3х – 0,12х = 0,12у – 0,1у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0,18х = 0,02у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18х =2у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9х = 1у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х: у = 1 : 9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Ответ: растворы смешать в отношении 1 : 9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01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571480"/>
            <a:ext cx="878684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«Человек, не знающий математики,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не способен ни к каким другим наукам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»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/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rgbClr val="2E2E2E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2E2E2E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Р. Бэкон, английский философ и естествоиспытатель, 13 век.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способ решения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математический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06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0px-Karl_Pearson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778" y="2132856"/>
            <a:ext cx="3010983" cy="36583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0" y="609600"/>
            <a:ext cx="7991125" cy="1451248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66FF"/>
                </a:solidFill>
              </a:rPr>
              <a:t>Карл Пирсон </a:t>
            </a:r>
            <a:br>
              <a:rPr lang="ru-RU" sz="5400" b="1" dirty="0" smtClean="0">
                <a:solidFill>
                  <a:srgbClr val="FF66FF"/>
                </a:solidFill>
              </a:rPr>
            </a:br>
            <a:r>
              <a:rPr lang="ru-RU" sz="5400" b="1" dirty="0" smtClean="0">
                <a:solidFill>
                  <a:srgbClr val="FF66FF"/>
                </a:solidFill>
              </a:rPr>
              <a:t>(1857 - 1936 )</a:t>
            </a:r>
            <a:endParaRPr lang="ru-RU" b="1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868143" y="2132856"/>
            <a:ext cx="2590525" cy="365834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None/>
            </a:pPr>
            <a:endParaRPr lang="ru-RU" sz="1800" b="1" dirty="0">
              <a:solidFill>
                <a:srgbClr val="7030A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l"/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Предложил оригинальный и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удобный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 решения задач,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который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используется и в наши дни,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особенно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химии</a:t>
            </a:r>
            <a:r>
              <a:rPr lang="ru-RU" sz="1400" b="1" dirty="0">
                <a:solidFill>
                  <a:srgbClr val="7030A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18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07504" y="620688"/>
          <a:ext cx="8856984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926"/>
                <a:gridCol w="2789911"/>
                <a:gridCol w="3742147"/>
              </a:tblGrid>
              <a:tr h="5616624"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Слева - массовые доли исходных растворов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hlinkClick r:id="" action="ppaction://hlinkfile"/>
                      </a:endParaRPr>
                    </a:p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hlinkClick r:id="" action="ppaction://hlinkfile"/>
                      </a:endParaRPr>
                    </a:p>
                    <a:p>
                      <a:pPr algn="ctr"/>
                      <a:r>
                        <a:rPr lang="ru-RU" sz="2000" smtClean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Схема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к задаче хим.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docx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центре – массовую долю раствора, </a:t>
                      </a:r>
                    </a:p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который нужно приготовить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2400" dirty="0" smtClean="0">
                          <a:hlinkClick r:id="rId3" action="ppaction://hlinkfile"/>
                        </a:rPr>
                        <a:t>задача хим.</a:t>
                      </a:r>
                      <a:r>
                        <a:rPr lang="en-US" sz="2400" dirty="0" err="1" smtClean="0">
                          <a:hlinkClick r:id="rId3" action="ppaction://hlinkfile"/>
                        </a:rPr>
                        <a:t>docx</a:t>
                      </a:r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Справа -  числа, полученные вычитанием меньшего числа из большего. 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Эти числа показывают, в каком массовом соотношении нужно взять исходные растворы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67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Диагональная модель "конверта Пирсона"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правило креста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раствор    </a:t>
            </a:r>
            <a:r>
              <a:rPr lang="ru-RU" sz="3200" b="1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3200" b="1" baseline="-25000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р.в.1</a:t>
            </a:r>
            <a:r>
              <a:rPr lang="ru-RU" sz="3200" b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baseline="-25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3200" b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р.в.3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3200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р.в.2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р-р</a:t>
            </a:r>
            <a:r>
              <a:rPr lang="ru-RU" sz="2000" b="1" baseline="-25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(с большей долей)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800" b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р.в.3  </a:t>
            </a:r>
            <a:r>
              <a:rPr lang="ru-RU" sz="2000" b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baseline="-25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раствор   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3200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р.в.2</a:t>
            </a:r>
            <a:r>
              <a:rPr lang="ru-RU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baseline="-25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ru-RU" sz="3200" b="1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3200" b="1" baseline="-25000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р.в.1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3200" b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р.в.3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р-р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(с меньшей долей)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  <a:hlinkClick r:id="rId2" action="ppaction://hlinkfile"/>
            </a:endParaRPr>
          </a:p>
          <a:p>
            <a:pPr>
              <a:buNone/>
            </a:pPr>
            <a:endParaRPr lang="ru-RU" sz="1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786050" y="2643182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2786050" y="3643314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929190" y="2571744"/>
            <a:ext cx="142876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929190" y="3786190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4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66FF"/>
                </a:solidFill>
              </a:rPr>
              <a:t>Задача 2</a:t>
            </a:r>
            <a:endParaRPr lang="ru-RU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Повару для приготовления маринада необходим 6%-ный уксус. В ресторане же имеются только 3%-ный и 9%-ный растворы. В каком соотношении должен взять повар имеющиеся растворы?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140968"/>
            <a:ext cx="7773338" cy="1596177"/>
          </a:xfrm>
        </p:spPr>
        <p:txBody>
          <a:bodyPr/>
          <a:lstStyle/>
          <a:p>
            <a:r>
              <a:rPr lang="ru-RU" dirty="0" smtClean="0"/>
              <a:t>Спасибо 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0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259" y="1300787"/>
            <a:ext cx="6517482" cy="1480142"/>
          </a:xfrm>
        </p:spPr>
        <p:txBody>
          <a:bodyPr/>
          <a:lstStyle/>
          <a:p>
            <a:r>
              <a:rPr lang="ru-RU" dirty="0"/>
              <a:t>Математическая грамотность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3259" y="3068961"/>
            <a:ext cx="6517482" cy="21888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способность </a:t>
            </a:r>
            <a:r>
              <a:rPr lang="ru-RU" dirty="0"/>
              <a:t>человека </a:t>
            </a:r>
            <a:endParaRPr lang="ru-RU" dirty="0" smtClean="0"/>
          </a:p>
          <a:p>
            <a:pPr marL="357188" indent="-357188">
              <a:buFont typeface="Arial" panose="020B0604020202020204" pitchFamily="34" charset="0"/>
              <a:buChar char="•"/>
            </a:pPr>
            <a:r>
              <a:rPr lang="ru-RU" dirty="0" smtClean="0"/>
              <a:t>определять </a:t>
            </a:r>
            <a:r>
              <a:rPr lang="ru-RU" dirty="0"/>
              <a:t>и понимать роль математики в </a:t>
            </a:r>
            <a:r>
              <a:rPr lang="ru-RU" dirty="0" smtClean="0"/>
              <a:t>мире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высказывать </a:t>
            </a:r>
            <a:r>
              <a:rPr lang="ru-RU" dirty="0"/>
              <a:t>обоснованные математические суждения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использовать </a:t>
            </a:r>
            <a:r>
              <a:rPr lang="ru-RU" dirty="0"/>
              <a:t>математику </a:t>
            </a:r>
            <a:r>
              <a:rPr lang="ru-RU" dirty="0" smtClean="0"/>
              <a:t>в практической жизни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27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95450412"/>
              </p:ext>
            </p:extLst>
          </p:nvPr>
        </p:nvGraphicFramePr>
        <p:xfrm>
          <a:off x="1187624" y="1268760"/>
          <a:ext cx="705678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74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Именно </a:t>
            </a:r>
            <a:r>
              <a:rPr lang="ru-RU" sz="3600" b="1" dirty="0" smtClean="0">
                <a:solidFill>
                  <a:srgbClr val="00B050"/>
                </a:solidFill>
              </a:rPr>
              <a:t>математика</a:t>
            </a:r>
            <a:r>
              <a:rPr lang="ru-RU" sz="3600" b="1" dirty="0" smtClean="0"/>
              <a:t> превратила  химию из  описательной науки в экспериментальную,  и именно математика сделала химию наукой. </a:t>
            </a:r>
            <a:endParaRPr lang="ru-RU" sz="3600" b="1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3000372"/>
            <a:ext cx="850112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В процессе обучения химии математика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первую очередь, является </a:t>
            </a:r>
            <a:r>
              <a:rPr lang="ru-RU" sz="36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полезным инструментом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решения многих химических задач.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2247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7200" dirty="0" smtClean="0">
                <a:solidFill>
                  <a:srgbClr val="FF66FF"/>
                </a:solidFill>
              </a:rPr>
              <a:t> элективный курс</a:t>
            </a:r>
            <a:endParaRPr lang="ru-RU" sz="7200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r>
              <a:rPr lang="ru-RU" sz="5400" b="1" dirty="0" smtClean="0">
                <a:solidFill>
                  <a:srgbClr val="7030A0"/>
                </a:solidFill>
              </a:rPr>
              <a:t>МАТЕМАТИКА В ХИМИИ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7030A0"/>
                </a:solidFill>
              </a:rPr>
              <a:t>ИЛИ ХИМИЯ В МАТЕМАТИКЕ?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56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3746586"/>
          </a:xfrm>
        </p:spPr>
        <p:txBody>
          <a:bodyPr/>
          <a:lstStyle/>
          <a:p>
            <a:r>
              <a:rPr lang="ru-RU" dirty="0" smtClean="0"/>
              <a:t>Актуализация понятия </a:t>
            </a:r>
            <a:br>
              <a:rPr lang="ru-RU" dirty="0" smtClean="0"/>
            </a:br>
            <a:r>
              <a:rPr lang="ru-RU" dirty="0" smtClean="0"/>
              <a:t>«доля вещества в растворе»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524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kirovcsm.ru/konkursi/100%20LTR/result/2015/laureat_2015/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31" y="3284984"/>
            <a:ext cx="4784062" cy="37645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404664"/>
            <a:ext cx="8229600" cy="27363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 Из предложенных вариантов выберите тот процент жирности молока, который чаще всего указывают на упаковке: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а) 3,5                    б) 9                   в) 25</a:t>
            </a:r>
          </a:p>
          <a:p>
            <a:pPr>
              <a:buNone/>
            </a:pP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425335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861222"/>
            <a:ext cx="8229600" cy="292781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 В Спиртовом растворе йода из домашней аптечки йода содержится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а) 3%                    б) 5%                 в) 10%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4" name="Рисунок 3" descr="io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89040"/>
            <a:ext cx="3750951" cy="3068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9233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638</TotalTime>
  <Words>629</Words>
  <Application>Microsoft Office PowerPoint</Application>
  <PresentationFormat>Экран (4:3)</PresentationFormat>
  <Paragraphs>121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Tw Cen MT</vt:lpstr>
      <vt:lpstr>Капля</vt:lpstr>
      <vt:lpstr>Презентация PowerPoint</vt:lpstr>
      <vt:lpstr>Презентация PowerPoint</vt:lpstr>
      <vt:lpstr>Математическая грамотность </vt:lpstr>
      <vt:lpstr>Презентация PowerPoint</vt:lpstr>
      <vt:lpstr>Презентация PowerPoint</vt:lpstr>
      <vt:lpstr> элективный курс</vt:lpstr>
      <vt:lpstr>Актуализация понятия  «доля вещества в растворе»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Тест </vt:lpstr>
      <vt:lpstr>Для решения используем таблицу</vt:lpstr>
      <vt:lpstr>Решение задач</vt:lpstr>
      <vt:lpstr>Задача 1</vt:lpstr>
      <vt:lpstr>1 способ решения</vt:lpstr>
      <vt:lpstr>Решение </vt:lpstr>
      <vt:lpstr>Уравнение </vt:lpstr>
      <vt:lpstr>2 способ решения</vt:lpstr>
      <vt:lpstr>Карл Пирсон  (1857 - 1936 )</vt:lpstr>
      <vt:lpstr>Презентация PowerPoint</vt:lpstr>
      <vt:lpstr>Диагональная модель "конверта Пирсона" или правило креста   </vt:lpstr>
      <vt:lpstr>Задача 2</vt:lpstr>
      <vt:lpstr>Спасибо 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Ваграм</dc:creator>
  <cp:lastModifiedBy>класс29-1</cp:lastModifiedBy>
  <cp:revision>73</cp:revision>
  <dcterms:created xsi:type="dcterms:W3CDTF">2014-03-30T20:19:07Z</dcterms:created>
  <dcterms:modified xsi:type="dcterms:W3CDTF">2022-02-17T14:05:48Z</dcterms:modified>
</cp:coreProperties>
</file>