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7" r:id="rId2"/>
    <p:sldId id="297" r:id="rId3"/>
    <p:sldId id="298" r:id="rId4"/>
    <p:sldId id="299" r:id="rId5"/>
    <p:sldId id="300" r:id="rId6"/>
    <p:sldId id="258" r:id="rId7"/>
    <p:sldId id="259" r:id="rId8"/>
    <p:sldId id="301" r:id="rId9"/>
    <p:sldId id="302" r:id="rId10"/>
    <p:sldId id="305" r:id="rId11"/>
    <p:sldId id="265" r:id="rId12"/>
    <p:sldId id="268" r:id="rId13"/>
    <p:sldId id="266" r:id="rId14"/>
    <p:sldId id="303" r:id="rId15"/>
    <p:sldId id="307" r:id="rId16"/>
    <p:sldId id="304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CE3A-0541-4106-A20E-2218B831E4E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58DD2-3D5D-49AC-B7A0-6CC5AAACA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58DD2-3D5D-49AC-B7A0-6CC5AAACAA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99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3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7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6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7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0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1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89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84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1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5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01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878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93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45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76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06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FDCF24-15B7-4C3A-9674-0AED4D26619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F0E611-F3FF-42C0-865B-B80A3E917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24" cy="30718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путешествие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музыкальный театр.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183237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052736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Голоса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5279163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0" y="27383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6791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04472"/>
            <a:ext cx="5874414" cy="3886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357166"/>
            <a:ext cx="1461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Хор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20688"/>
            <a:ext cx="3733800" cy="548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Николай Андреевич </a:t>
            </a:r>
            <a:endParaRPr lang="ru-RU" alt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Римский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– Корсаков</a:t>
            </a:r>
            <a:b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(1844 – 1908)</a:t>
            </a:r>
            <a:endParaRPr lang="en-US" alt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3352" y="1916832"/>
            <a:ext cx="3755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</a:rPr>
              <a:t>Композитор-сказочник. </a:t>
            </a:r>
            <a:endParaRPr lang="en-US" alt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latin typeface="Times New Roman" panose="02020603050405020304" pitchFamily="18" charset="0"/>
              </a:rPr>
              <a:t>Написал 15 опер, основанных на литературных сказках.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429000"/>
            <a:ext cx="340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Домашнее задание</a:t>
            </a:r>
          </a:p>
          <a:p>
            <a:r>
              <a:rPr lang="ru-RU" dirty="0" smtClean="0"/>
              <a:t>Записать в тетрадь 5 опер –сказок</a:t>
            </a:r>
          </a:p>
          <a:p>
            <a:r>
              <a:rPr lang="ru-RU" dirty="0" smtClean="0"/>
              <a:t> Римского-Корсакова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393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713463"/>
          </a:xfrm>
        </p:spPr>
        <p:txBody>
          <a:bodyPr/>
          <a:lstStyle/>
          <a:p>
            <a:r>
              <a:rPr lang="ru-RU" dirty="0" smtClean="0"/>
              <a:t>Опера «Садко»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82879"/>
            <a:ext cx="1401290" cy="2242065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65917"/>
            <a:ext cx="1857977" cy="297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570" y="3365917"/>
            <a:ext cx="1628030" cy="2556159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98" y="3365916"/>
            <a:ext cx="1665553" cy="289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772816"/>
            <a:ext cx="236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Главные герои</a:t>
            </a:r>
          </a:p>
          <a:p>
            <a:r>
              <a:rPr lang="ru-RU" dirty="0" smtClean="0"/>
              <a:t>Второстепенные герои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257557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Заморские гости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3896209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207" y="470547"/>
            <a:ext cx="4176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Опера «Садко» </a:t>
            </a:r>
            <a:endParaRPr lang="ru-RU" sz="4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187429" y="1412776"/>
            <a:ext cx="6799262" cy="30321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Сцена Новгородского торга</a:t>
            </a:r>
          </a:p>
          <a:p>
            <a:pPr marL="0" indent="0" algn="ctr">
              <a:buNone/>
            </a:pPr>
            <a:r>
              <a:rPr lang="ru-RU" dirty="0" smtClean="0"/>
              <a:t>Торговые гости</a:t>
            </a:r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59580"/>
              </p:ext>
            </p:extLst>
          </p:nvPr>
        </p:nvGraphicFramePr>
        <p:xfrm>
          <a:off x="1890691" y="2996952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3048000"/>
              </a:tblGrid>
              <a:tr h="628963">
                <a:tc>
                  <a:txBody>
                    <a:bodyPr/>
                    <a:lstStyle/>
                    <a:p>
                      <a:r>
                        <a:rPr lang="ru-RU" dirty="0" smtClean="0"/>
                        <a:t>Варяжский гость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Индийский гость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Веденецкий</a:t>
                      </a:r>
                      <a:r>
                        <a:rPr lang="ru-RU" dirty="0" smtClean="0"/>
                        <a:t> гость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35896" y="250498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голос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533543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Характер музыки</a:t>
            </a:r>
          </a:p>
        </p:txBody>
      </p:sp>
    </p:spTree>
    <p:extLst>
      <p:ext uri="{BB962C8B-B14F-4D97-AF65-F5344CB8AC3E}">
        <p14:creationId xmlns:p14="http://schemas.microsoft.com/office/powerpoint/2010/main" val="3212238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 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780928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«Полет шмеля»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7569352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98735" cy="1303867"/>
          </a:xfrm>
        </p:spPr>
        <p:txBody>
          <a:bodyPr/>
          <a:lstStyle/>
          <a:p>
            <a:r>
              <a:rPr lang="ru-RU" dirty="0" smtClean="0"/>
              <a:t>Театр Древней Греции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348880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Возникновению театра  мир обязан Древней Греции. </a:t>
            </a:r>
          </a:p>
          <a:p>
            <a:r>
              <a:rPr lang="ru-RU" dirty="0"/>
              <a:t>  Само слово «театр» произошло от </a:t>
            </a:r>
            <a:r>
              <a:rPr lang="ru-RU" dirty="0" smtClean="0"/>
              <a:t>греческого</a:t>
            </a:r>
            <a:r>
              <a:rPr lang="en-US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театрон</a:t>
            </a:r>
            <a:r>
              <a:rPr lang="ru-RU" b="1" dirty="0"/>
              <a:t>» </a:t>
            </a:r>
            <a:r>
              <a:rPr lang="ru-RU" dirty="0"/>
              <a:t>- «место, где собираются, чтобы посмотреть». </a:t>
            </a:r>
          </a:p>
          <a:p>
            <a:r>
              <a:rPr lang="ru-RU" dirty="0"/>
              <a:t>  Древнегреческий бог виноделия  Дионис любил отдохнуть и повеселиться. Участники таких процессий (дионисий) надевали козьи шкуры, маски на лица и пели и танцевали. </a:t>
            </a:r>
          </a:p>
          <a:p>
            <a:r>
              <a:rPr lang="ru-RU" dirty="0"/>
              <a:t>  Так, из обрядовых игр и песен в честь Диониса выросли три жанра древнегреческой драмы: </a:t>
            </a:r>
            <a:r>
              <a:rPr lang="ru-RU" b="1" dirty="0"/>
              <a:t>трагедия, комедия и </a:t>
            </a:r>
            <a:r>
              <a:rPr lang="ru-RU" b="1" dirty="0" err="1"/>
              <a:t>сатировская</a:t>
            </a:r>
            <a:r>
              <a:rPr lang="ru-RU" b="1" dirty="0"/>
              <a:t> драма. </a:t>
            </a:r>
          </a:p>
        </p:txBody>
      </p:sp>
    </p:spTree>
    <p:extLst>
      <p:ext uri="{BB962C8B-B14F-4D97-AF65-F5344CB8AC3E}">
        <p14:creationId xmlns:p14="http://schemas.microsoft.com/office/powerpoint/2010/main" val="1567731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Сатиры – козлоногие существа, спутники Диониса, пели хвалебные песни о подвигах и страданиях бога.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Так появилась </a:t>
            </a:r>
            <a:r>
              <a:rPr lang="ru-RU" b="1" dirty="0"/>
              <a:t>трагедия</a:t>
            </a:r>
            <a:r>
              <a:rPr lang="ru-RU" dirty="0"/>
              <a:t> («</a:t>
            </a:r>
            <a:r>
              <a:rPr lang="ru-RU" dirty="0" err="1"/>
              <a:t>трагос</a:t>
            </a:r>
            <a:r>
              <a:rPr lang="ru-RU" dirty="0"/>
              <a:t>» – козёл и «оде» – песнь,    т.е., «песнь козлов») – жанр, где зрители современного театра проливают слёзы.  </a:t>
            </a:r>
          </a:p>
        </p:txBody>
      </p:sp>
      <p:pic>
        <p:nvPicPr>
          <p:cNvPr id="1026" name="Picture 2" descr="Illustrators.ru - сообщество русскоязычных иллюстраторов |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65921"/>
            <a:ext cx="2353057" cy="34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013176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Следом за сатирами выступали ряженые, которые балагурили, осыпали друг друга насмешками и шутками. </a:t>
            </a:r>
          </a:p>
          <a:p>
            <a:r>
              <a:rPr lang="ru-RU" dirty="0"/>
              <a:t>  Так возникла </a:t>
            </a:r>
            <a:r>
              <a:rPr lang="ru-RU" b="1" dirty="0"/>
              <a:t>комедия</a:t>
            </a:r>
            <a:r>
              <a:rPr lang="ru-RU" dirty="0"/>
              <a:t> – от греческих  слов  «</a:t>
            </a:r>
            <a:r>
              <a:rPr lang="ru-RU" dirty="0" err="1"/>
              <a:t>комос</a:t>
            </a:r>
            <a:r>
              <a:rPr lang="ru-RU" dirty="0"/>
              <a:t>»  – шествие ряженых  и  «оде» – песнь – жанр, где зрители смеются.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6" y="2952686"/>
            <a:ext cx="4834880" cy="19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99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667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9834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атр в Древней Греции | Купалы Тэ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57" y="1628800"/>
            <a:ext cx="637908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587" y="54868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4" algn="ctr"/>
            <a:r>
              <a:rPr lang="ru-RU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Основой спектаклей </a:t>
            </a:r>
            <a:r>
              <a:rPr lang="ru-RU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стала</a:t>
            </a:r>
          </a:p>
          <a:p>
            <a:pPr marL="717550" lvl="4" algn="ctr"/>
            <a:r>
              <a:rPr lang="ru-RU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музыка и пантомима. </a:t>
            </a:r>
          </a:p>
        </p:txBody>
      </p:sp>
    </p:spTree>
    <p:extLst>
      <p:ext uri="{BB962C8B-B14F-4D97-AF65-F5344CB8AC3E}">
        <p14:creationId xmlns:p14="http://schemas.microsoft.com/office/powerpoint/2010/main" val="63568384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О́пера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род музыкально-драматического произведения, основанный на синтезе слова, сценического действия и музыки. В отличие от драматического театра, где музыка выполняет служебные функции, в опере она является основным носителем действия.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908720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</a:rPr>
              <a:t>Опера зародилась в Италии  на рубеже </a:t>
            </a:r>
            <a:r>
              <a:rPr lang="en-US" altLang="ru-RU" sz="2800" dirty="0">
                <a:latin typeface="Times New Roman" panose="02020603050405020304" pitchFamily="18" charset="0"/>
              </a:rPr>
              <a:t>XVI</a:t>
            </a:r>
            <a:r>
              <a:rPr lang="ru-RU" altLang="ru-RU" sz="2800" dirty="0">
                <a:latin typeface="Times New Roman" panose="02020603050405020304" pitchFamily="18" charset="0"/>
              </a:rPr>
              <a:t>-</a:t>
            </a:r>
            <a:r>
              <a:rPr lang="en-US" altLang="ru-RU" sz="2800" dirty="0">
                <a:latin typeface="Times New Roman" panose="02020603050405020304" pitchFamily="18" charset="0"/>
              </a:rPr>
              <a:t>XVII </a:t>
            </a:r>
            <a:r>
              <a:rPr lang="ru-RU" altLang="ru-RU" sz="2800" dirty="0">
                <a:latin typeface="Times New Roman" panose="02020603050405020304" pitchFamily="18" charset="0"/>
              </a:rPr>
              <a:t>веков. </a:t>
            </a:r>
          </a:p>
          <a:p>
            <a:pPr algn="just"/>
            <a:r>
              <a:rPr lang="ru-RU" altLang="ru-RU" sz="2800" dirty="0">
                <a:latin typeface="Times New Roman" panose="02020603050405020304" pitchFamily="18" charset="0"/>
              </a:rPr>
              <a:t>Зарождение оперы  связано с искусством прекрасного пения – </a:t>
            </a:r>
            <a:r>
              <a:rPr lang="ru-RU" altLang="ru-RU" sz="2800" i="1" dirty="0">
                <a:latin typeface="Times New Roman" panose="02020603050405020304" pitchFamily="18" charset="0"/>
              </a:rPr>
              <a:t>бельканто</a:t>
            </a:r>
            <a:r>
              <a:rPr lang="ru-RU" altLang="ru-RU" sz="280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altLang="ru-RU" sz="2800" dirty="0">
                <a:latin typeface="Times New Roman" panose="02020603050405020304" pitchFamily="18" charset="0"/>
              </a:rPr>
              <a:t>В зависимости от сюжета опера делилась на два вида: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800" dirty="0">
                <a:latin typeface="Times New Roman" panose="02020603050405020304" pitchFamily="18" charset="0"/>
              </a:rPr>
              <a:t>комическая </a:t>
            </a:r>
            <a:r>
              <a:rPr lang="ru-RU" altLang="ru-RU" sz="2800" dirty="0"/>
              <a:t>–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опера-</a:t>
            </a:r>
            <a:r>
              <a:rPr lang="ru-RU" altLang="ru-RU" sz="28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буффа</a:t>
            </a:r>
            <a:r>
              <a:rPr lang="ru-RU" altLang="ru-RU" sz="2800" dirty="0">
                <a:latin typeface="Times New Roman" panose="02020603050405020304" pitchFamily="18" charset="0"/>
              </a:rPr>
              <a:t>;</a:t>
            </a:r>
            <a:endParaRPr lang="en-US" altLang="ru-RU" sz="28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800" dirty="0">
                <a:latin typeface="Times New Roman" panose="02020603050405020304" pitchFamily="18" charset="0"/>
              </a:rPr>
              <a:t>серьёзная – </a:t>
            </a:r>
            <a:r>
              <a:rPr lang="ru-RU" altLang="ru-RU" sz="28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опера-</a:t>
            </a:r>
            <a:r>
              <a:rPr lang="ru-RU" altLang="ru-RU" sz="28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сериа</a:t>
            </a:r>
            <a:r>
              <a:rPr lang="ru-RU" altLang="ru-RU" sz="2800" dirty="0">
                <a:latin typeface="Times New Roman" panose="02020603050405020304" pitchFamily="18" charset="0"/>
              </a:rPr>
              <a:t>.</a:t>
            </a:r>
            <a:endParaRPr lang="en-US" altLang="ru-RU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51399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ru-RU" dirty="0"/>
          </a:p>
          <a:p>
            <a:pPr algn="just"/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Опера объединяет в себе: </a:t>
            </a:r>
          </a:p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литературный сюжет</a:t>
            </a: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вокальную и </a:t>
            </a: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инструментальную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музыку</a:t>
            </a: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драматическое действие; </a:t>
            </a:r>
          </a:p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изобразительное искусство;</a:t>
            </a:r>
          </a:p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хореографию. </a:t>
            </a:r>
            <a:endParaRPr lang="en-US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8335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Либретто (итал. </a:t>
            </a:r>
            <a:r>
              <a:rPr lang="ru-RU" sz="3200" dirty="0" err="1"/>
              <a:t>Libretto</a:t>
            </a:r>
            <a:r>
              <a:rPr lang="ru-RU" sz="3200" dirty="0"/>
              <a:t> - книжечка) — краткое изложение (литературная основа) сюжета оперы, оперетты, балета, мюзикла, рок-оперы. </a:t>
            </a:r>
          </a:p>
        </p:txBody>
      </p:sp>
      <p:pic>
        <p:nvPicPr>
          <p:cNvPr id="3" name="Picture 6" descr="http://www.reglib.natm.ru/sadko/images/ist-opera/opera1obl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1762125" cy="25685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44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285</Words>
  <Application>Microsoft Office PowerPoint</Application>
  <PresentationFormat>Экран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Первое путешествие  в музыкальный театр. Опера</vt:lpstr>
      <vt:lpstr>Театр Древней Греции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 «Садко»</vt:lpstr>
      <vt:lpstr>Презентация PowerPoint</vt:lpstr>
      <vt:lpstr>Опера «Сказка о Царе Салтане…»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музыкальный театр</dc:title>
  <dc:creator>acv</dc:creator>
  <cp:lastModifiedBy>user</cp:lastModifiedBy>
  <cp:revision>31</cp:revision>
  <dcterms:created xsi:type="dcterms:W3CDTF">2018-12-11T23:49:21Z</dcterms:created>
  <dcterms:modified xsi:type="dcterms:W3CDTF">2021-11-26T12:13:59Z</dcterms:modified>
</cp:coreProperties>
</file>