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2365779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245255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250942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31822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172298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2ECF6A0-759C-40CF-AE5C-01211EBA6168}" type="datetimeFigureOut">
              <a:rPr lang="ru-RU" smtClean="0"/>
              <a:t>22.11.2021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171243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2ECF6A0-759C-40CF-AE5C-01211EBA6168}" type="datetimeFigureOut">
              <a:rPr lang="ru-RU" smtClean="0"/>
              <a:t>22.11.2021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161405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2ECF6A0-759C-40CF-AE5C-01211EBA6168}" type="datetimeFigureOut">
              <a:rPr lang="ru-RU" smtClean="0"/>
              <a:t>22.11.2021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313760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ECF6A0-759C-40CF-AE5C-01211EBA6168}" type="datetimeFigureOut">
              <a:rPr lang="ru-RU" smtClean="0"/>
              <a:t>22.11.2021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109938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2ECF6A0-759C-40CF-AE5C-01211EBA6168}" type="datetimeFigureOut">
              <a:rPr lang="ru-RU" smtClean="0"/>
              <a:t>22.11.2021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219992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2ECF6A0-759C-40CF-AE5C-01211EBA6168}" type="datetimeFigureOut">
              <a:rPr lang="ru-RU" smtClean="0"/>
              <a:t>22.11.2021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14884F-48D8-4C16-A2F7-C14EF880EAE9}" type="slidenum">
              <a:rPr lang="ru-RU" smtClean="0"/>
              <a:t>‹#›</a:t>
            </a:fld>
            <a:endParaRPr lang="ru-RU"/>
          </a:p>
        </p:txBody>
      </p:sp>
    </p:spTree>
    <p:extLst>
      <p:ext uri="{BB962C8B-B14F-4D97-AF65-F5344CB8AC3E}">
        <p14:creationId xmlns:p14="http://schemas.microsoft.com/office/powerpoint/2010/main" val="325045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CF6A0-759C-40CF-AE5C-01211EBA6168}" type="datetimeFigureOut">
              <a:rPr lang="ru-RU" smtClean="0"/>
              <a:t>22.11.2021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4884F-48D8-4C16-A2F7-C14EF880EAE9}" type="slidenum">
              <a:rPr lang="ru-RU" smtClean="0"/>
              <a:t>‹#›</a:t>
            </a:fld>
            <a:endParaRPr lang="ru-RU"/>
          </a:p>
        </p:txBody>
      </p:sp>
    </p:spTree>
    <p:extLst>
      <p:ext uri="{BB962C8B-B14F-4D97-AF65-F5344CB8AC3E}">
        <p14:creationId xmlns:p14="http://schemas.microsoft.com/office/powerpoint/2010/main" val="1218282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Критерии оценивания </a:t>
            </a:r>
            <a:r>
              <a:rPr lang="ru-RU" smtClean="0"/>
              <a:t>итогового сочинения </a:t>
            </a:r>
            <a:br>
              <a:rPr lang="ru-RU" smtClean="0"/>
            </a:br>
            <a:r>
              <a:rPr lang="ru-RU" smtClean="0"/>
              <a:t>2021-2022</a:t>
            </a:r>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9126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345" y="324371"/>
            <a:ext cx="11731389" cy="6363031"/>
          </a:xfrm>
        </p:spPr>
        <p:txBody>
          <a:bodyPr>
            <a:normAutofit fontScale="92500" lnSpcReduction="20000"/>
          </a:bodyPr>
          <a:lstStyle/>
          <a:p>
            <a:pPr marL="0" indent="0">
              <a:buNone/>
            </a:pPr>
            <a:r>
              <a:rPr lang="ru-RU" b="1" dirty="0" smtClean="0">
                <a:latin typeface="Times New Roman" panose="02020603050405020304" pitchFamily="18" charset="0"/>
                <a:cs typeface="Times New Roman" panose="02020603050405020304" pitchFamily="18" charset="0"/>
              </a:rPr>
              <a:t>Требование № 1. «Объем итогового сочинения»</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Рекомендуемое количество слов – от 350.</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Максимальное количество слов в сочинении не устанавливается. Если в сочинении менее 250 слов (в подсчет включаются все слова, в том числе и служебные), то выставляется «незачет» за невыполнение требования № 1 и «незачет» за работу в целом (такое итоговое сочинение не проверяется по требованию № 2 «Самостоятельность написания итогового сочинения (изложения)» и критериям оценивания).</a:t>
            </a:r>
          </a:p>
          <a:p>
            <a:endParaRPr lang="ru-RU" dirty="0" smtClean="0">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Требование № 2. «Самостоятельность написания итогового сочинения»</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Итоговое сочинение выполняется самостоятельно. Не допускается 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и (или) электронном виде, и др.).</a:t>
            </a:r>
          </a:p>
          <a:p>
            <a:endParaRPr lang="ru-RU" dirty="0" smtClean="0"/>
          </a:p>
          <a:p>
            <a:endParaRPr lang="ru-RU" dirty="0"/>
          </a:p>
        </p:txBody>
      </p:sp>
    </p:spTree>
    <p:extLst>
      <p:ext uri="{BB962C8B-B14F-4D97-AF65-F5344CB8AC3E}">
        <p14:creationId xmlns:p14="http://schemas.microsoft.com/office/powerpoint/2010/main" val="609721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8640" y="338019"/>
            <a:ext cx="11622207" cy="6212906"/>
          </a:xfrm>
        </p:spPr>
        <p:txBody>
          <a:bodyPr>
            <a:normAutofit fontScale="85000" lnSpcReduction="20000"/>
          </a:bodyPr>
          <a:lstStyle/>
          <a:p>
            <a:pPr marL="0" indent="0">
              <a:buNone/>
            </a:pPr>
            <a:r>
              <a:rPr lang="ru-RU" sz="3600" b="1" dirty="0" smtClean="0">
                <a:latin typeface="Times New Roman" panose="02020603050405020304" pitchFamily="18" charset="0"/>
                <a:cs typeface="Times New Roman" panose="02020603050405020304" pitchFamily="18" charset="0"/>
              </a:rPr>
              <a:t>Итоговое сочинение, соответствующее установленным выше требованиям, оценивается по 5 критериям:</a:t>
            </a:r>
          </a:p>
          <a:p>
            <a:endParaRPr lang="ru-RU" sz="3600" dirty="0" smtClean="0">
              <a:latin typeface="Times New Roman" panose="02020603050405020304" pitchFamily="18" charset="0"/>
              <a:cs typeface="Times New Roman" panose="02020603050405020304" pitchFamily="18" charset="0"/>
            </a:endParaRPr>
          </a:p>
          <a:p>
            <a:r>
              <a:rPr lang="ru-RU" sz="3600" dirty="0" smtClean="0">
                <a:latin typeface="Times New Roman" panose="02020603050405020304" pitchFamily="18" charset="0"/>
                <a:cs typeface="Times New Roman" panose="02020603050405020304" pitchFamily="18" charset="0"/>
              </a:rPr>
              <a:t>«Соответствие теме»;</a:t>
            </a:r>
          </a:p>
          <a:p>
            <a:r>
              <a:rPr lang="ru-RU" sz="3600" dirty="0" smtClean="0">
                <a:latin typeface="Times New Roman" panose="02020603050405020304" pitchFamily="18" charset="0"/>
                <a:cs typeface="Times New Roman" panose="02020603050405020304" pitchFamily="18" charset="0"/>
              </a:rPr>
              <a:t>«Аргументация. Привлечение литературного материала»;</a:t>
            </a:r>
          </a:p>
          <a:p>
            <a:r>
              <a:rPr lang="ru-RU" sz="3600" dirty="0" smtClean="0">
                <a:latin typeface="Times New Roman" panose="02020603050405020304" pitchFamily="18" charset="0"/>
                <a:cs typeface="Times New Roman" panose="02020603050405020304" pitchFamily="18" charset="0"/>
              </a:rPr>
              <a:t>«Композиция и логика рассуждения»;</a:t>
            </a:r>
          </a:p>
          <a:p>
            <a:r>
              <a:rPr lang="ru-RU" sz="3600" dirty="0" smtClean="0">
                <a:latin typeface="Times New Roman" panose="02020603050405020304" pitchFamily="18" charset="0"/>
                <a:cs typeface="Times New Roman" panose="02020603050405020304" pitchFamily="18" charset="0"/>
              </a:rPr>
              <a:t>«Качество письменной речи»;</a:t>
            </a:r>
          </a:p>
          <a:p>
            <a:r>
              <a:rPr lang="ru-RU" sz="3600" dirty="0" smtClean="0">
                <a:latin typeface="Times New Roman" panose="02020603050405020304" pitchFamily="18" charset="0"/>
                <a:cs typeface="Times New Roman" panose="02020603050405020304" pitchFamily="18" charset="0"/>
              </a:rPr>
              <a:t>«Грамотность».</a:t>
            </a:r>
          </a:p>
          <a:p>
            <a:r>
              <a:rPr lang="ru-RU" sz="3600" dirty="0" smtClean="0">
                <a:latin typeface="Times New Roman" panose="02020603050405020304" pitchFamily="18" charset="0"/>
                <a:cs typeface="Times New Roman" panose="02020603050405020304" pitchFamily="18" charset="0"/>
              </a:rPr>
              <a:t>Критерии № 1 и № 2 являются основными.</a:t>
            </a:r>
          </a:p>
          <a:p>
            <a:endParaRPr lang="ru-RU" sz="3600" dirty="0" smtClean="0">
              <a:latin typeface="Times New Roman" panose="02020603050405020304" pitchFamily="18" charset="0"/>
              <a:cs typeface="Times New Roman" panose="02020603050405020304" pitchFamily="18" charset="0"/>
            </a:endParaRPr>
          </a:p>
          <a:p>
            <a:pPr marL="0" indent="0">
              <a:buNone/>
            </a:pPr>
            <a:r>
              <a:rPr lang="ru-RU" sz="3600" dirty="0" smtClean="0">
                <a:latin typeface="Times New Roman" panose="02020603050405020304" pitchFamily="18" charset="0"/>
                <a:cs typeface="Times New Roman" panose="02020603050405020304" pitchFamily="18" charset="0"/>
              </a:rPr>
              <a:t>Для получения «зачета» за итоговое сочинение необходимо получить «зачет» по критериям № 1 и № 2 (выставление «незачета» по одному из этих критериев автоматически ведет к «незачету» за работу в целом), а также дополнительно «зачет» по одному из других критериев.</a:t>
            </a:r>
          </a:p>
          <a:p>
            <a:endParaRPr lang="ru-RU" sz="3600" dirty="0" smtClean="0">
              <a:latin typeface="Times New Roman" panose="02020603050405020304" pitchFamily="18" charset="0"/>
              <a:cs typeface="Times New Roman" panose="02020603050405020304" pitchFamily="18" charset="0"/>
            </a:endParaRPr>
          </a:p>
          <a:p>
            <a:endParaRPr lang="ru-RU" dirty="0" smtClean="0"/>
          </a:p>
          <a:p>
            <a:endParaRPr lang="ru-RU" dirty="0"/>
          </a:p>
        </p:txBody>
      </p:sp>
    </p:spTree>
    <p:extLst>
      <p:ext uri="{BB962C8B-B14F-4D97-AF65-F5344CB8AC3E}">
        <p14:creationId xmlns:p14="http://schemas.microsoft.com/office/powerpoint/2010/main" val="151135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Критерий № 1 «Соответствие теме»</a:t>
            </a:r>
            <a:br>
              <a:rPr lang="ru-RU" dirty="0" smtClean="0"/>
            </a:br>
            <a:endParaRPr lang="ru-RU" dirty="0"/>
          </a:p>
        </p:txBody>
      </p:sp>
      <p:sp>
        <p:nvSpPr>
          <p:cNvPr id="3" name="Объект 2"/>
          <p:cNvSpPr>
            <a:spLocks noGrp="1"/>
          </p:cNvSpPr>
          <p:nvPr>
            <p:ph idx="1"/>
          </p:nvPr>
        </p:nvSpPr>
        <p:spPr>
          <a:xfrm>
            <a:off x="374175" y="1307009"/>
            <a:ext cx="11240069" cy="5134733"/>
          </a:xfrm>
        </p:spPr>
        <p:txBody>
          <a:bodyPr>
            <a:normAutofit/>
          </a:bodyPr>
          <a:lstStyle/>
          <a:p>
            <a:r>
              <a:rPr lang="ru-RU" dirty="0" smtClean="0"/>
              <a:t>Данный критерий нацеливает на проверку содержания сочинения.</a:t>
            </a:r>
          </a:p>
          <a:p>
            <a:endParaRPr lang="ru-RU" dirty="0" smtClean="0"/>
          </a:p>
          <a:p>
            <a:r>
              <a:rPr lang="ru-RU" dirty="0" smtClean="0"/>
              <a:t>Участник должен рассуждать на предложенную тему, выбрав путь ее раскрытия (например, отвечает на вопрос, поставленный в теме, или размышляет над предложенной проблемой и т.п.).</a:t>
            </a:r>
          </a:p>
          <a:p>
            <a:endParaRPr lang="ru-RU" dirty="0" smtClean="0"/>
          </a:p>
          <a:p>
            <a:r>
              <a:rPr lang="ru-RU" dirty="0" smtClean="0"/>
              <a:t>«Незачет» ставится только в случае, если сочинение не соответствует теме, в нем нет ответа на вопрос, поставленный в теме, или в сочинении не прослеживается конкретной цели высказывания. Во всех остальных случаях выставляется «зачет».</a:t>
            </a:r>
          </a:p>
          <a:p>
            <a:endParaRPr lang="ru-RU" dirty="0" smtClean="0"/>
          </a:p>
          <a:p>
            <a:endParaRPr lang="ru-RU" dirty="0"/>
          </a:p>
        </p:txBody>
      </p:sp>
    </p:spTree>
    <p:extLst>
      <p:ext uri="{BB962C8B-B14F-4D97-AF65-F5344CB8AC3E}">
        <p14:creationId xmlns:p14="http://schemas.microsoft.com/office/powerpoint/2010/main" val="3685898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Критерий № 2 «Аргументация. Привлечение литературного материала»</a:t>
            </a:r>
            <a:endParaRPr lang="ru-RU" dirty="0"/>
          </a:p>
        </p:txBody>
      </p:sp>
      <p:sp>
        <p:nvSpPr>
          <p:cNvPr id="3" name="Объект 2"/>
          <p:cNvSpPr>
            <a:spLocks noGrp="1"/>
          </p:cNvSpPr>
          <p:nvPr>
            <p:ph idx="1"/>
          </p:nvPr>
        </p:nvSpPr>
        <p:spPr>
          <a:xfrm>
            <a:off x="442414" y="1866569"/>
            <a:ext cx="11321955" cy="4725300"/>
          </a:xfrm>
        </p:spPr>
        <p:txBody>
          <a:bodyPr>
            <a:normAutofit fontScale="92500" lnSpcReduction="10000"/>
          </a:bodyPr>
          <a:lstStyle/>
          <a:p>
            <a:r>
              <a:rPr lang="ru-RU" dirty="0" smtClean="0"/>
              <a:t>Данный критерий нацеливает на проверку умения строить рассуждение, доказывать свою позицию, формулируя аргументы и подкрепляя их примерами из литературного материала. Можно привлекать художественные произведения, дневники, мемуары, публицистику, произведения устного народного творчества (за исключением малых жанров), другие источники отечественной или мировой литературы (достаточно опоры на один текст).</a:t>
            </a:r>
          </a:p>
          <a:p>
            <a:endParaRPr lang="ru-RU" dirty="0" smtClean="0"/>
          </a:p>
          <a:p>
            <a:r>
              <a:rPr lang="ru-RU" dirty="0" smtClean="0"/>
              <a:t>«Незачет» ставится при условии, если сочинение не содержит аргументации, написано без опоры на литературный материал, или в нем существенно искажено содержание выбранного текста, или литературный материал лишь упоминается в работе (аргументы примерами не подкрепляются). Во всех остальных случаях выставляется «зачет».</a:t>
            </a:r>
          </a:p>
          <a:p>
            <a:endParaRPr lang="ru-RU" dirty="0" smtClean="0"/>
          </a:p>
          <a:p>
            <a:endParaRPr lang="ru-RU" dirty="0"/>
          </a:p>
        </p:txBody>
      </p:sp>
    </p:spTree>
    <p:extLst>
      <p:ext uri="{BB962C8B-B14F-4D97-AF65-F5344CB8AC3E}">
        <p14:creationId xmlns:p14="http://schemas.microsoft.com/office/powerpoint/2010/main" val="420255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Критерий № 3 «Композиция и логика рассуждения»</a:t>
            </a:r>
            <a:endParaRPr lang="ru-RU" dirty="0"/>
          </a:p>
        </p:txBody>
      </p:sp>
      <p:sp>
        <p:nvSpPr>
          <p:cNvPr id="3" name="Объект 2"/>
          <p:cNvSpPr>
            <a:spLocks noGrp="1"/>
          </p:cNvSpPr>
          <p:nvPr>
            <p:ph idx="1"/>
          </p:nvPr>
        </p:nvSpPr>
        <p:spPr>
          <a:xfrm>
            <a:off x="374176" y="1798329"/>
            <a:ext cx="11185478" cy="4684358"/>
          </a:xfrm>
        </p:spPr>
        <p:txBody>
          <a:bodyPr>
            <a:normAutofit/>
          </a:bodyPr>
          <a:lstStyle/>
          <a:p>
            <a:r>
              <a:rPr lang="ru-RU" dirty="0" smtClean="0"/>
              <a:t>Данный критерий нацеливает на проверку умения логично выстраивать рассуждение на предложенную тему. Участник должен выдерживать соотношение между тезисом и доказательствами.</a:t>
            </a:r>
          </a:p>
          <a:p>
            <a:endParaRPr lang="ru-RU" dirty="0" smtClean="0"/>
          </a:p>
          <a:p>
            <a:r>
              <a:rPr lang="ru-RU" dirty="0" smtClean="0"/>
              <a:t>«Незачет» ставится при условии, если грубые логические нарушения мешают пониманию смысла сказанного или отсутствует </a:t>
            </a:r>
            <a:r>
              <a:rPr lang="ru-RU" dirty="0" err="1" smtClean="0"/>
              <a:t>тезисно</a:t>
            </a:r>
            <a:r>
              <a:rPr lang="ru-RU" dirty="0" smtClean="0"/>
              <a:t>-доказательная часть. Во всех остальных случаях выставляется «зачет».</a:t>
            </a:r>
          </a:p>
          <a:p>
            <a:endParaRPr lang="ru-RU" dirty="0" smtClean="0"/>
          </a:p>
          <a:p>
            <a:endParaRPr lang="ru-RU" dirty="0"/>
          </a:p>
        </p:txBody>
      </p:sp>
    </p:spTree>
    <p:extLst>
      <p:ext uri="{BB962C8B-B14F-4D97-AF65-F5344CB8AC3E}">
        <p14:creationId xmlns:p14="http://schemas.microsoft.com/office/powerpoint/2010/main" val="2206364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5371" y="0"/>
            <a:ext cx="10515600" cy="1325563"/>
          </a:xfrm>
        </p:spPr>
        <p:txBody>
          <a:bodyPr/>
          <a:lstStyle/>
          <a:p>
            <a:pPr algn="ctr"/>
            <a:r>
              <a:rPr lang="ru-RU" dirty="0" smtClean="0"/>
              <a:t>Критерий № 4 </a:t>
            </a:r>
            <a:br>
              <a:rPr lang="ru-RU" dirty="0" smtClean="0"/>
            </a:br>
            <a:r>
              <a:rPr lang="ru-RU" dirty="0" smtClean="0"/>
              <a:t>«Качество письменной речи»</a:t>
            </a:r>
            <a:endParaRPr lang="ru-RU" dirty="0"/>
          </a:p>
        </p:txBody>
      </p:sp>
      <p:sp>
        <p:nvSpPr>
          <p:cNvPr id="3" name="Объект 2"/>
          <p:cNvSpPr>
            <a:spLocks noGrp="1"/>
          </p:cNvSpPr>
          <p:nvPr>
            <p:ph idx="1"/>
          </p:nvPr>
        </p:nvSpPr>
        <p:spPr>
          <a:xfrm>
            <a:off x="264993" y="1325563"/>
            <a:ext cx="11444785" cy="5129828"/>
          </a:xfrm>
        </p:spPr>
        <p:txBody>
          <a:bodyPr>
            <a:normAutofit/>
          </a:bodyPr>
          <a:lstStyle/>
          <a:p>
            <a:r>
              <a:rPr lang="ru-RU" dirty="0" smtClean="0"/>
              <a:t>Данный критерий нацеливает на проверку речевого оформления текста сочинения.</a:t>
            </a:r>
          </a:p>
          <a:p>
            <a:endParaRPr lang="ru-RU" dirty="0" smtClean="0"/>
          </a:p>
          <a:p>
            <a:r>
              <a:rPr lang="ru-RU" dirty="0" smtClean="0"/>
              <a:t>Участник должен точно выражать мысли, используя разнообразную лексику и различные грамматические конструкции, при необходимости уместно употреблять термины.</a:t>
            </a:r>
          </a:p>
          <a:p>
            <a:endParaRPr lang="ru-RU" dirty="0" smtClean="0"/>
          </a:p>
          <a:p>
            <a:r>
              <a:rPr lang="ru-RU" dirty="0" smtClean="0"/>
              <a:t>«Незачет» ставится при условии, если низкое качество речи (в том числе речевые ошибки) существенно затрудняет понимание смысла сочинения. Во всех остальных случаях выставляется «зачет».</a:t>
            </a:r>
          </a:p>
          <a:p>
            <a:endParaRPr lang="ru-RU" dirty="0" smtClean="0"/>
          </a:p>
        </p:txBody>
      </p:sp>
    </p:spTree>
    <p:extLst>
      <p:ext uri="{BB962C8B-B14F-4D97-AF65-F5344CB8AC3E}">
        <p14:creationId xmlns:p14="http://schemas.microsoft.com/office/powerpoint/2010/main" val="3231907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6188" y="133113"/>
            <a:ext cx="10515600" cy="1325563"/>
          </a:xfrm>
        </p:spPr>
        <p:txBody>
          <a:bodyPr/>
          <a:lstStyle/>
          <a:p>
            <a:pPr algn="ctr"/>
            <a:r>
              <a:rPr lang="ru-RU" dirty="0" smtClean="0"/>
              <a:t>Критерий № 5 «Грамотность»</a:t>
            </a:r>
            <a:endParaRPr lang="ru-RU" dirty="0"/>
          </a:p>
        </p:txBody>
      </p:sp>
      <p:sp>
        <p:nvSpPr>
          <p:cNvPr id="3" name="Объект 2"/>
          <p:cNvSpPr>
            <a:spLocks noGrp="1"/>
          </p:cNvSpPr>
          <p:nvPr>
            <p:ph idx="1"/>
          </p:nvPr>
        </p:nvSpPr>
        <p:spPr>
          <a:xfrm>
            <a:off x="456062" y="1690688"/>
            <a:ext cx="10515600" cy="4351338"/>
          </a:xfrm>
        </p:spPr>
        <p:txBody>
          <a:bodyPr>
            <a:normAutofit/>
          </a:bodyPr>
          <a:lstStyle/>
          <a:p>
            <a:pPr marL="0" indent="0">
              <a:buNone/>
            </a:pPr>
            <a:r>
              <a:rPr lang="ru-RU" sz="3200" dirty="0" smtClean="0"/>
              <a:t>Данный критерий позволяет оценить грамотность выпускника.</a:t>
            </a:r>
          </a:p>
          <a:p>
            <a:endParaRPr lang="ru-RU" sz="3200" dirty="0" smtClean="0"/>
          </a:p>
          <a:p>
            <a:pPr marL="0" indent="0">
              <a:buNone/>
            </a:pPr>
            <a:r>
              <a:rPr lang="ru-RU" sz="3200" dirty="0" smtClean="0"/>
              <a:t>«Незачет» ставится при условии, если на 100 слов в среднем приходится в сумме более пяти ошибок: грамматических, орфографических, пунктуационных.</a:t>
            </a:r>
          </a:p>
          <a:p>
            <a:endParaRPr lang="ru-RU" dirty="0" smtClean="0"/>
          </a:p>
          <a:p>
            <a:endParaRPr lang="ru-RU" dirty="0"/>
          </a:p>
        </p:txBody>
      </p:sp>
    </p:spTree>
    <p:extLst>
      <p:ext uri="{BB962C8B-B14F-4D97-AF65-F5344CB8AC3E}">
        <p14:creationId xmlns:p14="http://schemas.microsoft.com/office/powerpoint/2010/main" val="26511163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606</Words>
  <Application>Microsoft Office PowerPoint</Application>
  <PresentationFormat>Широкоэкранный</PresentationFormat>
  <Paragraphs>45</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Критерии оценивания итогового сочинения  2021-2022</vt:lpstr>
      <vt:lpstr>Презентация PowerPoint</vt:lpstr>
      <vt:lpstr>Презентация PowerPoint</vt:lpstr>
      <vt:lpstr>Критерий № 1 «Соответствие теме» </vt:lpstr>
      <vt:lpstr>Критерий № 2 «Аргументация. Привлечение литературного материала»</vt:lpstr>
      <vt:lpstr>Критерий № 3 «Композиция и логика рассуждения»</vt:lpstr>
      <vt:lpstr>Критерий № 4  «Качество письменной речи»</vt:lpstr>
      <vt:lpstr>Критерий № 5 «Грамотность»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5</cp:revision>
  <dcterms:created xsi:type="dcterms:W3CDTF">2021-11-16T05:11:15Z</dcterms:created>
  <dcterms:modified xsi:type="dcterms:W3CDTF">2021-11-22T06:24:05Z</dcterms:modified>
</cp:coreProperties>
</file>