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9506" autoAdjust="0"/>
  </p:normalViewPr>
  <p:slideViewPr>
    <p:cSldViewPr>
      <p:cViewPr varScale="1">
        <p:scale>
          <a:sx n="86" d="100"/>
          <a:sy n="86" d="100"/>
        </p:scale>
        <p:origin x="-132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15088/8d228a6ebe772be81bb17b999fd38890bcb4786b/" TargetMode="External"/><Relationship Id="rId2" Type="http://schemas.openxmlformats.org/officeDocument/2006/relationships/hyperlink" Target="http://www.consultant.ru/document/cons_doc_LAW_370265/f11a61a64fa641d0caa90223bed69aeaf7240cb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10071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1295400"/>
          </a:xfrm>
        </p:spPr>
        <p:txBody>
          <a:bodyPr/>
          <a:lstStyle/>
          <a:p>
            <a:r>
              <a:rPr lang="ru-RU" dirty="0" smtClean="0"/>
              <a:t>Основы гражданского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609600"/>
          </a:xfrm>
        </p:spPr>
        <p:txBody>
          <a:bodyPr/>
          <a:lstStyle/>
          <a:p>
            <a:r>
              <a:rPr lang="ru-RU" dirty="0" smtClean="0"/>
              <a:t> обществознание 10 класс</a:t>
            </a:r>
            <a:endParaRPr lang="ru-RU" dirty="0"/>
          </a:p>
        </p:txBody>
      </p:sp>
      <p:pic>
        <p:nvPicPr>
          <p:cNvPr id="1026" name="Picture 2" descr="C:\Users\Семен\Desktop\754449204498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938" y="304800"/>
            <a:ext cx="690961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Виды юридических лиц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C:\Users\Семен\Desktop\uridicheskoe_lico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Правоспсобность</a:t>
            </a:r>
            <a:r>
              <a:rPr lang="ru-RU" sz="3200" dirty="0" smtClean="0"/>
              <a:t> юридического лица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ГК РФ Статья 49. Правоспособность юридического лица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pPr>
              <a:buAutoNum type="arabicPeriod"/>
            </a:pPr>
            <a:r>
              <a:rPr lang="ru-RU" sz="1600" dirty="0" smtClean="0"/>
              <a:t>Юридическое лицо может иметь гражданские права, соответствующие целям деятельности, предусмотренным в его учредительном документе </a:t>
            </a:r>
            <a:r>
              <a:rPr lang="ru-RU" sz="1600" dirty="0" smtClean="0">
                <a:hlinkClick r:id="rId2"/>
              </a:rPr>
              <a:t>(статья 52)</a:t>
            </a:r>
            <a:r>
              <a:rPr lang="ru-RU" sz="1600" dirty="0" smtClean="0"/>
              <a:t>, и нести связанные с этой деятельностью обязанности.  </a:t>
            </a:r>
          </a:p>
          <a:p>
            <a:r>
              <a:rPr lang="ru-RU" sz="1600" dirty="0" smtClean="0"/>
              <a:t>Коммерческие организации, за исключением унитарных предприятий и иных видов организаций, предусмотренных законом, могут иметь гражданские права и нести гражданские обязанности, необходимые для осуществления </a:t>
            </a:r>
            <a:r>
              <a:rPr lang="ru-RU" sz="1600" dirty="0" smtClean="0">
                <a:hlinkClick r:id="rId3"/>
              </a:rPr>
              <a:t>любых видов</a:t>
            </a:r>
            <a:r>
              <a:rPr lang="ru-RU" sz="1600" dirty="0" smtClean="0"/>
              <a:t> деятельности, не запрещенных законом. ( Общая правоспособность)</a:t>
            </a:r>
          </a:p>
          <a:p>
            <a:r>
              <a:rPr lang="ru-RU" sz="1600" dirty="0" smtClean="0"/>
              <a:t>В случаях, предусмотренных законом, юридическое лицо может заниматься отдельными видами деятельности только на основании специального </a:t>
            </a:r>
            <a:r>
              <a:rPr lang="ru-RU" sz="1600" u="sng" dirty="0" smtClean="0">
                <a:hlinkClick r:id="rId4"/>
              </a:rPr>
              <a:t>разрешения (лицензии)</a:t>
            </a:r>
            <a:r>
              <a:rPr lang="ru-RU" sz="1600" dirty="0" smtClean="0"/>
              <a:t>, членства в </a:t>
            </a:r>
            <a:r>
              <a:rPr lang="ru-RU" sz="1600" dirty="0" err="1" smtClean="0"/>
              <a:t>саморегулируемой</a:t>
            </a:r>
            <a:r>
              <a:rPr lang="ru-RU" sz="1600" dirty="0" smtClean="0"/>
              <a:t> организации или выданного </a:t>
            </a:r>
            <a:r>
              <a:rPr lang="ru-RU" sz="1600" dirty="0" err="1" smtClean="0"/>
              <a:t>саморегулируемой</a:t>
            </a:r>
            <a:r>
              <a:rPr lang="ru-RU" sz="1600" dirty="0" smtClean="0"/>
              <a:t> организацией свидетельства о допуске к определенному виду работ. ( специальная правоспособность)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Правоспособность юридического лица возникает с момента государственной регистрации.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юридических лиц</a:t>
            </a:r>
            <a:endParaRPr lang="ru-RU" dirty="0"/>
          </a:p>
        </p:txBody>
      </p:sp>
      <p:pic>
        <p:nvPicPr>
          <p:cNvPr id="6146" name="Picture 2" descr="C:\Users\Семен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10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Характеристика  товариществ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839200" cy="572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990600"/>
                <a:gridCol w="3429000"/>
                <a:gridCol w="1219200"/>
                <a:gridCol w="1295400"/>
                <a:gridCol w="228600"/>
              </a:tblGrid>
              <a:tr h="8180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определение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Учредительные документы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Минимальный уставный капитал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учредителей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Органы управления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001371"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полное товарищество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участники которого (полные товарищи) в соответствии с заключенным между ними договором занимаются предпринимательской деятельностью от имени товарищества и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несут ответственность по его обязательствам принадлежащим им имуществом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Учредительный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и максимальный размеры складочного капитала не ограничены. Участник товарищества обязан внести не менее половины своего вклада в складочный капитал товарищества к моменту его регистрации. Остальная часть должна быть внесена участником в сроки, установленные учредительным договором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менее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общему согласию всех участников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58686"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Товарищество на вере (коммандитное товарищество) – наряду с 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полными товарищами), имеется один или несколько участников —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вкладчиков (коммандитистов),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которые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несут риск убытков, связанных с деятельностью товарищества, в пределах сумм внесенных ими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вкладов и не принимают участия в осуществлении товариществом предпринимательской деятельности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Учредительный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и максимальный размеры складочного капитала не ограничены. Вкладчик товарищества на вере   обязан внести вклад в складочный капитал.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двух (полный товарищ и вкладчик)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только полными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товарищами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обществ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839200" cy="60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61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определение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Учредительные документы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Минимальный уставный капитал </a:t>
                      </a:r>
                    </a:p>
                    <a:p>
                      <a:r>
                        <a:rPr lang="ru-RU" sz="1200" dirty="0" smtClean="0"/>
                        <a:t>( складочный)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учредителей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Органы управления</a:t>
                      </a:r>
                      <a:endParaRPr lang="ru-RU" sz="1400" dirty="0"/>
                    </a:p>
                  </a:txBody>
                  <a:tcPr/>
                </a:tc>
              </a:tr>
              <a:tr h="2584739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 с ограниченной ответственностью (ООО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-Общество, уставный капитал которого разделен на доли; участники ООО не отвечают по его обязательствам и несут риск убытков, связанных с деятельностью общества, в пределах стоимости принадлежащих им долей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одного до пятидесяти физических и юридических лиц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собрание, совет директоров - исполнительный орган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702069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Публичное акционерное общество (ПАО)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Общество, уставный капитал которого разделен на определенное количество акций; участники АО (акционеры) не отвечают по его обязательствам и несут риск  убытков, связанных с деятельностью общества, в пределах стоимости принадлежащих им акций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 минимальных размеров оплаты труда (МРОТ)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ограничено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собрание, совет директоров -  исполнительный орган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Характеристика кооператива и фермерского хозяйства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1" y="990600"/>
          <a:ext cx="8686799" cy="56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850"/>
                <a:gridCol w="964758"/>
                <a:gridCol w="1851991"/>
                <a:gridCol w="1524000"/>
                <a:gridCol w="1371600"/>
                <a:gridCol w="228600"/>
              </a:tblGrid>
              <a:tr h="606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определение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Учредительные документы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Минимальный складочный капитал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учредителей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Органы управления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7544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Производственный кооператив -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добровольное объединение граждан на основе членства для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совместной производственной или иной хозяйстве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нной деятельности (производство, переработка, сбыт промышленной, сельскохозяйственной и иной продукции, выполнение работ, торговля, бытовое обслуживание, оказание других услуг),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паевого взноса устанавливается уставом кооператива.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менее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пяти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Высшим органом управления кооперативом </a:t>
                      </a: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общее собрание его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членов. В кооперативе с количеством членов более пятидесяти </a:t>
                      </a: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может быть создан наблюдательный совет, который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осуществляет контроль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176"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Крестьянское (фермерское)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хозяйство (КФХ) - Добровольное объединение граждан на основе членства для совместной производственной или иной хозяйственной деятельности в области сельского хозяйства, основанной на их личном участии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 учредительных документах самостоятельно определяет величину и структуру уставного капитала с учетом минимального размера, установленного законодательством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двух (только граждане)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собрание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высший орган управления, единоличный исполнитель — глава КФХ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63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Учредительные документы предприятия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5334000" cy="563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Устав – </a:t>
            </a:r>
            <a:r>
              <a:rPr lang="ru-RU" sz="2000" dirty="0" smtClean="0"/>
              <a:t>это правовой акт, определяющий цели, права,  функции, структуру организации в сфере государственной, коммерческой или общественной деятельности.  </a:t>
            </a:r>
          </a:p>
          <a:p>
            <a:pPr>
              <a:buNone/>
            </a:pPr>
            <a:r>
              <a:rPr lang="ru-RU" sz="2000" dirty="0" smtClean="0"/>
              <a:t>   Устав должен иметь : </a:t>
            </a:r>
          </a:p>
          <a:p>
            <a:pPr>
              <a:buFontTx/>
              <a:buChar char="-"/>
            </a:pPr>
            <a:r>
              <a:rPr lang="ru-RU" sz="2000" dirty="0" smtClean="0"/>
              <a:t>Наименование организации </a:t>
            </a:r>
          </a:p>
          <a:p>
            <a:pPr>
              <a:buFontTx/>
              <a:buChar char="-"/>
            </a:pPr>
            <a:r>
              <a:rPr lang="ru-RU" sz="2000" dirty="0" smtClean="0"/>
              <a:t>Наименование документа </a:t>
            </a:r>
          </a:p>
          <a:p>
            <a:pPr>
              <a:buFontTx/>
              <a:buChar char="-"/>
            </a:pPr>
            <a:r>
              <a:rPr lang="ru-RU" sz="2000" dirty="0" smtClean="0"/>
              <a:t>Дату (утверждения устава) </a:t>
            </a:r>
          </a:p>
          <a:p>
            <a:pPr>
              <a:buFontTx/>
              <a:buChar char="-"/>
            </a:pPr>
            <a:r>
              <a:rPr lang="ru-RU" sz="2000" dirty="0" smtClean="0"/>
              <a:t>Гриф утверждения </a:t>
            </a:r>
          </a:p>
          <a:p>
            <a:pPr>
              <a:buFontTx/>
              <a:buChar char="-"/>
            </a:pPr>
            <a:r>
              <a:rPr lang="ru-RU" sz="2000" dirty="0" smtClean="0"/>
              <a:t>Отметку о регистрации Устава ( для коммерческих лиц)</a:t>
            </a:r>
          </a:p>
          <a:p>
            <a:pPr>
              <a:buFontTx/>
              <a:buChar char="-"/>
            </a:pPr>
            <a:r>
              <a:rPr lang="ru-RU" sz="2000" dirty="0" smtClean="0"/>
              <a:t>Место издания </a:t>
            </a:r>
          </a:p>
          <a:p>
            <a:pPr>
              <a:buFontTx/>
              <a:buChar char="-"/>
            </a:pPr>
            <a:r>
              <a:rPr lang="ru-RU" sz="2000" dirty="0" smtClean="0"/>
              <a:t>Текст </a:t>
            </a:r>
          </a:p>
          <a:p>
            <a:pPr>
              <a:buFontTx/>
              <a:buChar char="-"/>
            </a:pPr>
            <a:r>
              <a:rPr lang="ru-RU" sz="2000" dirty="0" smtClean="0"/>
              <a:t>Подписи учредителей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8194" name="Picture 2" descr="C:\Users\Семен\Desktop\1406917582157210260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Унитарное предприятие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b="1" dirty="0" smtClean="0"/>
              <a:t>Унитарное предприятие</a:t>
            </a:r>
            <a:r>
              <a:rPr lang="ru-RU" sz="1600" dirty="0" smtClean="0"/>
              <a:t>, т. е. коммерческая организация, не наделенная правом собственности на закрепленное за ней имущество, которое является неделимым и </a:t>
            </a:r>
            <a:r>
              <a:rPr lang="ru-RU" sz="1600" b="1" dirty="0" smtClean="0"/>
              <a:t>не может быть распределено по вкладам (долям, паям). </a:t>
            </a:r>
            <a:r>
              <a:rPr lang="ru-RU" sz="1600" dirty="0" smtClean="0"/>
              <a:t>Отсюда эта форма и получила свое название. Отличительные черты унитарного предприятия таковы.</a:t>
            </a:r>
          </a:p>
          <a:p>
            <a:pPr>
              <a:buNone/>
            </a:pPr>
            <a:r>
              <a:rPr lang="ru-RU" sz="1600" dirty="0" smtClean="0"/>
              <a:t> 1. </a:t>
            </a:r>
            <a:r>
              <a:rPr lang="ru-RU" sz="1600" b="1" dirty="0" smtClean="0"/>
              <a:t>Собственником имущества унитарного </a:t>
            </a:r>
            <a:r>
              <a:rPr lang="ru-RU" sz="1600" dirty="0" smtClean="0"/>
              <a:t>предприятия может быть только </a:t>
            </a:r>
            <a:r>
              <a:rPr lang="ru-RU" sz="1600" b="1" dirty="0" smtClean="0"/>
              <a:t>государственное или муниципальное образование</a:t>
            </a:r>
            <a:r>
              <a:rPr lang="ru-RU" sz="1600" dirty="0" smtClean="0"/>
              <a:t>, другими словами, в форме унитарных предприятий могут быть созданы только </a:t>
            </a:r>
            <a:r>
              <a:rPr lang="ru-RU" sz="1600" u="sng" dirty="0" smtClean="0"/>
              <a:t>государственные и муниципальные предприятия.</a:t>
            </a:r>
          </a:p>
          <a:p>
            <a:pPr>
              <a:buNone/>
            </a:pPr>
            <a:r>
              <a:rPr lang="ru-RU" sz="1600" dirty="0" smtClean="0"/>
              <a:t> 2. Имущество закрепляется за предприятиями на праве хозяйственного ведения или оперативного управления. Соответственно выделяются два вида унитарных предприятий. </a:t>
            </a:r>
          </a:p>
          <a:p>
            <a:pPr>
              <a:buNone/>
            </a:pPr>
            <a:r>
              <a:rPr lang="ru-RU" sz="1600" dirty="0" smtClean="0"/>
              <a:t>А. Унитарное предприятие, основанное на праве хозяйственного ведения. </a:t>
            </a:r>
            <a:r>
              <a:rPr lang="ru-RU" sz="1600" i="1" dirty="0" smtClean="0"/>
              <a:t>Унитарное предприятие, основанное на праве хозяйственного ведения, отвечает по своим долгам всем своим имуществом. </a:t>
            </a:r>
            <a:r>
              <a:rPr lang="ru-RU" sz="1600" i="1" u="sng" dirty="0" smtClean="0"/>
              <a:t>Собственник не отвечает по долгам предприятия. </a:t>
            </a:r>
            <a:r>
              <a:rPr lang="ru-RU" sz="1600" i="1" dirty="0" smtClean="0"/>
              <a:t>Собственник не вправе изъять имущество предприятия либо распорядиться  иным образом.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Б. Унитарное предприятие, основанное на праве оперативного управления (федеральное казенное предприятие</a:t>
            </a:r>
            <a:r>
              <a:rPr lang="ru-RU" sz="1600" i="1" dirty="0" smtClean="0"/>
              <a:t>), </a:t>
            </a:r>
            <a:r>
              <a:rPr lang="ru-RU" sz="1600" i="1" dirty="0" err="1" smtClean="0"/>
              <a:t>предприятие</a:t>
            </a:r>
            <a:r>
              <a:rPr lang="ru-RU" sz="1600" i="1" dirty="0" smtClean="0"/>
              <a:t> отвечает по своим обязательствам всем своим имуществом. Однако ввиду того, что деятельность казенного предприятия в значительной мере определяется собственником имущества, </a:t>
            </a:r>
            <a:r>
              <a:rPr lang="ru-RU" sz="1600" i="1" u="sng" dirty="0" smtClean="0"/>
              <a:t>Российская Федерация при недостаточности имущества казенного предприятия несет дополнительную ответственность по его обязательствам.  </a:t>
            </a:r>
            <a:endParaRPr lang="ru-RU" sz="1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Индивидуальное предпринимательство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914400"/>
            <a:ext cx="5105400" cy="5486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/>
              <a:t>Может зарегистрировать любой дееспособный гражданин.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Платит подоходный налог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Отвечает по обязательствам всем своим имуществом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Может зарегистрировать товарный знак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Может действовать под фирменным наименованием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Может использовать наёмный труд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9218" name="Picture 2" descr="C:\Users\Семен\Desktop\individualnyj-predprinimatel-spain_1518660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4" y="990600"/>
            <a:ext cx="3602183" cy="1981200"/>
          </a:xfrm>
          <a:prstGeom prst="rect">
            <a:avLst/>
          </a:prstGeom>
          <a:noFill/>
        </p:spPr>
      </p:pic>
      <p:pic>
        <p:nvPicPr>
          <p:cNvPr id="9219" name="Picture 3" descr="C:\Users\Семен\Desktop\e576ce2e99309d44be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86200"/>
            <a:ext cx="35194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 Установите соответствие между функциями и государственными органами, которые их осуществляют: к каждой позиции, данной в первом столбце, подберите соответствующую позицию из второго столбца. </a:t>
            </a:r>
          </a:p>
          <a:p>
            <a:pPr fontAlgn="t">
              <a:buNone/>
            </a:pPr>
            <a:r>
              <a:rPr lang="ru-RU" sz="1600" dirty="0" smtClean="0"/>
              <a:t>   ФУНКЦИИ ГОСУДАРСТВЕННЫЕ ОРГАНЫ</a:t>
            </a:r>
          </a:p>
          <a:p>
            <a:pPr fontAlgn="t">
              <a:buNone/>
            </a:pPr>
            <a:r>
              <a:rPr lang="ru-RU" sz="1600" dirty="0" smtClean="0"/>
              <a:t>   А) борьба с уличной преступностью</a:t>
            </a:r>
          </a:p>
          <a:p>
            <a:pPr fontAlgn="t">
              <a:buNone/>
            </a:pPr>
            <a:r>
              <a:rPr lang="ru-RU" sz="1600" dirty="0" smtClean="0"/>
              <a:t>   Б) контроль за соблюдением законности всеми участниками общественной жизни</a:t>
            </a:r>
          </a:p>
          <a:p>
            <a:pPr fontAlgn="t">
              <a:buNone/>
            </a:pPr>
            <a:r>
              <a:rPr lang="ru-RU" sz="1600" dirty="0" smtClean="0"/>
              <a:t>   В) вынесение решения или приговора</a:t>
            </a:r>
          </a:p>
          <a:p>
            <a:pPr fontAlgn="t">
              <a:buNone/>
            </a:pPr>
            <a:r>
              <a:rPr lang="ru-RU" sz="1600" dirty="0" smtClean="0"/>
              <a:t>   Г) надзор за соблюдением прав и свобод человека и гражданина</a:t>
            </a:r>
          </a:p>
          <a:p>
            <a:pPr fontAlgn="t">
              <a:buNone/>
            </a:pPr>
            <a:r>
              <a:rPr lang="ru-RU" sz="1600" dirty="0" smtClean="0"/>
              <a:t>   Д) разрешение правовых споров между субъектами правоотношений</a:t>
            </a:r>
          </a:p>
          <a:p>
            <a:pPr fontAlgn="t">
              <a:buNone/>
            </a:pPr>
            <a:r>
              <a:rPr lang="ru-RU" sz="1600" dirty="0" smtClean="0"/>
              <a:t>    1) суд        2) прокуратура           3) полиция </a:t>
            </a:r>
          </a:p>
          <a:p>
            <a:pPr fontAlgn="t"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В стране Z произошло реформирование судебной системы. Выберите из приведённого ниже списка характеристики, свидетельствующие о том, что судебная система страны Z демократизируется, и запишите цифры, под которыми они указаны.</a:t>
            </a:r>
          </a:p>
          <a:p>
            <a:pPr>
              <a:buNone/>
            </a:pPr>
            <a:r>
              <a:rPr lang="ru-RU" sz="1600" dirty="0" smtClean="0"/>
              <a:t>     </a:t>
            </a:r>
          </a:p>
          <a:p>
            <a:pPr>
              <a:buNone/>
            </a:pPr>
            <a:r>
              <a:rPr lang="ru-RU" sz="1600" dirty="0" smtClean="0"/>
              <a:t>        1) Уголовные дела рассматриваются в отсутствии обвиняемого.</a:t>
            </a:r>
          </a:p>
          <a:p>
            <a:pPr>
              <a:buNone/>
            </a:pPr>
            <a:r>
              <a:rPr lang="ru-RU" sz="1600" dirty="0" smtClean="0"/>
              <a:t>        2) Введён суд присяжных.</a:t>
            </a:r>
          </a:p>
          <a:p>
            <a:pPr>
              <a:buNone/>
            </a:pPr>
            <a:r>
              <a:rPr lang="ru-RU" sz="1600" dirty="0" smtClean="0"/>
              <a:t>        3) Вводится апелляционный порядок обжалования решения судов первой инстанции.</a:t>
            </a:r>
          </a:p>
          <a:p>
            <a:pPr>
              <a:buNone/>
            </a:pPr>
            <a:r>
              <a:rPr lang="ru-RU" sz="1600" dirty="0" smtClean="0"/>
              <a:t>       4) Домашний арест как мера пресечения заменяется во всех случаях заключением обвиняемого под стражу.</a:t>
            </a:r>
          </a:p>
          <a:p>
            <a:pPr>
              <a:buNone/>
            </a:pPr>
            <a:r>
              <a:rPr lang="ru-RU" sz="1600" dirty="0" smtClean="0"/>
              <a:t>       5) Предварительное расследование уголовных дел поручается независимому от полиции органу.</a:t>
            </a:r>
          </a:p>
          <a:p>
            <a:pPr>
              <a:buNone/>
            </a:pPr>
            <a:r>
              <a:rPr lang="ru-RU" sz="1600" dirty="0" smtClean="0"/>
              <a:t>       6) Исключается возможность подачи гражданского иска к органам государственной власти.</a:t>
            </a:r>
          </a:p>
          <a:p>
            <a:pPr fontAlgn="t"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Предмет </a:t>
            </a:r>
            <a:r>
              <a:rPr lang="ru-RU" sz="1800" dirty="0" smtClean="0"/>
              <a:t>и метод:  </a:t>
            </a:r>
            <a:r>
              <a:rPr lang="ru-RU" sz="2400" b="1" dirty="0" smtClean="0"/>
              <a:t>гражданское право регулирует: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874553"/>
          <a:ext cx="6934200" cy="575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600233">
                <a:tc>
                  <a:txBody>
                    <a:bodyPr/>
                    <a:lstStyle/>
                    <a:p>
                      <a:r>
                        <a:rPr lang="ru-RU" dirty="0" smtClean="0"/>
                        <a:t>Имущественные отношения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Личные  неимущественные</a:t>
                      </a:r>
                      <a:r>
                        <a:rPr lang="ru-RU" baseline="0" dirty="0" smtClean="0"/>
                        <a:t>  отношения</a:t>
                      </a:r>
                      <a:endParaRPr lang="ru-RU" dirty="0"/>
                    </a:p>
                  </a:txBody>
                  <a:tcPr/>
                </a:tc>
              </a:tr>
              <a:tr h="28281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Вещные отношения  </a:t>
                      </a:r>
                    </a:p>
                    <a:p>
                      <a:r>
                        <a:rPr lang="ru-RU" sz="1400" dirty="0" smtClean="0"/>
                        <a:t>Вещные отношения, регулируемые гражданским правом, существуют </a:t>
                      </a:r>
                      <a:r>
                        <a:rPr lang="ru-RU" sz="1400" b="1" dirty="0" smtClean="0"/>
                        <a:t>в виде отношений собственности, а также в виде отношений владения, пользования и распоряжения чужим имуществом </a:t>
                      </a:r>
                      <a:r>
                        <a:rPr lang="ru-RU" sz="1400" dirty="0" smtClean="0"/>
                        <a:t>(хозяйственное ведение, оперативное управление, право </a:t>
                      </a:r>
                      <a:r>
                        <a:rPr lang="ru-RU" sz="1400" dirty="0" err="1" smtClean="0"/>
                        <a:t>сервитутного</a:t>
                      </a:r>
                      <a:r>
                        <a:rPr lang="ru-RU" sz="1400" dirty="0" smtClean="0"/>
                        <a:t> типа, пожизненное наследуемое владение земель  </a:t>
                      </a:r>
                      <a:r>
                        <a:rPr lang="ru-RU" sz="1400" dirty="0" err="1" smtClean="0"/>
                        <a:t>ным</a:t>
                      </a:r>
                      <a:r>
                        <a:rPr lang="ru-RU" sz="1400" dirty="0" smtClean="0"/>
                        <a:t> участком и др.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u="sng" dirty="0" smtClean="0"/>
                        <a:t>связанные</a:t>
                      </a:r>
                      <a:r>
                        <a:rPr lang="ru-RU" sz="1400" dirty="0" smtClean="0"/>
                        <a:t> с имущественными правами </a:t>
                      </a:r>
                    </a:p>
                    <a:p>
                      <a:r>
                        <a:rPr lang="ru-RU" sz="1400" dirty="0" smtClean="0"/>
                        <a:t>это такие отношения, </a:t>
                      </a:r>
                      <a:r>
                        <a:rPr lang="ru-RU" sz="1400" b="1" dirty="0" smtClean="0"/>
                        <a:t>предметом которых являются нематериальные блага (</a:t>
                      </a:r>
                      <a:r>
                        <a:rPr lang="ru-RU" sz="1400" b="0" dirty="0" smtClean="0"/>
                        <a:t>честь, достоинство, имя, </a:t>
                      </a:r>
                      <a:r>
                        <a:rPr lang="ru-RU" sz="1400" b="1" dirty="0" smtClean="0"/>
                        <a:t>авторство на произведение литературы, искусства, на изобретение, торговый знак и т. </a:t>
                      </a:r>
                      <a:r>
                        <a:rPr lang="ru-RU" sz="1400" dirty="0" smtClean="0"/>
                        <a:t>п.), а также те отношения, которые неотделимы от личности. Так, автором произведения может считаться только лицо, его написавшее.</a:t>
                      </a:r>
                      <a:endParaRPr lang="ru-RU" sz="1400" dirty="0"/>
                    </a:p>
                  </a:txBody>
                  <a:tcPr/>
                </a:tc>
              </a:tr>
              <a:tr h="228660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Обязательственные отношения  </a:t>
                      </a:r>
                    </a:p>
                    <a:p>
                      <a:r>
                        <a:rPr lang="ru-RU" sz="1200" dirty="0" smtClean="0"/>
                        <a:t>связаны с </a:t>
                      </a:r>
                      <a:r>
                        <a:rPr lang="ru-RU" sz="1200" u="sng" dirty="0" smtClean="0"/>
                        <a:t>переходом имущественных благ от одних лиц к другим, реализуют процесс обмена объектов гражданских </a:t>
                      </a:r>
                      <a:r>
                        <a:rPr lang="ru-RU" sz="1200" dirty="0" smtClean="0"/>
                        <a:t>прав. Обязательственные отношения могут возникать из разных оснований, важнейшими из которых являются договор, а также односторонняя сделка. Обязательства могут возникать также причинения вреда одним лицом другому, из неосновательного обогащения.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</a:t>
                      </a:r>
                      <a:r>
                        <a:rPr lang="ru-RU" sz="1200" u="sng" dirty="0" smtClean="0"/>
                        <a:t>не</a:t>
                      </a:r>
                      <a:r>
                        <a:rPr lang="en-US" sz="1200" u="sng" smtClean="0"/>
                        <a:t>  </a:t>
                      </a:r>
                      <a:r>
                        <a:rPr lang="ru-RU" sz="1200" u="sng" smtClean="0"/>
                        <a:t>связанные</a:t>
                      </a:r>
                      <a:r>
                        <a:rPr lang="ru-RU" sz="1200" smtClean="0"/>
                        <a:t> </a:t>
                      </a:r>
                      <a:r>
                        <a:rPr lang="ru-RU" sz="1200" dirty="0" smtClean="0"/>
                        <a:t>с имущественным</a:t>
                      </a:r>
                      <a:r>
                        <a:rPr lang="ru-RU" sz="1200" baseline="0" dirty="0" smtClean="0"/>
                        <a:t> правами 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u="sng" baseline="0" dirty="0" smtClean="0"/>
                        <a:t>Чисто личностные</a:t>
                      </a:r>
                      <a:r>
                        <a:rPr lang="ru-RU" sz="1200" baseline="0" dirty="0" smtClean="0"/>
                        <a:t>:  </a:t>
                      </a:r>
                      <a:r>
                        <a:rPr lang="ru-RU" sz="1200" dirty="0" smtClean="0"/>
                        <a:t>такие, как отношения, возникающие по поводу защиты чести и достоинства, личного изображения, неприкосновенности частной жизни, переписки и т. п.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600" dirty="0" smtClean="0"/>
              <a:t>Старшеклассник Николай решил после окончания вуза стать нотариусом. Найдите в приведённом ниже списке функции, которые он должен будет осуществлять, получив высшее юридическое образование и лицензию.</a:t>
            </a:r>
          </a:p>
          <a:p>
            <a:pPr>
              <a:buNone/>
            </a:pPr>
            <a:r>
              <a:rPr lang="ru-RU" sz="1600" dirty="0" smtClean="0"/>
              <a:t>    Запишите цифры, под которыми они указаны. </a:t>
            </a:r>
            <a:r>
              <a:rPr lang="ru-RU" sz="1600" i="1" dirty="0" smtClean="0"/>
              <a:t>Цифры укажите в порядке возрастания.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      1) Николай должен будет представлять интересы доверителя в гражданском судопроизводстве.</a:t>
            </a:r>
          </a:p>
          <a:p>
            <a:pPr>
              <a:buNone/>
            </a:pPr>
            <a:r>
              <a:rPr lang="ru-RU" sz="1600" dirty="0" smtClean="0"/>
              <a:t>      2) Николай сможет удостоверять гражданско-правовые сделки.</a:t>
            </a:r>
          </a:p>
          <a:p>
            <a:pPr>
              <a:buNone/>
            </a:pPr>
            <a:r>
              <a:rPr lang="ru-RU" sz="1600" dirty="0" smtClean="0"/>
              <a:t>      3) Николай будет обязан консультировать граждан по правовым вопросам.</a:t>
            </a:r>
          </a:p>
          <a:p>
            <a:pPr>
              <a:buNone/>
            </a:pPr>
            <a:r>
              <a:rPr lang="ru-RU" sz="1600" dirty="0" smtClean="0"/>
              <a:t>      4) Николай сможет свидетельствовать верность копий документов.</a:t>
            </a:r>
          </a:p>
          <a:p>
            <a:pPr>
              <a:buNone/>
            </a:pPr>
            <a:r>
              <a:rPr lang="ru-RU" sz="1600" dirty="0" smtClean="0"/>
              <a:t>      5) Николай сможет брать на сохранение документы.</a:t>
            </a:r>
          </a:p>
          <a:p>
            <a:pPr>
              <a:buNone/>
            </a:pPr>
            <a:r>
              <a:rPr lang="ru-RU" sz="1600" dirty="0" smtClean="0"/>
              <a:t>     6) Николай будет выступать в качестве защитника в уголовном судопроизводстве.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Андрей Гаврилович перешёл на работу из унитарного предприятия в производственный кооператив. Найдите в приведённом ниже списке черты, общие для этих организационно-правовых форм предприятий, и запишите цифры, под которыми они указаны.</a:t>
            </a:r>
          </a:p>
          <a:p>
            <a:pPr>
              <a:buNone/>
            </a:pPr>
            <a:r>
              <a:rPr lang="ru-RU" sz="1600" dirty="0" smtClean="0"/>
              <a:t>     </a:t>
            </a:r>
          </a:p>
          <a:p>
            <a:pPr>
              <a:buNone/>
            </a:pPr>
            <a:r>
              <a:rPr lang="ru-RU" sz="1600" dirty="0" smtClean="0"/>
              <a:t>       1) обязательное заключение трудового договора с работниками</a:t>
            </a:r>
          </a:p>
          <a:p>
            <a:pPr>
              <a:buNone/>
            </a:pPr>
            <a:r>
              <a:rPr lang="ru-RU" sz="1600" dirty="0" smtClean="0"/>
              <a:t>       2) распределение прибыли между работниками в соответствии с их трудовым участием</a:t>
            </a:r>
          </a:p>
          <a:p>
            <a:pPr>
              <a:buNone/>
            </a:pPr>
            <a:r>
              <a:rPr lang="ru-RU" sz="1600" dirty="0" smtClean="0"/>
              <a:t>       3) объединение нескольких мастеров, лично участвующих в оказании услуг</a:t>
            </a:r>
          </a:p>
          <a:p>
            <a:pPr>
              <a:buNone/>
            </a:pPr>
            <a:r>
              <a:rPr lang="ru-RU" sz="1600" dirty="0" smtClean="0"/>
              <a:t>       4) необходимость бережного отношения к имуществу работодателя</a:t>
            </a:r>
          </a:p>
          <a:p>
            <a:pPr>
              <a:buNone/>
            </a:pPr>
            <a:r>
              <a:rPr lang="ru-RU" sz="1600" dirty="0" smtClean="0"/>
              <a:t>       5) возможность работников ежегодно получать оплачиваемый отпуск</a:t>
            </a:r>
          </a:p>
          <a:p>
            <a:pPr>
              <a:buNone/>
            </a:pPr>
            <a:r>
              <a:rPr lang="ru-RU" sz="1600" dirty="0" smtClean="0"/>
              <a:t>       6) получение дивидендов по итогам года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600" dirty="0" smtClean="0"/>
              <a:t>Выберите верные суждения о субъектах гражданского права. Запишите </a:t>
            </a:r>
            <a:r>
              <a:rPr lang="ru-RU" sz="1600" b="1" dirty="0" smtClean="0"/>
              <a:t>цифры</a:t>
            </a:r>
            <a:r>
              <a:rPr lang="ru-RU" sz="1600" dirty="0" smtClean="0"/>
              <a:t>, под которыми они указаны.</a:t>
            </a:r>
            <a:r>
              <a:rPr lang="ru-RU" sz="1600" i="1" dirty="0" smtClean="0"/>
              <a:t> </a:t>
            </a: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     1) Гражданская дееспособность физического лица в полном объеме возникает с момента рождения человека.</a:t>
            </a:r>
          </a:p>
          <a:p>
            <a:pPr>
              <a:buNone/>
            </a:pPr>
            <a:r>
              <a:rPr lang="ru-RU" sz="1600" dirty="0" smtClean="0"/>
              <a:t>     2) Субъектами гражданского права могут выступать физические и юридические лица, а также государство и муниципальные образования.</a:t>
            </a:r>
          </a:p>
          <a:p>
            <a:pPr>
              <a:buNone/>
            </a:pPr>
            <a:r>
              <a:rPr lang="ru-RU" sz="1600" dirty="0" smtClean="0"/>
              <a:t>     3) Объём правоспособности у всех дееспособных граждан одинаков.</a:t>
            </a:r>
          </a:p>
          <a:p>
            <a:pPr>
              <a:buNone/>
            </a:pPr>
            <a:r>
              <a:rPr lang="ru-RU" sz="1600" dirty="0" smtClean="0"/>
              <a:t>     4) Недееспособными по решению суда признаются граждане, которые вследствие психического расстройства не могут понимать значения своих действий или руководить ими.</a:t>
            </a:r>
          </a:p>
          <a:p>
            <a:pPr>
              <a:buNone/>
            </a:pPr>
            <a:r>
              <a:rPr lang="ru-RU" sz="1600" dirty="0" smtClean="0"/>
              <a:t>     5) Частично дееспособными принято называть граждан, не достигших 16 лет.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Артёму 14 лет. Найдите в приведённом списке действия, которые он, в соответствии с Гражданским кодексом РФ, может самостоятельно осуществлять. Запишите цифры, под которыми они указаны.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        1) отложить часть своей стипендии на покупку подарка для младшей сестры</a:t>
            </a:r>
          </a:p>
          <a:p>
            <a:pPr>
              <a:buNone/>
            </a:pPr>
            <a:r>
              <a:rPr lang="ru-RU" sz="1600" dirty="0" smtClean="0"/>
              <a:t>       2) внести подаренные родителями деньги на счёт в банке</a:t>
            </a:r>
          </a:p>
          <a:p>
            <a:pPr>
              <a:buNone/>
            </a:pPr>
            <a:r>
              <a:rPr lang="ru-RU" sz="1600" dirty="0" smtClean="0"/>
              <a:t>       3) распоряжаться заработной платой, полученной в летнем трудовом лагере</a:t>
            </a:r>
          </a:p>
          <a:p>
            <a:pPr>
              <a:buNone/>
            </a:pPr>
            <a:r>
              <a:rPr lang="ru-RU" sz="1600" dirty="0" smtClean="0"/>
              <a:t>       4) купить квартиру</a:t>
            </a:r>
          </a:p>
          <a:p>
            <a:pPr>
              <a:buNone/>
            </a:pPr>
            <a:r>
              <a:rPr lang="ru-RU" sz="1600" dirty="0" smtClean="0"/>
              <a:t>       5) продать автомобиль</a:t>
            </a:r>
          </a:p>
          <a:p>
            <a:pPr>
              <a:buNone/>
            </a:pPr>
            <a:r>
              <a:rPr lang="ru-RU" sz="1600" dirty="0" smtClean="0"/>
              <a:t>       6) осуществлять права автора созданного музыкального произведения</a:t>
            </a:r>
          </a:p>
          <a:p>
            <a:pPr>
              <a:buNone/>
            </a:pP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Владельцы ателье по пошиву одежды несут постоянные и переменные издержки. Что из перечисленного ниже относится в краткосрочном периоде к переменным издержкам ателье?  </a:t>
            </a:r>
          </a:p>
          <a:p>
            <a:pPr>
              <a:buNone/>
            </a:pPr>
            <a:r>
              <a:rPr lang="ru-RU" sz="1600" dirty="0" smtClean="0"/>
              <a:t>    1) арендная плата за помещение</a:t>
            </a:r>
          </a:p>
          <a:p>
            <a:pPr>
              <a:buNone/>
            </a:pPr>
            <a:r>
              <a:rPr lang="ru-RU" sz="1600" dirty="0" smtClean="0"/>
              <a:t>    2) приобретение сырья</a:t>
            </a:r>
          </a:p>
          <a:p>
            <a:pPr>
              <a:buNone/>
            </a:pPr>
            <a:r>
              <a:rPr lang="ru-RU" sz="1600" dirty="0" smtClean="0"/>
              <a:t>    3) проценты по кредитам</a:t>
            </a:r>
          </a:p>
          <a:p>
            <a:pPr>
              <a:buNone/>
            </a:pPr>
            <a:r>
              <a:rPr lang="ru-RU" sz="1600" dirty="0" smtClean="0"/>
              <a:t>    4) расходы на рекламу</a:t>
            </a:r>
          </a:p>
          <a:p>
            <a:pPr>
              <a:buNone/>
            </a:pPr>
            <a:r>
              <a:rPr lang="ru-RU" sz="1600" dirty="0" smtClean="0"/>
              <a:t>    5) оклады менеджеров</a:t>
            </a:r>
          </a:p>
          <a:p>
            <a:pPr>
              <a:buNone/>
            </a:pPr>
            <a:r>
              <a:rPr lang="ru-RU" sz="1600" dirty="0" smtClean="0"/>
              <a:t>    6) сдельная оплата персонала 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Марина работает в производственном кооперативе, а Алла — в акционерном обществе. Найдите в приведённом ниже списке черты, общие для этих организационно-правовых форм предприятий, и запишите цифры, под которыми они указаны.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1) распределение прибыли между работниками в соответствии с их трудовым участием</a:t>
            </a:r>
          </a:p>
          <a:p>
            <a:r>
              <a:rPr lang="ru-RU" sz="1600" dirty="0" smtClean="0"/>
              <a:t>2) необходимость бережного отношения к имуществу работодателя</a:t>
            </a:r>
          </a:p>
          <a:p>
            <a:r>
              <a:rPr lang="ru-RU" sz="1600" dirty="0" smtClean="0"/>
              <a:t>3) объединение нескольких мастеров, лично участвующих в оказании услуг</a:t>
            </a:r>
          </a:p>
          <a:p>
            <a:r>
              <a:rPr lang="ru-RU" sz="1600" dirty="0" smtClean="0"/>
              <a:t>4) обязанность работников соблюдать трудовую дисциплину</a:t>
            </a:r>
          </a:p>
          <a:p>
            <a:r>
              <a:rPr lang="ru-RU" sz="1600" dirty="0" smtClean="0"/>
              <a:t>5) получение дивидендов по итогам года</a:t>
            </a:r>
          </a:p>
          <a:p>
            <a:r>
              <a:rPr lang="ru-RU" sz="1600" dirty="0" smtClean="0"/>
              <a:t>6) обязательность заключения трудового договора с работниками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Выберите верные суждения о гражданском праве. Запишите цифры, под которыми указаны соответствующие положения. </a:t>
            </a:r>
          </a:p>
          <a:p>
            <a:r>
              <a:rPr lang="ru-RU" sz="1400" dirty="0" smtClean="0"/>
              <a:t>1) Гражданское право включает в себя систему правовых норм, определяющих преступность и наказуемость деяний.</a:t>
            </a:r>
          </a:p>
          <a:p>
            <a:r>
              <a:rPr lang="ru-RU" sz="1400" dirty="0" smtClean="0"/>
              <a:t>2) В основе взаимоотношений партнёров – частный интерес и автономная воля каждого участника в возникших правоотношениях.</a:t>
            </a:r>
          </a:p>
          <a:p>
            <a:r>
              <a:rPr lang="ru-RU" sz="1400" dirty="0" smtClean="0"/>
              <a:t>3) Нормы гражданского права регулируют имущественные и личные неимущественные отношения.</a:t>
            </a:r>
          </a:p>
          <a:p>
            <a:r>
              <a:rPr lang="ru-RU" sz="1400" dirty="0" smtClean="0"/>
              <a:t>4) Гражданско-правовые отношения, возникающие в связи с созданием и использованием произведений науки, литературы, искусства и т.п., регулирует авторское право.</a:t>
            </a:r>
          </a:p>
          <a:p>
            <a:r>
              <a:rPr lang="ru-RU" sz="1400" dirty="0" smtClean="0"/>
              <a:t>5) К способам защиты гражданских прав, установленных Гражданским кодексом РФ, относят предупреждение, дисквалификацию. </a:t>
            </a:r>
          </a:p>
          <a:p>
            <a:endParaRPr lang="ru-RU" sz="1400" dirty="0" smtClean="0"/>
          </a:p>
          <a:p>
            <a:r>
              <a:rPr lang="ru-RU" sz="1400" dirty="0" smtClean="0"/>
              <a:t>Установите соответствие  между признаками и организационно – правовыми формами предпринимательской деятельности:</a:t>
            </a:r>
          </a:p>
          <a:p>
            <a:r>
              <a:rPr lang="ru-RU" sz="1400" dirty="0" smtClean="0"/>
              <a:t>       ПРИЗНАКИ                                                                         </a:t>
            </a:r>
            <a:r>
              <a:rPr lang="ru-RU" sz="1400" dirty="0" err="1" smtClean="0"/>
              <a:t>Организац</a:t>
            </a:r>
            <a:r>
              <a:rPr lang="ru-RU" sz="1400" dirty="0" smtClean="0"/>
              <a:t> </a:t>
            </a:r>
            <a:r>
              <a:rPr lang="ru-RU" sz="1400" dirty="0" err="1" smtClean="0"/>
              <a:t>ионно</a:t>
            </a:r>
            <a:r>
              <a:rPr lang="ru-RU" sz="1400" dirty="0" smtClean="0"/>
              <a:t> – правовые формы:</a:t>
            </a:r>
          </a:p>
          <a:p>
            <a:r>
              <a:rPr lang="ru-RU" sz="1400" dirty="0" smtClean="0"/>
              <a:t>А)    Учредительным документом является договор              1. полное товарищество</a:t>
            </a:r>
          </a:p>
          <a:p>
            <a:r>
              <a:rPr lang="ru-RU" sz="1400" dirty="0" smtClean="0"/>
              <a:t>Б)     Относится к среднему бизнесу                                            2. ООО </a:t>
            </a:r>
          </a:p>
          <a:p>
            <a:r>
              <a:rPr lang="ru-RU" sz="1400" dirty="0" smtClean="0"/>
              <a:t>В)       Выход из фирмы участников невозможен </a:t>
            </a:r>
          </a:p>
          <a:p>
            <a:r>
              <a:rPr lang="ru-RU" sz="1400" dirty="0" smtClean="0"/>
              <a:t>Г)     Личное участие в деятельности не обязательно </a:t>
            </a:r>
          </a:p>
          <a:p>
            <a:r>
              <a:rPr lang="ru-RU" sz="1400" dirty="0" smtClean="0"/>
              <a:t> Д)   Ответственность по обязательством личным имуществом.                  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4876800" cy="5791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Фирма «</a:t>
            </a:r>
            <a:r>
              <a:rPr lang="ru-RU" dirty="0" err="1" smtClean="0"/>
              <a:t>Цветик-семицветик</a:t>
            </a:r>
            <a:r>
              <a:rPr lang="ru-RU" dirty="0" smtClean="0"/>
              <a:t>» согласно своему Уставу имеет основной целью деятельности оптовую продажу срезанных и </a:t>
            </a:r>
            <a:r>
              <a:rPr lang="ru-RU" dirty="0" err="1" smtClean="0"/>
              <a:t>горшковых</a:t>
            </a:r>
            <a:r>
              <a:rPr lang="ru-RU" dirty="0" smtClean="0"/>
              <a:t> цветов для получения прибыли. Капитал фирмы разделён на доли, владение которыми подтверждается ценными бумагами. Найдите в приведённом списке термины, которые могут быть использованы при характеристике данной фирмы, и запишите цифры, под которыми они указаны.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1) унитарное предприятие</a:t>
            </a:r>
          </a:p>
          <a:p>
            <a:r>
              <a:rPr lang="ru-RU" dirty="0" smtClean="0"/>
              <a:t>2) коммерческая организация</a:t>
            </a:r>
          </a:p>
          <a:p>
            <a:r>
              <a:rPr lang="ru-RU" dirty="0" smtClean="0"/>
              <a:t>3) хозяйственное товарищество</a:t>
            </a:r>
          </a:p>
          <a:p>
            <a:r>
              <a:rPr lang="ru-RU" dirty="0" smtClean="0"/>
              <a:t>4) акционерное общество</a:t>
            </a:r>
          </a:p>
          <a:p>
            <a:r>
              <a:rPr lang="ru-RU" dirty="0" smtClean="0"/>
              <a:t>5) благотворительный фонд</a:t>
            </a:r>
          </a:p>
          <a:p>
            <a:r>
              <a:rPr lang="ru-RU" dirty="0" smtClean="0"/>
              <a:t>6) юридическое лицо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/>
              <a:t>Фирма А имеет Устав в   качестве учредительного документа. Какие иные признаки свидетельствуют о том, что эта фирма  по своей правовой форме является производственным кооперативом? </a:t>
            </a:r>
          </a:p>
          <a:p>
            <a:pPr>
              <a:buAutoNum type="arabicParenR"/>
            </a:pPr>
            <a:r>
              <a:rPr lang="ru-RU" sz="1600" dirty="0" smtClean="0"/>
              <a:t>Требуется личное трудовое участие </a:t>
            </a:r>
          </a:p>
          <a:p>
            <a:pPr>
              <a:buAutoNum type="arabicParenR"/>
            </a:pPr>
            <a:r>
              <a:rPr lang="ru-RU" sz="1600" dirty="0" smtClean="0"/>
              <a:t>Является некоммерческой организацией</a:t>
            </a:r>
          </a:p>
          <a:p>
            <a:pPr>
              <a:buAutoNum type="arabicParenR"/>
            </a:pPr>
            <a:r>
              <a:rPr lang="ru-RU" sz="1600" dirty="0" smtClean="0"/>
              <a:t>Распределяется прибыль по капиталу пропорционально долям </a:t>
            </a:r>
          </a:p>
          <a:p>
            <a:pPr>
              <a:buAutoNum type="arabicParenR"/>
            </a:pPr>
            <a:r>
              <a:rPr lang="ru-RU" sz="1600" dirty="0" smtClean="0"/>
              <a:t>Существует субсидиарная ответственность по обязательствам всем имуществом, кратным паю </a:t>
            </a:r>
          </a:p>
          <a:p>
            <a:pPr>
              <a:buAutoNum type="arabicParenR"/>
            </a:pPr>
            <a:r>
              <a:rPr lang="ru-RU" sz="1600" dirty="0" smtClean="0"/>
              <a:t>Имеет место возможность выхода участников  </a:t>
            </a:r>
          </a:p>
          <a:p>
            <a:pPr>
              <a:buAutoNum type="arabicParenR"/>
            </a:pPr>
            <a:r>
              <a:rPr lang="ru-RU" sz="1600" dirty="0" smtClean="0"/>
              <a:t>Может объединять </a:t>
            </a:r>
            <a:r>
              <a:rPr lang="ru-RU" sz="1600" smtClean="0"/>
              <a:t>трёх человек</a:t>
            </a:r>
            <a:endParaRPr lang="ru-RU" sz="1600" dirty="0" smtClean="0"/>
          </a:p>
          <a:p>
            <a:pPr>
              <a:buAutoNum type="arabicParenR"/>
            </a:pP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3905250" cy="264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Метод  регулирования </a:t>
            </a:r>
            <a:r>
              <a:rPr lang="ru-RU" sz="2800" b="1" dirty="0" smtClean="0"/>
              <a:t>и принципы гражданского права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4582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Метод конкретной отрасли права во многом определяется соотношением данных средств регулирования.  </a:t>
            </a:r>
            <a:r>
              <a:rPr lang="ru-RU" sz="1800" b="1" dirty="0" smtClean="0"/>
              <a:t>Метод гражданского права </a:t>
            </a:r>
            <a:r>
              <a:rPr lang="ru-RU" sz="1800" dirty="0" smtClean="0"/>
              <a:t>в основном определяется как </a:t>
            </a:r>
            <a:r>
              <a:rPr lang="ru-RU" sz="1800" b="1" dirty="0" smtClean="0"/>
              <a:t>диспозитивный</a:t>
            </a:r>
            <a:r>
              <a:rPr lang="ru-RU" sz="1800" dirty="0" smtClean="0"/>
              <a:t>, т. е. такой метод, в котором подавляющую роль играют </a:t>
            </a:r>
            <a:r>
              <a:rPr lang="ru-RU" sz="1800" b="1" dirty="0" smtClean="0"/>
              <a:t>средства   дозволения</a:t>
            </a:r>
            <a:r>
              <a:rPr lang="ru-RU" sz="1800" dirty="0" smtClean="0"/>
              <a:t>, причем чаще всего гражданское право не предоставляет выбор из заранее определенных законом вариантов поведения, а </a:t>
            </a:r>
            <a:r>
              <a:rPr lang="ru-RU" sz="1800" b="1" u="sng" dirty="0" smtClean="0"/>
              <a:t>предлагает участникам самим выработать свои варианты, т. е. стимулирует их </a:t>
            </a:r>
            <a:r>
              <a:rPr lang="ru-RU" sz="1800" u="sng" dirty="0" smtClean="0"/>
              <a:t>самостоятельность и инициативу</a:t>
            </a:r>
            <a:r>
              <a:rPr lang="ru-RU" sz="1800" dirty="0" smtClean="0"/>
              <a:t>. Однако неверным было бы думать, что гражданское право обходится без </a:t>
            </a:r>
            <a:r>
              <a:rPr lang="ru-RU" sz="1800" b="1" dirty="0" smtClean="0"/>
              <a:t>предписаний и запретов</a:t>
            </a:r>
            <a:r>
              <a:rPr lang="ru-RU" sz="1800" dirty="0" smtClean="0"/>
              <a:t>, которые устанавливаются для обеспечения свободы имущественного оборота, равенства участников, защиты от злоупотреблений гражданскими  правами. </a:t>
            </a:r>
          </a:p>
          <a:p>
            <a:pPr>
              <a:buNone/>
            </a:pPr>
            <a:r>
              <a:rPr lang="ru-RU" sz="1800" dirty="0" smtClean="0"/>
              <a:t>Метод гражданского права отличают следующие </a:t>
            </a:r>
            <a:r>
              <a:rPr lang="ru-RU" sz="1800" b="1" dirty="0" smtClean="0"/>
              <a:t>особенности. </a:t>
            </a:r>
          </a:p>
          <a:p>
            <a:pPr>
              <a:buAutoNum type="arabicPeriod"/>
            </a:pPr>
            <a:r>
              <a:rPr lang="ru-RU" sz="1800" dirty="0" smtClean="0"/>
              <a:t>Гражданское право </a:t>
            </a:r>
            <a:r>
              <a:rPr lang="ru-RU" sz="1800" b="1" dirty="0" smtClean="0"/>
              <a:t>признает юридическое равенство участников </a:t>
            </a:r>
            <a:r>
              <a:rPr lang="ru-RU" sz="1800" dirty="0" smtClean="0"/>
              <a:t>гражданско-правовых отношений, независимость субъектов</a:t>
            </a:r>
            <a:r>
              <a:rPr lang="ru-RU" sz="1800" b="1" dirty="0" smtClean="0"/>
              <a:t>, отсутствие  отношени</a:t>
            </a:r>
            <a:r>
              <a:rPr lang="ru-RU" sz="1800" dirty="0" smtClean="0"/>
              <a:t>й </a:t>
            </a:r>
            <a:r>
              <a:rPr lang="ru-RU" sz="1800" b="1" dirty="0" smtClean="0"/>
              <a:t>власти и подчинения</a:t>
            </a:r>
            <a:r>
              <a:rPr lang="ru-RU" sz="1800" dirty="0" smtClean="0"/>
              <a:t>.</a:t>
            </a:r>
          </a:p>
          <a:p>
            <a:pPr>
              <a:buAutoNum type="arabicPeriod"/>
            </a:pPr>
            <a:r>
              <a:rPr lang="ru-RU" sz="1800" dirty="0" smtClean="0"/>
              <a:t> Позитивное право регулирует поведение субъектов в основном с помощью приема право</a:t>
            </a:r>
            <a:r>
              <a:rPr lang="en-US" sz="1800" dirty="0" smtClean="0"/>
              <a:t> </a:t>
            </a:r>
            <a:r>
              <a:rPr lang="ru-RU" sz="1800" dirty="0" smtClean="0"/>
              <a:t>наделения, поэтому субъекты гражданского права приобретают и </a:t>
            </a:r>
            <a:r>
              <a:rPr lang="ru-RU" sz="1800" b="1" dirty="0" smtClean="0"/>
              <a:t>осуществляют свои права самостоятельно, по собственному усмотрению, на основе акта волеизъявления.</a:t>
            </a:r>
          </a:p>
          <a:p>
            <a:pPr>
              <a:buAutoNum type="arabicPeriod"/>
            </a:pPr>
            <a:r>
              <a:rPr lang="ru-RU" sz="1800" b="1" dirty="0" smtClean="0"/>
              <a:t>Конфликты между сторонами разрешаются на основе личной договоренности </a:t>
            </a:r>
            <a:r>
              <a:rPr lang="ru-RU" sz="1800" dirty="0" smtClean="0"/>
              <a:t>или судом, но не органами, связанными с одной из сторон административными и иными отношениями.</a:t>
            </a:r>
          </a:p>
          <a:p>
            <a:pPr>
              <a:buAutoNum type="arabicPeriod"/>
            </a:pPr>
            <a:r>
              <a:rPr lang="ru-RU" sz="1800" dirty="0" smtClean="0"/>
              <a:t> 4. Гражданско-правовая </a:t>
            </a:r>
            <a:r>
              <a:rPr lang="ru-RU" sz="1800" b="1" dirty="0" smtClean="0"/>
              <a:t>ответственность в основном носит имущественный и компенсационный характер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6553200" cy="594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. Гражданский кодекс РФ, устанавливая в ст. </a:t>
            </a:r>
            <a:r>
              <a:rPr lang="ru-RU" b="1" u="sng" dirty="0" smtClean="0"/>
              <a:t>1 следующие принципы: </a:t>
            </a:r>
          </a:p>
          <a:p>
            <a:pPr marL="514350" indent="-514350">
              <a:buAutoNum type="arabicParenR"/>
            </a:pPr>
            <a:r>
              <a:rPr lang="ru-RU" u="sng" dirty="0" smtClean="0"/>
              <a:t>невмешательство государства </a:t>
            </a:r>
            <a:r>
              <a:rPr lang="ru-RU" dirty="0" smtClean="0"/>
              <a:t>в гражданско-правовые отношения либо минимальное вмешательство (например, для защиты от произвола монополий, для охраны окружающей среды);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u="sng" dirty="0" smtClean="0"/>
              <a:t>Свобода распоряжения своим имуществом, свобода в установлении своих прав и обязанностей на основе договора </a:t>
            </a:r>
            <a:r>
              <a:rPr lang="ru-RU" dirty="0" smtClean="0"/>
              <a:t>и в определении любых не противоречащих законодательству условий договора. Лицо само решает, как распорядиться своим имуществом, заключать ли ему договор, с кем, на какую сумму и т. д.;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  </a:t>
            </a:r>
            <a:r>
              <a:rPr lang="ru-RU" u="sng" dirty="0" smtClean="0"/>
              <a:t>самостоятельная ответственность</a:t>
            </a:r>
            <a:r>
              <a:rPr lang="ru-RU" dirty="0" smtClean="0"/>
              <a:t>, которая вытекает из предыдущего принципа;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  </a:t>
            </a:r>
            <a:r>
              <a:rPr lang="ru-RU" u="sng" dirty="0" smtClean="0"/>
              <a:t>судебная защита своих прав, что гарантирует </a:t>
            </a:r>
            <a:r>
              <a:rPr lang="ru-RU" dirty="0" smtClean="0"/>
              <a:t>независимость и равенство участников гражданско-правовых отношений. 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Равенство участников </a:t>
            </a:r>
            <a:r>
              <a:rPr lang="ru-RU" dirty="0" err="1" smtClean="0"/>
              <a:t>гражданско</a:t>
            </a:r>
            <a:r>
              <a:rPr lang="ru-RU" dirty="0" smtClean="0"/>
              <a:t> – правовых отношений 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Неприкосновенность собственности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Метод  регулирования и </a:t>
            </a:r>
            <a:r>
              <a:rPr lang="ru-RU" sz="2800" b="1" u="sng" dirty="0" smtClean="0"/>
              <a:t>принципы гражданского права</a:t>
            </a:r>
            <a:endParaRPr lang="ru-RU" sz="2800" b="1" u="sng" dirty="0"/>
          </a:p>
        </p:txBody>
      </p:sp>
      <p:pic>
        <p:nvPicPr>
          <p:cNvPr id="1026" name="Picture 2" descr="C:\Users\Семен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600200"/>
            <a:ext cx="2286000" cy="1524000"/>
          </a:xfrm>
          <a:prstGeom prst="rect">
            <a:avLst/>
          </a:prstGeom>
          <a:noFill/>
        </p:spPr>
      </p:pic>
      <p:pic>
        <p:nvPicPr>
          <p:cNvPr id="1027" name="Picture 3" descr="C:\Users\Семен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403860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Субъекты правовых отношений – физические лица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762000"/>
            <a:ext cx="6324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Субъектами гражданских правоотношений могут быть только лица, обладающие гражданской </a:t>
            </a:r>
            <a:r>
              <a:rPr lang="ru-RU" sz="1800" dirty="0" err="1" smtClean="0"/>
              <a:t>правосубъектностью</a:t>
            </a:r>
            <a:r>
              <a:rPr lang="ru-RU" sz="1800" dirty="0" smtClean="0"/>
              <a:t>, а именно:</a:t>
            </a:r>
          </a:p>
          <a:p>
            <a:pPr>
              <a:buNone/>
            </a:pPr>
            <a:r>
              <a:rPr lang="ru-RU" sz="1800" dirty="0" smtClean="0"/>
              <a:t> 1) граждане;</a:t>
            </a:r>
          </a:p>
          <a:p>
            <a:pPr>
              <a:buNone/>
            </a:pPr>
            <a:r>
              <a:rPr lang="ru-RU" sz="1800" dirty="0" smtClean="0"/>
              <a:t> 2) юридические лица;</a:t>
            </a:r>
          </a:p>
          <a:p>
            <a:pPr>
              <a:buNone/>
            </a:pPr>
            <a:r>
              <a:rPr lang="ru-RU" sz="1800" dirty="0" smtClean="0"/>
              <a:t> 3) государственные и муниципальные образования = (публично – правовые образования) </a:t>
            </a:r>
          </a:p>
          <a:p>
            <a:pPr>
              <a:buNone/>
            </a:pPr>
            <a:r>
              <a:rPr lang="ru-RU" sz="1400" b="1" u="sng" dirty="0" smtClean="0"/>
              <a:t>Гражданская правоспособность </a:t>
            </a:r>
            <a:r>
              <a:rPr lang="ru-RU" sz="1400" b="1" dirty="0" smtClean="0"/>
              <a:t>граждан (физических лиц) — это способность иметь гражданские права и нести обязанности, т. е. быть субъектом этих прав и обязанностей. </a:t>
            </a:r>
            <a:r>
              <a:rPr lang="ru-RU" sz="1400" dirty="0" smtClean="0"/>
              <a:t>Она возникает в момент рождения гражданина и прекращается с его смертью.  </a:t>
            </a:r>
          </a:p>
          <a:p>
            <a:pPr>
              <a:buNone/>
            </a:pPr>
            <a:r>
              <a:rPr lang="ru-RU" sz="1400" b="1" u="sng" dirty="0" smtClean="0"/>
              <a:t>Дееспособность гражд</a:t>
            </a:r>
            <a:r>
              <a:rPr lang="ru-RU" sz="1400" b="1" dirty="0" smtClean="0"/>
              <a:t>ан (физических лиц) — это способность гражданина своими действиями приобретать и осуществлять гражданские права, создавать для себя гражданские обязанности и исполнять их.  </a:t>
            </a:r>
          </a:p>
          <a:p>
            <a:pPr>
              <a:buNone/>
            </a:pPr>
            <a:r>
              <a:rPr lang="ru-RU" sz="1400" dirty="0" smtClean="0"/>
              <a:t>Смысл категории дееспособности заключается в том, что только при </a:t>
            </a:r>
            <a:r>
              <a:rPr lang="ru-RU" sz="1400" u="sng" dirty="0" smtClean="0"/>
              <a:t>ее наличии лицо сможет активно участвовать в имущественном обороте, лично без чьего-либо согласия заключая договоры, выдавая доверенности и т. д. Наличие дееспособности также означает наличие </a:t>
            </a:r>
            <a:r>
              <a:rPr lang="ru-RU" sz="1400" u="sng" dirty="0" err="1" smtClean="0"/>
              <a:t>деликтоспособности</a:t>
            </a:r>
            <a:r>
              <a:rPr lang="ru-RU" sz="1400" u="sng" dirty="0" smtClean="0"/>
              <a:t>, т. е. способности самому нести ответственность за неправомерные действия.  </a:t>
            </a:r>
          </a:p>
          <a:p>
            <a:pPr>
              <a:buNone/>
            </a:pPr>
            <a:r>
              <a:rPr lang="ru-RU" sz="1400" b="1" dirty="0" smtClean="0"/>
              <a:t>Виды дееспособности.</a:t>
            </a:r>
            <a:r>
              <a:rPr lang="ru-RU" sz="1400" dirty="0" smtClean="0"/>
              <a:t> Закон устанавливает следующие их виды:</a:t>
            </a:r>
          </a:p>
          <a:p>
            <a:pPr>
              <a:buNone/>
            </a:pPr>
            <a:endParaRPr lang="ru-RU" sz="1400" dirty="0" smtClean="0"/>
          </a:p>
          <a:p>
            <a:pPr>
              <a:buAutoNum type="arabicParenR"/>
            </a:pPr>
            <a:r>
              <a:rPr lang="ru-RU" sz="1400" dirty="0" smtClean="0"/>
              <a:t>полная дееспособность; </a:t>
            </a:r>
          </a:p>
          <a:p>
            <a:pPr>
              <a:buAutoNum type="arabicParenR"/>
            </a:pPr>
            <a:r>
              <a:rPr lang="ru-RU" sz="1400" dirty="0" smtClean="0"/>
              <a:t>2) частичная дееспособность;</a:t>
            </a:r>
          </a:p>
          <a:p>
            <a:pPr>
              <a:buAutoNum type="arabicParenR"/>
            </a:pPr>
            <a:r>
              <a:rPr lang="ru-RU" sz="1400" dirty="0" smtClean="0"/>
              <a:t> 3) неполная дееспособность;</a:t>
            </a:r>
          </a:p>
          <a:p>
            <a:pPr>
              <a:buAutoNum type="arabicParenR"/>
            </a:pPr>
            <a:r>
              <a:rPr lang="ru-RU" sz="1400" dirty="0" smtClean="0"/>
              <a:t> 4) ограниченная дееспособность.</a:t>
            </a:r>
            <a:endParaRPr lang="ru-RU" sz="1400" b="1" u="sng" dirty="0"/>
          </a:p>
        </p:txBody>
      </p:sp>
      <p:pic>
        <p:nvPicPr>
          <p:cNvPr id="1026" name="Picture 2" descr="C:\Users\Семен\Desktop\shutterstock_1156455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928" y="2971800"/>
            <a:ext cx="2856072" cy="1905000"/>
          </a:xfrm>
          <a:prstGeom prst="rect">
            <a:avLst/>
          </a:prstGeom>
          <a:noFill/>
        </p:spPr>
      </p:pic>
      <p:pic>
        <p:nvPicPr>
          <p:cNvPr id="1027" name="Picture 3" descr="C:\Users\Семен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990600"/>
            <a:ext cx="2844800" cy="1600200"/>
          </a:xfrm>
          <a:prstGeom prst="rect">
            <a:avLst/>
          </a:prstGeom>
          <a:noFill/>
        </p:spPr>
      </p:pic>
      <p:pic>
        <p:nvPicPr>
          <p:cNvPr id="1028" name="Picture 4" descr="C:\Users\Семен\Desktop\dovolnyj-avtomobilist-1068x712-720x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105400"/>
            <a:ext cx="34290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Субъекты правовых отношений – физические лица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762000"/>
            <a:ext cx="5029200" cy="5867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Полная дееспособность</a:t>
            </a:r>
            <a:r>
              <a:rPr lang="ru-RU" dirty="0" smtClean="0"/>
              <a:t>, т. е. способность своими действиями приобретать и осуществлять любые не запрещенные законом права и принимать и исполнять любые не запрещенные законом обязанности, возникает при достижении лицом </a:t>
            </a:r>
            <a:r>
              <a:rPr lang="ru-RU" b="1" dirty="0" smtClean="0"/>
              <a:t>18-летнего возраста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Закон предусматривает </a:t>
            </a:r>
            <a:r>
              <a:rPr lang="ru-RU" b="1" dirty="0" smtClean="0"/>
              <a:t>два исключения </a:t>
            </a:r>
            <a:r>
              <a:rPr lang="ru-RU" dirty="0" smtClean="0"/>
              <a:t>из этого правила.</a:t>
            </a:r>
          </a:p>
          <a:p>
            <a:pPr>
              <a:buNone/>
            </a:pPr>
            <a:r>
              <a:rPr lang="ru-RU" dirty="0" smtClean="0"/>
              <a:t> 1. Гражданин приобретает полную дееспособность до достижения им 18-летнего возраста в случае </a:t>
            </a:r>
            <a:r>
              <a:rPr lang="ru-RU" b="1" dirty="0" smtClean="0"/>
              <a:t>вступления в бра</a:t>
            </a:r>
            <a:r>
              <a:rPr lang="ru-RU" dirty="0" smtClean="0"/>
              <a:t>к. Дело в том, что местные органы власти при наличии уважительных причин могут снизить брачный возраст на два года и более. Приобретенная в результате брака дееспособность сохраняется в полном объеме и в случае расторжения брака до 18 лет.</a:t>
            </a:r>
          </a:p>
          <a:p>
            <a:pPr>
              <a:buNone/>
            </a:pPr>
            <a:r>
              <a:rPr lang="ru-RU" dirty="0" smtClean="0"/>
              <a:t> 2. Гражданин приобретает полную дееспособность в </a:t>
            </a:r>
            <a:r>
              <a:rPr lang="ru-RU" b="1" dirty="0" smtClean="0"/>
              <a:t>случае эмансипац</a:t>
            </a:r>
            <a:r>
              <a:rPr lang="ru-RU" dirty="0" smtClean="0"/>
              <a:t>ии, т. е. объявления несовершеннолетнего, достигшего </a:t>
            </a:r>
            <a:r>
              <a:rPr lang="ru-RU" b="1" dirty="0" smtClean="0"/>
              <a:t>16 лет, </a:t>
            </a:r>
            <a:r>
              <a:rPr lang="ru-RU" dirty="0" smtClean="0"/>
              <a:t>полностью дееспособным, если:</a:t>
            </a:r>
          </a:p>
          <a:p>
            <a:pPr>
              <a:buNone/>
            </a:pPr>
            <a:r>
              <a:rPr lang="ru-RU" dirty="0" smtClean="0"/>
              <a:t> а</a:t>
            </a:r>
            <a:r>
              <a:rPr lang="ru-RU" b="1" dirty="0" smtClean="0"/>
              <a:t>) он работает по трудовому договору </a:t>
            </a:r>
            <a:r>
              <a:rPr lang="ru-RU" dirty="0" smtClean="0"/>
              <a:t>(контракту) или</a:t>
            </a:r>
          </a:p>
          <a:p>
            <a:pPr>
              <a:buNone/>
            </a:pPr>
            <a:r>
              <a:rPr lang="ru-RU" dirty="0" smtClean="0"/>
              <a:t>      с согласия родителей, усыновителей, попечителей </a:t>
            </a:r>
            <a:r>
              <a:rPr lang="ru-RU" b="1" dirty="0" smtClean="0"/>
              <a:t>занимается предпринимательской деятельностью</a:t>
            </a:r>
            <a:r>
              <a:rPr lang="ru-RU" dirty="0" smtClean="0"/>
              <a:t>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 </a:t>
            </a:r>
            <a:r>
              <a:rPr lang="ru-RU" b="1" dirty="0" smtClean="0"/>
              <a:t>эмансипаци</a:t>
            </a:r>
            <a:r>
              <a:rPr lang="ru-RU" dirty="0" smtClean="0"/>
              <a:t>я производится по решению органа опеки и попечительства — с согласия обоих родителей, усыновителей или попечителя либо при отсутствии такого согласия — </a:t>
            </a:r>
            <a:r>
              <a:rPr lang="ru-RU" b="1" dirty="0" smtClean="0"/>
              <a:t>по решению суда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Семен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3435246" cy="2286000"/>
          </a:xfrm>
          <a:prstGeom prst="rect">
            <a:avLst/>
          </a:prstGeom>
          <a:noFill/>
        </p:spPr>
      </p:pic>
      <p:pic>
        <p:nvPicPr>
          <p:cNvPr id="2052" name="Picture 4" descr="C:\Users\Семен\Desktop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342983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Субъекты правовых отношений – физические лица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5562600" cy="586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b="1" dirty="0" smtClean="0"/>
              <a:t>Частичной дееспособностью обладают малолетние в возрасте от 6 до 14 ле</a:t>
            </a:r>
            <a:r>
              <a:rPr lang="ru-RU" sz="1600" dirty="0" smtClean="0"/>
              <a:t>т.. Все остальные сделки за несовершеннолетних могут совершать только их родители, усыновители, опекуны.  </a:t>
            </a:r>
          </a:p>
          <a:p>
            <a:pPr>
              <a:buNone/>
            </a:pPr>
            <a:r>
              <a:rPr lang="ru-RU" sz="1600" b="1" dirty="0" smtClean="0"/>
              <a:t>Неполной дееспособностью обладают несовершеннолетние в возрасте от 14 до 18 ле</a:t>
            </a:r>
            <a:r>
              <a:rPr lang="ru-RU" sz="1600" dirty="0" smtClean="0"/>
              <a:t>т. Лица указанной категории вправе:</a:t>
            </a:r>
          </a:p>
          <a:p>
            <a:pPr>
              <a:buNone/>
            </a:pPr>
            <a:r>
              <a:rPr lang="ru-RU" sz="1600" dirty="0" smtClean="0"/>
              <a:t> 1) самостоятельно распоряжаться своим заработком, стипендией, иными доходами;</a:t>
            </a:r>
          </a:p>
          <a:p>
            <a:pPr>
              <a:buNone/>
            </a:pPr>
            <a:r>
              <a:rPr lang="ru-RU" sz="1600" dirty="0" smtClean="0"/>
              <a:t> 2) осуществлять авторские и изобретательские права (например, заключать авторские договоры, подавать заявку на патент и т. п.); </a:t>
            </a:r>
          </a:p>
          <a:p>
            <a:pPr>
              <a:buNone/>
            </a:pPr>
            <a:r>
              <a:rPr lang="ru-RU" sz="1600" dirty="0" smtClean="0"/>
              <a:t>3) вносить вклады в кредитные учреждения и распоряжаться таким вкладом. Если вклад внесен на имя несовершеннолетнего другим лицом, то распоряжаться им несовершеннолетний сможет только с письменного согласия родителей, усыновителей, попечителей;</a:t>
            </a:r>
          </a:p>
          <a:p>
            <a:pPr>
              <a:buNone/>
            </a:pPr>
            <a:r>
              <a:rPr lang="ru-RU" sz="1600" dirty="0" smtClean="0"/>
              <a:t>4) с 16 лет несовершеннолетний вправе быть членом кооператива; </a:t>
            </a:r>
          </a:p>
          <a:p>
            <a:pPr>
              <a:buNone/>
            </a:pPr>
            <a:r>
              <a:rPr lang="ru-RU" sz="1600" dirty="0" smtClean="0"/>
              <a:t>5) кроме того, несовершеннолетний может совершать все сделки, предусмотренные для малолетнего. Остальные сделки несовершеннолетний в возрасте от 14 до 18 лет совершает сам, но с письменного согласия своих законных представителей (родителей, усыновителей, попечителя). </a:t>
            </a:r>
            <a:endParaRPr lang="ru-RU" sz="1600" dirty="0"/>
          </a:p>
        </p:txBody>
      </p:sp>
      <p:pic>
        <p:nvPicPr>
          <p:cNvPr id="3074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14800"/>
            <a:ext cx="3265714" cy="1905000"/>
          </a:xfrm>
          <a:prstGeom prst="rect">
            <a:avLst/>
          </a:prstGeom>
          <a:noFill/>
        </p:spPr>
      </p:pic>
      <p:pic>
        <p:nvPicPr>
          <p:cNvPr id="3075" name="Picture 3" descr="C:\Users\Семен\Desktop\bb32935b-1dca-4b69-bf1c-40effd1cad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914400"/>
            <a:ext cx="35433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Субъекты правовых отношений – юридические лица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762000"/>
            <a:ext cx="5562600" cy="586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Понятие юридического лица</a:t>
            </a:r>
            <a:r>
              <a:rPr lang="ru-RU" dirty="0" smtClean="0"/>
              <a:t>. Развитой товарно-денежный оборот ставит перед людьми несколько проблем. </a:t>
            </a:r>
          </a:p>
          <a:p>
            <a:pPr marL="514350" indent="-514350">
              <a:buAutoNum type="arabicPeriod"/>
            </a:pPr>
            <a:r>
              <a:rPr lang="ru-RU" u="sng" dirty="0" smtClean="0"/>
              <a:t>Как быть </a:t>
            </a:r>
            <a:r>
              <a:rPr lang="ru-RU" dirty="0" smtClean="0"/>
              <a:t>в случае необходимости совершения крупных сделок, если капитала каждого отдельного участника для этого недостаточно, но они желают объединить свои усилия? 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u="sng" dirty="0" smtClean="0"/>
              <a:t>Как оформлять </a:t>
            </a:r>
            <a:r>
              <a:rPr lang="ru-RU" dirty="0" smtClean="0"/>
              <a:t>сделки, совершаемые от имени всех лиц, сложивших капитал? 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u="sng" dirty="0" smtClean="0"/>
              <a:t>Как можно умен</a:t>
            </a:r>
            <a:r>
              <a:rPr lang="ru-RU" dirty="0" smtClean="0"/>
              <a:t>ьшить риск имущественной ответственности при совершении сделок подобного рода? </a:t>
            </a:r>
          </a:p>
          <a:p>
            <a:pPr marL="514350" indent="-514350">
              <a:buNone/>
            </a:pPr>
            <a:r>
              <a:rPr lang="ru-RU" b="1" dirty="0" smtClean="0"/>
              <a:t>     Первыми </a:t>
            </a:r>
            <a:r>
              <a:rPr lang="ru-RU" dirty="0" smtClean="0"/>
              <a:t>эти проблемы попытались разрешить </a:t>
            </a:r>
            <a:r>
              <a:rPr lang="ru-RU" b="1" dirty="0" smtClean="0"/>
              <a:t>древние римляне</a:t>
            </a:r>
            <a:r>
              <a:rPr lang="ru-RU" dirty="0" smtClean="0"/>
              <a:t>, сообразив, </a:t>
            </a:r>
            <a:r>
              <a:rPr lang="ru-RU" b="1" dirty="0" smtClean="0"/>
              <a:t>что некоторой совокупности имущества можно даровать самостоятельную активную </a:t>
            </a:r>
            <a:r>
              <a:rPr lang="ru-RU" dirty="0" smtClean="0"/>
              <a:t>жизнь, представив  её в виде </a:t>
            </a:r>
            <a:r>
              <a:rPr lang="ru-RU" b="1" dirty="0" smtClean="0"/>
              <a:t>отдельного лица, </a:t>
            </a:r>
            <a:r>
              <a:rPr lang="ru-RU" dirty="0" smtClean="0"/>
              <a:t>участника имущественного оборота.</a:t>
            </a:r>
          </a:p>
          <a:p>
            <a:pPr marL="514350" indent="-514350">
              <a:buNone/>
            </a:pPr>
            <a:r>
              <a:rPr lang="ru-RU" dirty="0" smtClean="0"/>
              <a:t>     Сама же </a:t>
            </a:r>
            <a:r>
              <a:rPr lang="ru-RU" b="1" dirty="0" smtClean="0"/>
              <a:t>конструкция самостоятельного лица</a:t>
            </a:r>
            <a:r>
              <a:rPr lang="ru-RU" dirty="0" smtClean="0"/>
              <a:t> </a:t>
            </a:r>
            <a:r>
              <a:rPr lang="ru-RU" b="1" dirty="0" smtClean="0"/>
              <a:t>позволяе</a:t>
            </a:r>
            <a:r>
              <a:rPr lang="ru-RU" dirty="0" smtClean="0"/>
              <a:t>т  собрать значительный капитал в одних руках, сделать более простым и удобным деловой оборот, а также </a:t>
            </a:r>
            <a:r>
              <a:rPr lang="ru-RU" b="1" dirty="0" smtClean="0"/>
              <a:t>уменьшить ответственность тех лиц, которые реально стоят за спиной имуществом.</a:t>
            </a:r>
            <a:endParaRPr lang="ru-RU" b="1" dirty="0"/>
          </a:p>
        </p:txBody>
      </p:sp>
      <p:pic>
        <p:nvPicPr>
          <p:cNvPr id="4098" name="Picture 2" descr="C:\Users\Семен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3352800" cy="3200400"/>
          </a:xfrm>
          <a:prstGeom prst="rect">
            <a:avLst/>
          </a:prstGeom>
          <a:noFill/>
        </p:spPr>
      </p:pic>
      <p:pic>
        <p:nvPicPr>
          <p:cNvPr id="4099" name="Picture 3" descr="C:\Users\Семен\Desktop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76243"/>
            <a:ext cx="3602760" cy="168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Субъекты правовых отношений – юридические лица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Юридическим лицом признается организация,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которая имеет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1.отраженное на самостоятельном балансе или в смете обособленное имущество 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2. отвечает по своим обязательствам этим имуществом,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3. может от своего имени приобретать и осуществлять имущественные и личные неимущественные права, нести обязанности, быть истцом и ответчиком в суде.  </a:t>
            </a:r>
          </a:p>
          <a:p>
            <a:pPr>
              <a:buNone/>
            </a:pPr>
            <a:r>
              <a:rPr lang="ru-RU" sz="1600" u="sng" dirty="0" smtClean="0"/>
              <a:t>Признаки юридического лица:  </a:t>
            </a:r>
          </a:p>
          <a:p>
            <a:pPr>
              <a:buAutoNum type="arabicPeriod"/>
            </a:pPr>
            <a:r>
              <a:rPr lang="ru-RU" sz="1400" u="sng" dirty="0" err="1" smtClean="0"/>
              <a:t>Юридическ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ое</a:t>
            </a:r>
            <a:r>
              <a:rPr lang="ru-RU" sz="1400" u="sng" dirty="0" smtClean="0"/>
              <a:t> лицо — это организац</a:t>
            </a:r>
            <a:r>
              <a:rPr lang="ru-RU" sz="1400" dirty="0" smtClean="0"/>
              <a:t>ия. Это требование воплощается в </a:t>
            </a:r>
            <a:r>
              <a:rPr lang="ru-RU" sz="1400" u="sng" dirty="0" smtClean="0"/>
              <a:t>четкой внутренней структуре организ</a:t>
            </a:r>
            <a:r>
              <a:rPr lang="ru-RU" sz="1400" dirty="0" smtClean="0"/>
              <a:t>ации, наличии органов управления, структурных подразделений,  </a:t>
            </a:r>
            <a:r>
              <a:rPr lang="ru-RU" sz="1400" u="sng" dirty="0" smtClean="0"/>
              <a:t>которое  закреплено в уставе, учредительном договоре, где определяются наименование юридического лица, порядок управления деятел</a:t>
            </a:r>
            <a:r>
              <a:rPr lang="ru-RU" sz="1400" dirty="0" smtClean="0"/>
              <a:t>ьностью. </a:t>
            </a:r>
          </a:p>
          <a:p>
            <a:pPr>
              <a:buAutoNum type="arabicPeriod"/>
            </a:pPr>
            <a:r>
              <a:rPr lang="ru-RU" sz="1400" dirty="0" smtClean="0"/>
              <a:t> </a:t>
            </a:r>
            <a:r>
              <a:rPr lang="ru-RU" sz="1400" u="sng" dirty="0" smtClean="0"/>
              <a:t>Наличие обособленного имущества</a:t>
            </a:r>
            <a:r>
              <a:rPr lang="ru-RU" sz="1400" dirty="0" smtClean="0"/>
              <a:t>. Имущество юридического лица должно быть отражено на балансе или в смете;   законом определяется </a:t>
            </a:r>
            <a:r>
              <a:rPr lang="ru-RU" sz="1400" u="sng" dirty="0" smtClean="0"/>
              <a:t>минимальный размер обособленного имущества — минимальный уставный капитал</a:t>
            </a:r>
            <a:r>
              <a:rPr lang="ru-RU" sz="1400" dirty="0" smtClean="0"/>
              <a:t>. Уставный капитал составляется из стоимости вкладов его участников и является собственностью юридического лица.  Внешняя  форма имущественной самостоятельности — </a:t>
            </a:r>
            <a:r>
              <a:rPr lang="ru-RU" sz="1400" u="sng" dirty="0" smtClean="0"/>
              <a:t>наличие расчетного счета, который представляет собой как бы «окошко во внешний мир».  </a:t>
            </a:r>
          </a:p>
          <a:p>
            <a:pPr>
              <a:buAutoNum type="arabicPeriod"/>
            </a:pPr>
            <a:r>
              <a:rPr lang="ru-RU" sz="1400" u="sng" dirty="0" smtClean="0"/>
              <a:t> Способность отвечать по обязательствам своим имуществом</a:t>
            </a:r>
            <a:r>
              <a:rPr lang="ru-RU" sz="1400" dirty="0" smtClean="0"/>
              <a:t>. По общему правилу юридические лица отвечают по своим обязательствам всем принадлежащим им имуществом. Обратная сторона этого правила: </a:t>
            </a:r>
            <a:r>
              <a:rPr lang="ru-RU" sz="1400" u="sng" dirty="0" smtClean="0"/>
              <a:t>участники (учредители) юридического лица не отвечают по его долгам своим имуще</a:t>
            </a:r>
            <a:r>
              <a:rPr lang="ru-RU" sz="1400" dirty="0" smtClean="0"/>
              <a:t>ством. Только в порядке исключения можно возложить бремя имущественной ответственности на собственность участников (например, в полных товариществах).  </a:t>
            </a:r>
          </a:p>
          <a:p>
            <a:pPr>
              <a:buAutoNum type="arabicPeriod"/>
            </a:pPr>
            <a:r>
              <a:rPr lang="ru-RU" sz="1400" dirty="0" smtClean="0"/>
              <a:t> Способность </a:t>
            </a:r>
            <a:r>
              <a:rPr lang="ru-RU" sz="1400" u="sng" dirty="0" smtClean="0"/>
              <a:t>выступать в</a:t>
            </a:r>
            <a:r>
              <a:rPr lang="ru-RU" sz="1400" dirty="0" smtClean="0"/>
              <a:t> имущественном </a:t>
            </a:r>
            <a:r>
              <a:rPr lang="ru-RU" sz="1400" u="sng" dirty="0" smtClean="0"/>
              <a:t>обороте от своего имени</a:t>
            </a:r>
            <a:r>
              <a:rPr lang="ru-RU" sz="1400" dirty="0" smtClean="0"/>
              <a:t>. Юридическое лицо, выступая в имущественном обороте, обладает </a:t>
            </a:r>
            <a:r>
              <a:rPr lang="ru-RU" sz="1400" u="sng" dirty="0" smtClean="0"/>
              <a:t>фирменным наименованием</a:t>
            </a:r>
            <a:r>
              <a:rPr lang="ru-RU" sz="1400" dirty="0" smtClean="0"/>
              <a:t>, </a:t>
            </a:r>
            <a:r>
              <a:rPr lang="ru-RU" sz="1400" u="sng" dirty="0" smtClean="0"/>
              <a:t>закрепленным в учредительных документах.</a:t>
            </a:r>
            <a:r>
              <a:rPr lang="ru-RU" sz="1400" dirty="0" smtClean="0"/>
              <a:t> Заключая сделки, юридическое лицо приобретает права и обязанности для себя, а не для участников или структурных подразделений. Это отличает его от представительств и филиалов, которые, не являясь по общему правилу юридическими лицами, действуют по доверенности создавших их юридических лиц и, заключая договоры, приобретают права и обязанности для юридического лица.</a:t>
            </a:r>
          </a:p>
          <a:p>
            <a:pPr>
              <a:buAutoNum type="arabicPeriod"/>
            </a:pPr>
            <a:endParaRPr lang="ru-RU" sz="1400" dirty="0" smtClean="0"/>
          </a:p>
          <a:p>
            <a:pPr>
              <a:buAutoNum type="arabicPeriod"/>
            </a:pPr>
            <a:r>
              <a:rPr lang="ru-RU" sz="1400" dirty="0" smtClean="0"/>
              <a:t>.Возможность предъявлять иски и выступать в качестве ответчика в суде. </a:t>
            </a:r>
          </a:p>
          <a:p>
            <a:pPr>
              <a:buAutoNum type="arabicPeriod"/>
            </a:pPr>
            <a:endParaRPr lang="ru-RU" sz="1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2599</Words>
  <PresentationFormat>Экран (4:3)</PresentationFormat>
  <Paragraphs>286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Основы гражданского права</vt:lpstr>
      <vt:lpstr>Предмет и метод:  гражданское право регулирует:</vt:lpstr>
      <vt:lpstr>Метод  регулирования и принципы гражданского права</vt:lpstr>
      <vt:lpstr>Метод  регулирования и принципы гражданского права</vt:lpstr>
      <vt:lpstr> Субъекты правовых отношений – физические лица</vt:lpstr>
      <vt:lpstr> Субъекты правовых отношений – физические лица</vt:lpstr>
      <vt:lpstr>Субъекты правовых отношений – физические лица</vt:lpstr>
      <vt:lpstr>Субъекты правовых отношений – юридические лица</vt:lpstr>
      <vt:lpstr>Субъекты правовых отношений – юридические лица</vt:lpstr>
      <vt:lpstr>Виды юридических лиц. </vt:lpstr>
      <vt:lpstr>Правоспсобность юридического лица</vt:lpstr>
      <vt:lpstr>Виды юридических лиц</vt:lpstr>
      <vt:lpstr>Характеристика  товариществ</vt:lpstr>
      <vt:lpstr>Характеристика обществ</vt:lpstr>
      <vt:lpstr>Характеристика кооператива и фермерского хозяйства</vt:lpstr>
      <vt:lpstr>Учредительные документы предприятия</vt:lpstr>
      <vt:lpstr>Унитарное предприятие</vt:lpstr>
      <vt:lpstr>Индивидуальное предпринимательство</vt:lpstr>
      <vt:lpstr>Задания</vt:lpstr>
      <vt:lpstr>Задания</vt:lpstr>
      <vt:lpstr>Задания</vt:lpstr>
      <vt:lpstr>Задания</vt:lpstr>
      <vt:lpstr>Задания.</vt:lpstr>
      <vt:lpstr>Задания</vt:lpstr>
      <vt:lpstr>Задания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гражданского права</dc:title>
  <dc:creator>Семен</dc:creator>
  <cp:lastModifiedBy>Семен</cp:lastModifiedBy>
  <cp:revision>102</cp:revision>
  <dcterms:created xsi:type="dcterms:W3CDTF">2021-03-13T07:25:38Z</dcterms:created>
  <dcterms:modified xsi:type="dcterms:W3CDTF">2021-03-22T04:36:08Z</dcterms:modified>
</cp:coreProperties>
</file>