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2057399"/>
          </a:xfrm>
        </p:spPr>
        <p:txBody>
          <a:bodyPr/>
          <a:lstStyle/>
          <a:p>
            <a:r>
              <a:rPr lang="ru-RU" dirty="0" smtClean="0"/>
              <a:t>Государственные реформы Петра Первого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943600"/>
            <a:ext cx="6400800" cy="4572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История 8 класс</a:t>
            </a:r>
            <a:endParaRPr lang="ru-RU" dirty="0"/>
          </a:p>
        </p:txBody>
      </p:sp>
      <p:pic>
        <p:nvPicPr>
          <p:cNvPr id="1026" name="Picture 2" descr="C:\Users\Семен\Desktop\пётр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2590800"/>
            <a:ext cx="5602287" cy="314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Домашнее задание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Прочитать параграф №  3-4 пункты 1,2,3,4 </a:t>
            </a:r>
          </a:p>
          <a:p>
            <a:pPr>
              <a:buNone/>
            </a:pPr>
            <a:r>
              <a:rPr lang="ru-RU" dirty="0" smtClean="0"/>
              <a:t>Знать весь ход Северной войны и подготовиться к проверочной работе.  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Уметь доказывать, что в правление Петра Первого в России сложилась </a:t>
            </a:r>
            <a:r>
              <a:rPr lang="ru-RU" smtClean="0"/>
              <a:t>абсолютная монархия.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Создание Сената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838200"/>
            <a:ext cx="5638800" cy="5715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1800" dirty="0" smtClean="0"/>
              <a:t>Государственные реформы ещё можно назвать политическими, так как они  затрагивали систему органов власти и управления в России.  </a:t>
            </a:r>
          </a:p>
          <a:p>
            <a:pPr>
              <a:buNone/>
            </a:pPr>
            <a:r>
              <a:rPr lang="ru-RU" sz="1800" dirty="0" smtClean="0"/>
              <a:t> </a:t>
            </a:r>
            <a:r>
              <a:rPr lang="ru-RU" sz="1800" dirty="0" smtClean="0"/>
              <a:t>Ещё при Алексее Михайловиче началось усиление единоличной власти царя. Тишайший редко собирал Большую боярскую думу, а чаще – ближнюю думу, куда сам назначал доверенных лиц. Также при Алексее Михайловиче появились первые регулярные полки – солдатский, драгунский и рейтарский. Земский собор не собирался после </a:t>
            </a:r>
          </a:p>
          <a:p>
            <a:pPr>
              <a:buNone/>
            </a:pPr>
            <a:r>
              <a:rPr lang="ru-RU" sz="1800" dirty="0" smtClean="0"/>
              <a:t> </a:t>
            </a:r>
            <a:r>
              <a:rPr lang="ru-RU" sz="1800" dirty="0" smtClean="0"/>
              <a:t>   1653 года. </a:t>
            </a:r>
            <a:r>
              <a:rPr lang="ru-RU" sz="1800" b="1" dirty="0" smtClean="0"/>
              <a:t>Постепенно сословно – представительная монархия перерастала в абсолютную </a:t>
            </a:r>
            <a:r>
              <a:rPr lang="ru-RU" sz="1800" dirty="0" smtClean="0"/>
              <a:t>. </a:t>
            </a:r>
          </a:p>
          <a:p>
            <a:pPr>
              <a:buNone/>
            </a:pPr>
            <a:r>
              <a:rPr lang="ru-RU" sz="1800" dirty="0" smtClean="0"/>
              <a:t>Этот процесс продолжился и при Петр Первом.  </a:t>
            </a:r>
          </a:p>
          <a:p>
            <a:pPr>
              <a:buNone/>
            </a:pPr>
            <a:r>
              <a:rPr lang="ru-RU" sz="1800" dirty="0" smtClean="0"/>
              <a:t> </a:t>
            </a:r>
            <a:r>
              <a:rPr lang="ru-RU" sz="1800" b="1" dirty="0" smtClean="0"/>
              <a:t>В 1711 году, отправившись в </a:t>
            </a:r>
            <a:r>
              <a:rPr lang="ru-RU" sz="1800" b="1" dirty="0" err="1" smtClean="0"/>
              <a:t>Прутский</a:t>
            </a:r>
            <a:r>
              <a:rPr lang="ru-RU" sz="1800" b="1" dirty="0" smtClean="0"/>
              <a:t> поход, Пётр оставляет вместо себя Правительствующий Сенат </a:t>
            </a:r>
            <a:r>
              <a:rPr lang="ru-RU" sz="1800" dirty="0" smtClean="0"/>
              <a:t>– высший  управляющий орган, который </a:t>
            </a:r>
            <a:r>
              <a:rPr lang="ru-RU" sz="1800" dirty="0" err="1" smtClean="0"/>
              <a:t>мого</a:t>
            </a:r>
            <a:r>
              <a:rPr lang="ru-RU" sz="1800" dirty="0" smtClean="0"/>
              <a:t> издавать указы в отсутствие царя. Членов Сената назначал сам царь.</a:t>
            </a:r>
          </a:p>
          <a:p>
            <a:pPr>
              <a:buNone/>
            </a:pPr>
            <a:r>
              <a:rPr lang="ru-RU" sz="1800" dirty="0" smtClean="0"/>
              <a:t> </a:t>
            </a:r>
            <a:endParaRPr lang="ru-RU" sz="1800" dirty="0"/>
          </a:p>
        </p:txBody>
      </p:sp>
      <p:pic>
        <p:nvPicPr>
          <p:cNvPr id="2050" name="Picture 2" descr="C:\Users\Семен\Desktop\1523005138_romanov_aleksej_mihajlovi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990600"/>
            <a:ext cx="2260600" cy="2667000"/>
          </a:xfrm>
          <a:prstGeom prst="rect">
            <a:avLst/>
          </a:prstGeom>
          <a:noFill/>
        </p:spPr>
      </p:pic>
      <p:pic>
        <p:nvPicPr>
          <p:cNvPr id="2051" name="Picture 3" descr="C:\Users\Семен\Desktop\downlo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3810000"/>
            <a:ext cx="3124200" cy="259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Создание коллегий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38600" y="914400"/>
            <a:ext cx="4953000" cy="5715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1800" dirty="0" smtClean="0"/>
              <a:t>Система Приказов была создана в  </a:t>
            </a:r>
            <a:r>
              <a:rPr lang="en-US" sz="1800" dirty="0" smtClean="0"/>
              <a:t>XV – XVI </a:t>
            </a:r>
            <a:r>
              <a:rPr lang="ru-RU" sz="1800" dirty="0" smtClean="0"/>
              <a:t>веках и к началу </a:t>
            </a:r>
            <a:r>
              <a:rPr lang="en-US" sz="1800" dirty="0" smtClean="0"/>
              <a:t>XVIII </a:t>
            </a:r>
            <a:r>
              <a:rPr lang="ru-RU" sz="1800" dirty="0" smtClean="0"/>
              <a:t>века сильно разрослась и запуталась. </a:t>
            </a:r>
          </a:p>
          <a:p>
            <a:pPr>
              <a:buNone/>
            </a:pPr>
            <a:r>
              <a:rPr lang="ru-RU" sz="1800" dirty="0" smtClean="0"/>
              <a:t> </a:t>
            </a:r>
            <a:r>
              <a:rPr lang="ru-RU" sz="1800" dirty="0" smtClean="0"/>
              <a:t>Волокита и взяточничество, своеволие бояр и дьяков не устраивали Петра. </a:t>
            </a:r>
            <a:r>
              <a:rPr lang="ru-RU" sz="1800" b="1" dirty="0" smtClean="0"/>
              <a:t>В 1718 – 1721 годах  царь заменил Приказы новыми исполнительными органами – коллегиями. Коллегиями они </a:t>
            </a:r>
            <a:r>
              <a:rPr lang="ru-RU" sz="1800" dirty="0" smtClean="0"/>
              <a:t>назывались, так как все решения должны были приниматься коллегиально. На самом деле все решения фактически принимались Петром Первым, хотя и  советовавшимся с членами коллегий. </a:t>
            </a:r>
            <a:r>
              <a:rPr lang="ru-RU" sz="1800" b="1" dirty="0" smtClean="0"/>
              <a:t>Президентами коллегий царь назначал особо доверенных людей . </a:t>
            </a:r>
          </a:p>
          <a:p>
            <a:pPr>
              <a:buNone/>
            </a:pPr>
            <a:r>
              <a:rPr lang="ru-RU" sz="1800" b="1" dirty="0" smtClean="0"/>
              <a:t> </a:t>
            </a:r>
            <a:r>
              <a:rPr lang="ru-RU" sz="1800" b="1" dirty="0" smtClean="0"/>
              <a:t>Цели Петра Первого состояли в ограничении злоупотреблений, упорядочении управления страной, усилении личной власти в государстве.</a:t>
            </a:r>
            <a:endParaRPr lang="ru-RU" sz="1800" b="1" dirty="0"/>
          </a:p>
        </p:txBody>
      </p:sp>
      <p:pic>
        <p:nvPicPr>
          <p:cNvPr id="3074" name="Picture 2" descr="C:\Users\Семен\Desktop\download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990600"/>
            <a:ext cx="3352800" cy="2209800"/>
          </a:xfrm>
          <a:prstGeom prst="rect">
            <a:avLst/>
          </a:prstGeom>
          <a:noFill/>
        </p:spPr>
      </p:pic>
      <p:pic>
        <p:nvPicPr>
          <p:cNvPr id="3076" name="Picture 4" descr="C:\Users\Семен\Desktop\Коридор_здания_12_коллеги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276600"/>
            <a:ext cx="3276600" cy="2909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Система петровских коллегий</a:t>
            </a:r>
            <a:endParaRPr lang="ru-RU" dirty="0"/>
          </a:p>
        </p:txBody>
      </p:sp>
      <p:pic>
        <p:nvPicPr>
          <p:cNvPr id="4" name="Picture 3" descr="C:\Users\Семен\Desktop\image012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1" y="1828800"/>
            <a:ext cx="7924800" cy="464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Создание прокуратуры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914400"/>
            <a:ext cx="5486400" cy="56388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1800" dirty="0" smtClean="0"/>
              <a:t>Столкнувшись с массой злоупотреблений, Пётр  взялся создавать </a:t>
            </a:r>
            <a:r>
              <a:rPr lang="ru-RU" sz="1800" b="1" dirty="0" smtClean="0"/>
              <a:t>надзорные органы, </a:t>
            </a:r>
            <a:r>
              <a:rPr lang="ru-RU" sz="1800" dirty="0" smtClean="0"/>
              <a:t>надзиравшие за точным исполнением государевых законов.   </a:t>
            </a:r>
          </a:p>
          <a:p>
            <a:pPr>
              <a:buNone/>
            </a:pPr>
            <a:r>
              <a:rPr lang="ru-RU" sz="1800" dirty="0" smtClean="0"/>
              <a:t>В 1711 году царь вводит в систему управления страной должности </a:t>
            </a:r>
            <a:r>
              <a:rPr lang="ru-RU" sz="1800" b="1" dirty="0" smtClean="0"/>
              <a:t>фискалов – доносчиков о взяточничестве, злоупотреблениях и нарушении законов.  </a:t>
            </a:r>
          </a:p>
          <a:p>
            <a:pPr>
              <a:buNone/>
            </a:pPr>
            <a:r>
              <a:rPr lang="ru-RU" sz="1800" b="1" dirty="0" smtClean="0"/>
              <a:t>В 1722 году была создана система прокуратуры – « ока государева», следившая за всеми должностными лицами. </a:t>
            </a:r>
          </a:p>
          <a:p>
            <a:pPr>
              <a:buNone/>
            </a:pPr>
            <a:r>
              <a:rPr lang="ru-RU" sz="1800" b="1" dirty="0" smtClean="0"/>
              <a:t> </a:t>
            </a:r>
            <a:r>
              <a:rPr lang="ru-RU" sz="1800" dirty="0" smtClean="0"/>
              <a:t>Первым генерал – прокурором был назначен П. И. </a:t>
            </a:r>
            <a:r>
              <a:rPr lang="ru-RU" sz="1800" dirty="0" err="1" smtClean="0"/>
              <a:t>Ягужинский</a:t>
            </a:r>
            <a:r>
              <a:rPr lang="ru-RU" sz="1800" dirty="0" smtClean="0"/>
              <a:t>.  Пётр Первый ценил в нём честность и неподкупность. </a:t>
            </a:r>
          </a:p>
          <a:p>
            <a:pPr>
              <a:buNone/>
            </a:pPr>
            <a:r>
              <a:rPr lang="ru-RU" sz="1800" dirty="0" smtClean="0"/>
              <a:t> </a:t>
            </a:r>
            <a:r>
              <a:rPr lang="ru-RU" sz="1800" dirty="0" smtClean="0"/>
              <a:t>Существовала также должность «</a:t>
            </a:r>
            <a:r>
              <a:rPr lang="ru-RU" sz="1800" dirty="0" err="1" smtClean="0"/>
              <a:t>прибыльщиков</a:t>
            </a:r>
            <a:r>
              <a:rPr lang="ru-RU" sz="1800" dirty="0" smtClean="0"/>
              <a:t>» – лиц, которые придумывали новые налоги для населения. </a:t>
            </a:r>
            <a:endParaRPr lang="ru-RU" sz="1800" dirty="0"/>
          </a:p>
        </p:txBody>
      </p:sp>
      <p:pic>
        <p:nvPicPr>
          <p:cNvPr id="4098" name="Picture 2" descr="C:\Users\Семен\Desktop\1452723113_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1447800"/>
            <a:ext cx="2778125" cy="4044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Создание святейшего Синода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19200"/>
            <a:ext cx="4419600" cy="5410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1800" dirty="0" smtClean="0"/>
              <a:t>У царя Петра были напряжённые отношения с церковью.  После смерти Патриарха </a:t>
            </a:r>
            <a:r>
              <a:rPr lang="ru-RU" sz="1800" dirty="0" err="1" smtClean="0"/>
              <a:t>Адриана</a:t>
            </a:r>
            <a:r>
              <a:rPr lang="ru-RU" sz="1800" dirty="0" smtClean="0"/>
              <a:t>, царь не допустил  избрание нового Патриарха.  </a:t>
            </a:r>
          </a:p>
          <a:p>
            <a:pPr>
              <a:buNone/>
            </a:pPr>
            <a:r>
              <a:rPr lang="ru-RU" sz="1800" b="1" dirty="0" smtClean="0"/>
              <a:t> </a:t>
            </a:r>
            <a:r>
              <a:rPr lang="ru-RU" sz="1800" b="1" dirty="0" smtClean="0"/>
              <a:t>В 1721 году он упраздняет патриаршество и учреждает Святейший Синод – орган церковного управления под властью самого </a:t>
            </a:r>
            <a:r>
              <a:rPr lang="ru-RU" sz="1800" dirty="0" smtClean="0"/>
              <a:t>царя. Теперь царь становился высшим судьёй не только в государственных, но и в духовных делах. От священников стали требовать сообщать обо всём подозрительном, услышанным на исповеди. Обличать злоупотребления власти в проповедях запрещалось. </a:t>
            </a:r>
          </a:p>
          <a:p>
            <a:pPr>
              <a:buNone/>
            </a:pPr>
            <a:r>
              <a:rPr lang="ru-RU" sz="1800" dirty="0" smtClean="0"/>
              <a:t> </a:t>
            </a:r>
            <a:r>
              <a:rPr lang="ru-RU" sz="1800" b="1" dirty="0" smtClean="0"/>
              <a:t>Фактически церковь из духовного института превратилась в политический</a:t>
            </a:r>
            <a:r>
              <a:rPr lang="ru-RU" sz="1800" dirty="0" smtClean="0"/>
              <a:t>, став ещё одним рычагом управления народом.</a:t>
            </a:r>
            <a:endParaRPr lang="ru-RU" sz="1800" dirty="0"/>
          </a:p>
        </p:txBody>
      </p:sp>
      <p:pic>
        <p:nvPicPr>
          <p:cNvPr id="5122" name="Picture 2" descr="C:\Users\Семен\Desktop\duxovnyy-reglament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7575" y="1905000"/>
            <a:ext cx="4416425" cy="355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ru-RU" dirty="0" smtClean="0"/>
              <a:t>Военная реформа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143000"/>
            <a:ext cx="4876800" cy="5334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800" dirty="0" smtClean="0"/>
              <a:t> </a:t>
            </a:r>
            <a:r>
              <a:rPr lang="ru-RU" sz="1800" b="1" dirty="0" smtClean="0"/>
              <a:t>С 1705 года началось формирование регулярной а</a:t>
            </a:r>
            <a:r>
              <a:rPr lang="ru-RU" sz="1800" dirty="0" smtClean="0"/>
              <a:t>рмии.  Войско теперь набиралось из податных сословий, главным образом из крестьянства, на пожизненную службу.  Солдат называли рекруты, а принцип набора – </a:t>
            </a:r>
            <a:r>
              <a:rPr lang="ru-RU" sz="1800" b="1" dirty="0" smtClean="0"/>
              <a:t>рекрутская повинность. Набирали молодых мужчин одного от с</a:t>
            </a:r>
            <a:r>
              <a:rPr lang="ru-RU" sz="1800" dirty="0" smtClean="0"/>
              <a:t>та человек. Обычно в селе это решалось жребием, но богатым удавалось откупиться от рекрутчины. Офицерами были только дворяне. При Петре Первом  вместо местничества был введён </a:t>
            </a:r>
            <a:r>
              <a:rPr lang="ru-RU" sz="1800" b="1" dirty="0" smtClean="0"/>
              <a:t>новый порядок повышения в чинах – Табель о рангах.</a:t>
            </a:r>
          </a:p>
          <a:p>
            <a:pPr>
              <a:buNone/>
            </a:pPr>
            <a:r>
              <a:rPr lang="ru-RU" sz="1800" b="1" dirty="0" smtClean="0"/>
              <a:t>Теперь получит звание и даже стать </a:t>
            </a:r>
            <a:r>
              <a:rPr lang="ru-RU" sz="1800" dirty="0" smtClean="0"/>
              <a:t>дворянином можно было только за личные заслуги, за храбрость и военную доблесть, а не за заслуги рода. </a:t>
            </a:r>
          </a:p>
          <a:p>
            <a:pPr>
              <a:buNone/>
            </a:pPr>
            <a:r>
              <a:rPr lang="ru-RU" sz="1800" dirty="0" smtClean="0"/>
              <a:t> </a:t>
            </a:r>
            <a:r>
              <a:rPr lang="ru-RU" sz="1800" dirty="0" smtClean="0"/>
              <a:t>В армии появились специалисты по артиллерии, строительству крепостей, мостов, подрывники и др.</a:t>
            </a:r>
            <a:endParaRPr lang="ru-RU" sz="1800" dirty="0"/>
          </a:p>
        </p:txBody>
      </p:sp>
      <p:pic>
        <p:nvPicPr>
          <p:cNvPr id="6147" name="Picture 3" descr="C:\Users\Семен\Desktop\df37904b3aef2aa72a72026eec0a454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152400"/>
            <a:ext cx="1739900" cy="3352800"/>
          </a:xfrm>
          <a:prstGeom prst="rect">
            <a:avLst/>
          </a:prstGeom>
          <a:noFill/>
        </p:spPr>
      </p:pic>
      <p:pic>
        <p:nvPicPr>
          <p:cNvPr id="6148" name="Picture 4" descr="C:\Users\Семен\Desktop\unnam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3657600"/>
            <a:ext cx="3606800" cy="284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Табель о рангах Петра Первого</a:t>
            </a:r>
            <a:endParaRPr lang="ru-RU" dirty="0"/>
          </a:p>
        </p:txBody>
      </p:sp>
      <p:pic>
        <p:nvPicPr>
          <p:cNvPr id="4" name="Picture 2" descr="C:\Users\Семен\Desktop\tabel-o-rangah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066800"/>
            <a:ext cx="7924799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Императорская власть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990600"/>
            <a:ext cx="8458200" cy="1828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1800" dirty="0" smtClean="0"/>
              <a:t>При Петре Первом исчезли последние ограничения верховной воли царя.  Даже порядок наследования престола Пётр изменил таким образом, что выше божественной воли стала воля императора. </a:t>
            </a:r>
          </a:p>
          <a:p>
            <a:pPr>
              <a:buNone/>
            </a:pPr>
            <a:r>
              <a:rPr lang="ru-RU" sz="1800" dirty="0" smtClean="0"/>
              <a:t> </a:t>
            </a:r>
            <a:r>
              <a:rPr lang="ru-RU" sz="1800" dirty="0" smtClean="0"/>
              <a:t>  </a:t>
            </a:r>
            <a:r>
              <a:rPr lang="ru-RU" sz="1800" b="1" dirty="0" smtClean="0"/>
              <a:t>В 1722 году вышел « Указ о престолонаследии», в котором говорилось, что престол наследуется по воле императора. Правда сам </a:t>
            </a:r>
            <a:r>
              <a:rPr lang="ru-RU" sz="1800" dirty="0" smtClean="0"/>
              <a:t>император Пётр Первый назначить наследника престола не сумел. </a:t>
            </a:r>
            <a:endParaRPr lang="ru-RU" sz="1800" dirty="0"/>
          </a:p>
        </p:txBody>
      </p:sp>
      <p:pic>
        <p:nvPicPr>
          <p:cNvPr id="7170" name="Picture 2" descr="C:\Users\Семен\Desktop\1a38c31136603bde17b35c7afaa567f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2819400"/>
            <a:ext cx="5867400" cy="3895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669</Words>
  <PresentationFormat>Экран (4:3)</PresentationFormat>
  <Paragraphs>36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Государственные реформы Петра Первого</vt:lpstr>
      <vt:lpstr>Создание Сената</vt:lpstr>
      <vt:lpstr>Создание коллегий</vt:lpstr>
      <vt:lpstr>Система петровских коллегий</vt:lpstr>
      <vt:lpstr>Создание прокуратуры</vt:lpstr>
      <vt:lpstr>Создание святейшего Синода</vt:lpstr>
      <vt:lpstr>Военная реформа </vt:lpstr>
      <vt:lpstr>Табель о рангах Петра Первого</vt:lpstr>
      <vt:lpstr>Императорская власть </vt:lpstr>
      <vt:lpstr>Домашнее задание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Государственные реформы Петра Первого</dc:title>
  <dc:creator>Семен</dc:creator>
  <cp:lastModifiedBy>Семен</cp:lastModifiedBy>
  <cp:revision>11</cp:revision>
  <dcterms:created xsi:type="dcterms:W3CDTF">2020-12-18T23:11:53Z</dcterms:created>
  <dcterms:modified xsi:type="dcterms:W3CDTF">2020-12-19T00:30:06Z</dcterms:modified>
</cp:coreProperties>
</file>