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C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9881-35FA-4A8A-BC4C-3EB140403E86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DA13D-E94A-478D-82AD-C08ECA1348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A13D-E94A-478D-82AD-C08ECA1348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D1E663-7914-4CDF-9A98-0E193199E0B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3FECD6-864B-43C6-AF21-93B9B8899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wmf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wmf"/><Relationship Id="rId4" Type="http://schemas.openxmlformats.org/officeDocument/2006/relationships/image" Target="../media/image26.jpeg"/><Relationship Id="rId9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image" Target="../media/image35.wmf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wmf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Итоговая работа за 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9530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know everything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dirty="0" smtClean="0"/>
              <a:t>Образуйте специальный вопрос от предложения: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Michael did extreme sports last summer.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dirty="0" smtClean="0"/>
              <a:t>Образуйте общий вопрос  и краткие ответы от предложения: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These women will decorate the house tomorrow.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5770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What time is it?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ru-RU" dirty="0" smtClean="0"/>
              <a:t>А)                    </a:t>
            </a:r>
            <a:r>
              <a:rPr lang="en-US" dirty="0" smtClean="0"/>
              <a:t>      </a:t>
            </a:r>
            <a:r>
              <a:rPr lang="ru-RU" dirty="0" smtClean="0"/>
              <a:t>       В)</a:t>
            </a:r>
            <a:r>
              <a:rPr lang="en-US" dirty="0" smtClean="0"/>
              <a:t>                             C)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9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Başlıksı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0193" y="3848247"/>
            <a:ext cx="2343935" cy="231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Alarm : alarm clock"/>
          <p:cNvPicPr>
            <a:picLocks noChangeArrowheads="1"/>
          </p:cNvPicPr>
          <p:nvPr/>
        </p:nvPicPr>
        <p:blipFill>
          <a:blip r:embed="rId4" cstate="print"/>
          <a:srcRect l="11249" t="11249" r="11249"/>
          <a:stretch>
            <a:fillRect/>
          </a:stretch>
        </p:blipFill>
        <p:spPr bwMode="auto">
          <a:xfrm>
            <a:off x="6300192" y="3645024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dirty="0" smtClean="0"/>
              <a:t>Образуйте</a:t>
            </a:r>
            <a:r>
              <a:rPr lang="en-US" dirty="0" smtClean="0"/>
              <a:t> </a:t>
            </a:r>
            <a:r>
              <a:rPr lang="ru-RU" dirty="0" smtClean="0"/>
              <a:t>отрицание от следующего предложения: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George  and Alex were at the library ten days ago.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r>
              <a:rPr lang="ru-RU" dirty="0" smtClean="0">
                <a:latin typeface="Algerian" pitchFamily="82" charset="0"/>
              </a:rPr>
              <a:t> </a:t>
            </a:r>
            <a:br>
              <a:rPr lang="ru-RU" dirty="0" smtClean="0">
                <a:latin typeface="Algerian" pitchFamily="82" charset="0"/>
              </a:rPr>
            </a:br>
            <a:r>
              <a:rPr lang="ru-RU" dirty="0" smtClean="0"/>
              <a:t>Образуйте</a:t>
            </a:r>
            <a:r>
              <a:rPr lang="en-US" dirty="0" smtClean="0"/>
              <a:t> </a:t>
            </a:r>
            <a:r>
              <a:rPr lang="ru-RU" dirty="0" smtClean="0"/>
              <a:t>множественное</a:t>
            </a:r>
            <a:r>
              <a:rPr lang="en-US" dirty="0" smtClean="0"/>
              <a:t> </a:t>
            </a:r>
            <a:r>
              <a:rPr lang="ru-RU" dirty="0" smtClean="0"/>
              <a:t>число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r>
              <a:rPr lang="en-US" dirty="0" err="1" smtClean="0"/>
              <a:t>Berrys</a:t>
            </a:r>
            <a:endParaRPr lang="ru-RU" dirty="0" smtClean="0"/>
          </a:p>
          <a:p>
            <a:pPr lvl="0"/>
            <a:r>
              <a:rPr lang="en-US" dirty="0" smtClean="0"/>
              <a:t>Berries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Berry                           Goose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Tomato                         Knife</a:t>
            </a:r>
            <a:endParaRPr lang="ru-RU" dirty="0" smtClean="0"/>
          </a:p>
        </p:txBody>
      </p:sp>
      <p:sp>
        <p:nvSpPr>
          <p:cNvPr id="59" name="Содержимое 5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Foot                              Mouse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Bus                               deer </a:t>
            </a:r>
            <a:endParaRPr lang="ru-RU" dirty="0"/>
          </a:p>
        </p:txBody>
      </p:sp>
      <p:pic>
        <p:nvPicPr>
          <p:cNvPr id="2050" name="Image 74" descr="ber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1584177" cy="13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il_fi" descr="http://thumbs.gograph.com/gg54129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1440160" cy="122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il_fi" descr="http://cdn.dailyclipart.net/wp-content/uploads/medium/clipart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46025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" name="il_fi" descr="http://www.wpclipart.com/armed_services/weapons/USMC_KA-BAR_Knif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09724">
            <a:off x="3265149" y="4605209"/>
            <a:ext cx="406096" cy="169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" name="Picture 113" descr="fee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506848"/>
            <a:ext cx="1584176" cy="125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" name="il_fi" descr="http://www.sciencetis.com/topics/wp-content/uploads/2012/06/441f3_mice_clipart_51Xv19G7mhL._SL160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492896"/>
            <a:ext cx="1656184" cy="133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" name="il_fi" descr="http://bestclipartblog.com/clipart-pics/bus-clip-art-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725144"/>
            <a:ext cx="1190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5" descr="http://bestclipartblog.com/clipart-pics/deer-clip-art-13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869160"/>
            <a:ext cx="1224136" cy="11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2771800" y="908720"/>
            <a:ext cx="1512888" cy="15113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644008" y="908720"/>
            <a:ext cx="1440160" cy="151216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6148" name="Kép 10" descr="Man Face World Label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11509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Kép 11" descr="Girlface 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788987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Egyenes összekötő 13"/>
          <p:cNvCxnSpPr>
            <a:stCxn id="4" idx="6"/>
            <a:endCxn id="5" idx="2"/>
          </p:cNvCxnSpPr>
          <p:nvPr/>
        </p:nvCxnSpPr>
        <p:spPr>
          <a:xfrm>
            <a:off x="4284688" y="1664370"/>
            <a:ext cx="359320" cy="43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5400000">
            <a:off x="3851275" y="1773238"/>
            <a:ext cx="115252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2771775" y="2564904"/>
            <a:ext cx="1296169" cy="14403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4859338" y="2564904"/>
            <a:ext cx="1224830" cy="13689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20" name="Egyenes összekötő 19"/>
          <p:cNvCxnSpPr>
            <a:endCxn id="18" idx="0"/>
          </p:cNvCxnSpPr>
          <p:nvPr/>
        </p:nvCxnSpPr>
        <p:spPr>
          <a:xfrm>
            <a:off x="4427538" y="2349500"/>
            <a:ext cx="1044215" cy="21540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Kép 24" descr="Lady Fac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565400"/>
            <a:ext cx="8731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zis 25"/>
          <p:cNvSpPr/>
          <p:nvPr/>
        </p:nvSpPr>
        <p:spPr>
          <a:xfrm>
            <a:off x="611188" y="2492896"/>
            <a:ext cx="1440532" cy="158380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6875463" y="2492896"/>
            <a:ext cx="1224929" cy="144092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37" name="Egyenes összekötő 36"/>
          <p:cNvCxnSpPr>
            <a:stCxn id="27" idx="2"/>
            <a:endCxn id="18" idx="6"/>
          </p:cNvCxnSpPr>
          <p:nvPr/>
        </p:nvCxnSpPr>
        <p:spPr>
          <a:xfrm flipH="1">
            <a:off x="6084168" y="3213361"/>
            <a:ext cx="791295" cy="3600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Kép 41" descr="Man Face World Label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676965"/>
            <a:ext cx="864592" cy="11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Kép 51" descr="Middle Aged Woman Brown Hair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636912"/>
            <a:ext cx="935880" cy="111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Kép 53" descr="Man Face World Label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2585373"/>
            <a:ext cx="935781" cy="120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Egyenes összekötő 55"/>
          <p:cNvCxnSpPr>
            <a:stCxn id="26" idx="6"/>
            <a:endCxn id="17" idx="2"/>
          </p:cNvCxnSpPr>
          <p:nvPr/>
        </p:nvCxnSpPr>
        <p:spPr>
          <a:xfrm>
            <a:off x="2051720" y="3284798"/>
            <a:ext cx="720055" cy="28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>
            <a:endCxn id="17" idx="0"/>
          </p:cNvCxnSpPr>
          <p:nvPr/>
        </p:nvCxnSpPr>
        <p:spPr>
          <a:xfrm flipH="1">
            <a:off x="3419860" y="2349500"/>
            <a:ext cx="1044190" cy="21540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zis 75"/>
          <p:cNvSpPr/>
          <p:nvPr/>
        </p:nvSpPr>
        <p:spPr>
          <a:xfrm>
            <a:off x="827088" y="4652963"/>
            <a:ext cx="1368425" cy="18002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7" name="Ellipszis 76"/>
          <p:cNvSpPr/>
          <p:nvPr/>
        </p:nvSpPr>
        <p:spPr>
          <a:xfrm>
            <a:off x="2916238" y="4724400"/>
            <a:ext cx="1295400" cy="18002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8" name="Ellipszis 77"/>
          <p:cNvSpPr/>
          <p:nvPr/>
        </p:nvSpPr>
        <p:spPr>
          <a:xfrm>
            <a:off x="5003800" y="4724400"/>
            <a:ext cx="1296988" cy="180022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9" name="Ellipszis 78"/>
          <p:cNvSpPr/>
          <p:nvPr/>
        </p:nvSpPr>
        <p:spPr>
          <a:xfrm>
            <a:off x="6875463" y="4508500"/>
            <a:ext cx="1296987" cy="19446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168" name="Kép 79" descr="Girlface Clip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4941888"/>
            <a:ext cx="10080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Kép 80" descr="Boy Face Cartoon Clip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4868863"/>
            <a:ext cx="863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Kép 83" descr="Boy Face Cartoon Clip Ar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9700" y="5013325"/>
            <a:ext cx="890588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Kép 84" descr="Baby Girl Crawling Clip 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5825" y="4724400"/>
            <a:ext cx="647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Kép 85" descr="Baby Boy Sitting Clip 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850" y="5516563"/>
            <a:ext cx="506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" name="Egyenes összekötő 87"/>
          <p:cNvCxnSpPr/>
          <p:nvPr/>
        </p:nvCxnSpPr>
        <p:spPr>
          <a:xfrm rot="5400000">
            <a:off x="1980406" y="3717132"/>
            <a:ext cx="100806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/>
          <p:nvPr/>
        </p:nvCxnSpPr>
        <p:spPr>
          <a:xfrm>
            <a:off x="2484438" y="4221163"/>
            <a:ext cx="10795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 rot="10800000">
            <a:off x="1476375" y="4221163"/>
            <a:ext cx="1008063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 rot="5400000">
            <a:off x="1260475" y="4437063"/>
            <a:ext cx="4318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>
            <a:endCxn id="77" idx="0"/>
          </p:cNvCxnSpPr>
          <p:nvPr/>
        </p:nvCxnSpPr>
        <p:spPr>
          <a:xfrm rot="5400000">
            <a:off x="3312319" y="4472782"/>
            <a:ext cx="50323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/>
          <p:nvPr/>
        </p:nvCxnSpPr>
        <p:spPr>
          <a:xfrm rot="5400000">
            <a:off x="5941219" y="3717132"/>
            <a:ext cx="115093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/>
          <p:cNvCxnSpPr/>
          <p:nvPr/>
        </p:nvCxnSpPr>
        <p:spPr>
          <a:xfrm>
            <a:off x="6516688" y="4292600"/>
            <a:ext cx="100806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107"/>
          <p:cNvCxnSpPr/>
          <p:nvPr/>
        </p:nvCxnSpPr>
        <p:spPr>
          <a:xfrm rot="10800000">
            <a:off x="5651500" y="4292600"/>
            <a:ext cx="86518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/>
          <p:cNvCxnSpPr>
            <a:endCxn id="79" idx="0"/>
          </p:cNvCxnSpPr>
          <p:nvPr/>
        </p:nvCxnSpPr>
        <p:spPr>
          <a:xfrm rot="5400000">
            <a:off x="7416800" y="4400550"/>
            <a:ext cx="2159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>
            <a:endCxn id="78" idx="0"/>
          </p:cNvCxnSpPr>
          <p:nvPr/>
        </p:nvCxnSpPr>
        <p:spPr>
          <a:xfrm rot="5400000">
            <a:off x="5435600" y="4508500"/>
            <a:ext cx="4318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ekerekített téglalap 118"/>
          <p:cNvSpPr/>
          <p:nvPr/>
        </p:nvSpPr>
        <p:spPr>
          <a:xfrm>
            <a:off x="683568" y="1412776"/>
            <a:ext cx="1944688" cy="57626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Mark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0" name="Lekerekített téglalap 119"/>
          <p:cNvSpPr/>
          <p:nvPr/>
        </p:nvSpPr>
        <p:spPr>
          <a:xfrm>
            <a:off x="6156176" y="1412776"/>
            <a:ext cx="2160587" cy="57626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Mary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1" name="Lekerekített téglalap 120"/>
          <p:cNvSpPr/>
          <p:nvPr/>
        </p:nvSpPr>
        <p:spPr>
          <a:xfrm>
            <a:off x="539750" y="4005263"/>
            <a:ext cx="1511300" cy="5032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Paul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" name="Lekerekített téglalap 121"/>
          <p:cNvSpPr/>
          <p:nvPr/>
        </p:nvSpPr>
        <p:spPr>
          <a:xfrm>
            <a:off x="2700338" y="4005263"/>
            <a:ext cx="1511300" cy="5032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Pat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3" name="Lekerekített téglalap 122"/>
          <p:cNvSpPr/>
          <p:nvPr/>
        </p:nvSpPr>
        <p:spPr>
          <a:xfrm>
            <a:off x="4716016" y="3933056"/>
            <a:ext cx="1439862" cy="431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John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4" name="Lekerekített téglalap 123"/>
          <p:cNvSpPr/>
          <p:nvPr/>
        </p:nvSpPr>
        <p:spPr>
          <a:xfrm>
            <a:off x="6804248" y="3861296"/>
            <a:ext cx="1439863" cy="431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Susan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" name="Lekerekített téglalap 125"/>
          <p:cNvSpPr/>
          <p:nvPr/>
        </p:nvSpPr>
        <p:spPr>
          <a:xfrm>
            <a:off x="827088" y="6308725"/>
            <a:ext cx="1512887" cy="3603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Monika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7" name="Lekerekített téglalap 126"/>
          <p:cNvSpPr/>
          <p:nvPr/>
        </p:nvSpPr>
        <p:spPr>
          <a:xfrm>
            <a:off x="2843213" y="6308725"/>
            <a:ext cx="1441450" cy="3603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Peter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8" name="Lekerekített téglalap 127"/>
          <p:cNvSpPr/>
          <p:nvPr/>
        </p:nvSpPr>
        <p:spPr>
          <a:xfrm>
            <a:off x="4932363" y="6308725"/>
            <a:ext cx="1439862" cy="36036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Tim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9" name="Lekerekített téglalap 128"/>
          <p:cNvSpPr/>
          <p:nvPr/>
        </p:nvSpPr>
        <p:spPr>
          <a:xfrm>
            <a:off x="6732240" y="6308725"/>
            <a:ext cx="1728191" cy="36063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Sara and Bill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Who is </a:t>
            </a:r>
            <a:r>
              <a:rPr lang="en-US" b="1" dirty="0" smtClean="0">
                <a:solidFill>
                  <a:srgbClr val="FF0000"/>
                </a:solidFill>
              </a:rPr>
              <a:t>a)John  b)Mary c)Tim </a:t>
            </a:r>
            <a:r>
              <a:rPr lang="en-US" b="1" dirty="0" smtClean="0">
                <a:solidFill>
                  <a:srgbClr val="00B050"/>
                </a:solidFill>
              </a:rPr>
              <a:t>for </a:t>
            </a:r>
            <a:r>
              <a:rPr lang="en-US" dirty="0" smtClean="0">
                <a:solidFill>
                  <a:srgbClr val="00B050"/>
                </a:solidFill>
              </a:rPr>
              <a:t>Peter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roadway" pitchFamily="82" charset="0"/>
              </a:rPr>
              <a:t>Listening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Прослушайте песню и </a:t>
            </a:r>
            <a:r>
              <a:rPr lang="ru-RU" dirty="0" smtClean="0"/>
              <a:t>напишите мне в скрытом чате ответы </a:t>
            </a:r>
            <a:r>
              <a:rPr lang="ru-RU" smtClean="0"/>
              <a:t>на вопросы: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А)</a:t>
            </a:r>
            <a:r>
              <a:rPr lang="en-US" dirty="0" smtClean="0"/>
              <a:t>how is the river called</a:t>
            </a:r>
            <a:endParaRPr lang="ru-RU" dirty="0" smtClean="0"/>
          </a:p>
          <a:p>
            <a:r>
              <a:rPr lang="en-US" dirty="0" smtClean="0"/>
              <a:t>B) 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things we need</a:t>
            </a:r>
          </a:p>
          <a:p>
            <a:r>
              <a:rPr lang="en-US" dirty="0" smtClean="0"/>
              <a:t>C) where is the </a:t>
            </a:r>
            <a:r>
              <a:rPr lang="en-US" dirty="0" smtClean="0"/>
              <a:t>camp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заработать 5 баллов.</a:t>
            </a:r>
          </a:p>
          <a:p>
            <a:r>
              <a:rPr lang="ru-RU" dirty="0" smtClean="0"/>
              <a:t>+2 балла тому, кто </a:t>
            </a:r>
            <a:r>
              <a:rPr lang="ru-RU" dirty="0" smtClean="0"/>
              <a:t>вышлет ответы </a:t>
            </a:r>
            <a:r>
              <a:rPr lang="ru-RU" dirty="0" smtClean="0"/>
              <a:t>первым</a:t>
            </a:r>
          </a:p>
          <a:p>
            <a:r>
              <a:rPr lang="ru-RU" dirty="0" smtClean="0"/>
              <a:t>+1 балл тому, кто вышлет ответы вторым</a:t>
            </a:r>
          </a:p>
          <a:p>
            <a:r>
              <a:rPr lang="ru-RU" dirty="0" smtClean="0"/>
              <a:t>+0,5 балла тому, кто вышлет ответы </a:t>
            </a:r>
            <a:r>
              <a:rPr lang="ru-RU" dirty="0" smtClean="0"/>
              <a:t>третьим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Total score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2249488"/>
          <a:ext cx="8712969" cy="370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230"/>
                <a:gridCol w="1673957"/>
                <a:gridCol w="1742594"/>
                <a:gridCol w="1742594"/>
                <a:gridCol w="1742594"/>
              </a:tblGrid>
              <a:tr h="103549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Team 1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</a:t>
                      </a:r>
                      <a:r>
                        <a:rPr lang="en-US" sz="2400" baseline="0" dirty="0" smtClean="0"/>
                        <a:t>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Team  4</a:t>
                      </a:r>
                      <a:endParaRPr lang="ru-RU" sz="2400" dirty="0"/>
                    </a:p>
                  </a:txBody>
                  <a:tcPr/>
                </a:tc>
              </a:tr>
              <a:tr h="8895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Vocabulary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8895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Grammar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8895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Listening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www.greetingsisland.com/images/cards/congratulations/well%20d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773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Слова 10 модуля наизусть</a:t>
            </a:r>
          </a:p>
          <a:p>
            <a:r>
              <a:rPr lang="en-US" dirty="0" smtClean="0"/>
              <a:t>Future Simple: </a:t>
            </a:r>
            <a:r>
              <a:rPr lang="ru-RU" dirty="0" smtClean="0"/>
              <a:t>Написать типы предложений, указанные в скобках (смотри следующий слайд).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Divide into 4 teams (</a:t>
            </a:r>
            <a:r>
              <a:rPr lang="en-US" dirty="0" smtClean="0"/>
              <a:t>3-4 </a:t>
            </a:r>
            <a:r>
              <a:rPr lang="en-US" dirty="0" smtClean="0"/>
              <a:t>students)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3285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 will have to answer questions on English </a:t>
            </a:r>
            <a:r>
              <a:rPr lang="en-US" dirty="0" smtClean="0">
                <a:solidFill>
                  <a:srgbClr val="FF0000"/>
                </a:solidFill>
              </a:rPr>
              <a:t>vocabulary, </a:t>
            </a:r>
            <a:r>
              <a:rPr lang="en-US" dirty="0" smtClean="0">
                <a:solidFill>
                  <a:srgbClr val="FF0000"/>
                </a:solidFill>
              </a:rPr>
              <a:t>grammar  and listening.</a:t>
            </a:r>
          </a:p>
          <a:p>
            <a:r>
              <a:rPr lang="en-US" dirty="0" smtClean="0"/>
              <a:t>You will have to decide who does tasks on </a:t>
            </a:r>
            <a:endParaRPr lang="en-US" dirty="0" smtClean="0"/>
          </a:p>
          <a:p>
            <a:r>
              <a:rPr lang="ru-RU" dirty="0" smtClean="0"/>
              <a:t>1)</a:t>
            </a:r>
            <a:r>
              <a:rPr lang="en-US" dirty="0" smtClean="0"/>
              <a:t>vocabulary </a:t>
            </a:r>
            <a:endParaRPr lang="ru-RU" dirty="0" smtClean="0"/>
          </a:p>
          <a:p>
            <a:r>
              <a:rPr lang="ru-RU" dirty="0" smtClean="0"/>
              <a:t>2)</a:t>
            </a:r>
            <a:r>
              <a:rPr lang="en-US" dirty="0" smtClean="0"/>
              <a:t>grammar and </a:t>
            </a:r>
            <a:endParaRPr lang="ru-RU" dirty="0" smtClean="0"/>
          </a:p>
          <a:p>
            <a:r>
              <a:rPr lang="ru-RU" dirty="0" smtClean="0"/>
              <a:t>3)</a:t>
            </a:r>
            <a:r>
              <a:rPr lang="en-US" dirty="0" smtClean="0"/>
              <a:t>on listening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You should </a:t>
            </a:r>
            <a:r>
              <a:rPr lang="en-US" dirty="0" smtClean="0">
                <a:solidFill>
                  <a:srgbClr val="FF0000"/>
                </a:solidFill>
              </a:rPr>
              <a:t>decide it NOW, </a:t>
            </a:r>
            <a:r>
              <a:rPr lang="en-US" dirty="0" smtClean="0"/>
              <a:t>you won’t have a chance to change your mind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team which gets </a:t>
            </a:r>
            <a:r>
              <a:rPr lang="en-US" dirty="0" smtClean="0"/>
              <a:t>more points is the winner!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The team of winners gets excellent marks and no dictation in Module 9 in September.</a:t>
            </a:r>
          </a:p>
          <a:p>
            <a:r>
              <a:rPr lang="en-US" dirty="0" smtClean="0"/>
              <a:t>The team who wins the second place will get excellent marks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Напишите типы предложений во времени </a:t>
            </a:r>
            <a:r>
              <a:rPr lang="en-US" dirty="0" smtClean="0">
                <a:solidFill>
                  <a:srgbClr val="FFC000"/>
                </a:solidFill>
              </a:rPr>
              <a:t>Future Simple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781128"/>
          </a:xfrm>
        </p:spPr>
        <p:txBody>
          <a:bodyPr/>
          <a:lstStyle/>
          <a:p>
            <a:r>
              <a:rPr lang="en-US" dirty="0" smtClean="0"/>
              <a:t>I (see) you outside tomorrow(</a:t>
            </a:r>
            <a:r>
              <a:rPr lang="ru-RU" dirty="0" smtClean="0"/>
              <a:t>утверждение)</a:t>
            </a:r>
          </a:p>
          <a:p>
            <a:r>
              <a:rPr lang="en-US" dirty="0" smtClean="0"/>
              <a:t>Kathy and Mark (meet) opposite the park</a:t>
            </a:r>
            <a:r>
              <a:rPr lang="ru-RU" dirty="0" smtClean="0"/>
              <a:t> (к подлежащему)</a:t>
            </a:r>
            <a:endParaRPr lang="en-US" dirty="0" smtClean="0"/>
          </a:p>
          <a:p>
            <a:r>
              <a:rPr lang="en-US" dirty="0" smtClean="0"/>
              <a:t>Students (come) to the cinema tonight.</a:t>
            </a:r>
            <a:r>
              <a:rPr lang="ru-RU" dirty="0" smtClean="0"/>
              <a:t>(отрицание)</a:t>
            </a:r>
            <a:endParaRPr lang="en-US" dirty="0" smtClean="0"/>
          </a:p>
          <a:p>
            <a:r>
              <a:rPr lang="en-US" dirty="0" smtClean="0"/>
              <a:t>The guest (have) activity holiday next month.</a:t>
            </a:r>
            <a:r>
              <a:rPr lang="ru-RU" dirty="0" smtClean="0"/>
              <a:t> (альтернативный)</a:t>
            </a:r>
            <a:endParaRPr lang="en-US" dirty="0" smtClean="0"/>
          </a:p>
          <a:p>
            <a:r>
              <a:rPr lang="en-US" dirty="0" smtClean="0"/>
              <a:t>Sportsmen (go) rock climbing in a week (</a:t>
            </a:r>
            <a:r>
              <a:rPr lang="ru-RU" dirty="0" smtClean="0"/>
              <a:t>общий, краткие ответы)</a:t>
            </a:r>
          </a:p>
          <a:p>
            <a:r>
              <a:rPr lang="en-US" dirty="0" smtClean="0"/>
              <a:t>David (see) a dentist soon (</a:t>
            </a:r>
            <a:r>
              <a:rPr lang="ru-RU" dirty="0" smtClean="0"/>
              <a:t>специальный)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339472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HOMEWORK FOR SUMMER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068960"/>
            <a:ext cx="2304256" cy="23042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Learn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Irregular verbs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by heart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2770" name="Picture 2" descr="https://sd.keepcalms.com/i/keep-smiley-and-see-you-s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Vocabulary.</a:t>
            </a:r>
            <a:r>
              <a:rPr lang="en-US" dirty="0" smtClean="0"/>
              <a:t> Translate into English</a:t>
            </a:r>
            <a:endParaRPr lang="ru-RU" dirty="0"/>
          </a:p>
        </p:txBody>
      </p:sp>
      <p:pic>
        <p:nvPicPr>
          <p:cNvPr id="4" name="Imagem 14" descr="ckz8_boy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15123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Material escolar\Fichas inglés\Clip Arts\OBJECTS TRANSPARENT\pencil-ca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21804">
            <a:off x="3125336" y="4885342"/>
            <a:ext cx="2252443" cy="14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228184" y="1628800"/>
            <a:ext cx="2591867" cy="2448271"/>
            <a:chOff x="793" y="618"/>
            <a:chExt cx="3289" cy="2767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793" y="618"/>
              <a:ext cx="3289" cy="2631"/>
              <a:chOff x="861" y="754"/>
              <a:chExt cx="3289" cy="2631"/>
            </a:xfrm>
          </p:grpSpPr>
          <p:pic>
            <p:nvPicPr>
              <p:cNvPr id="9" name="Picture 38" descr="Bandera_U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7" y="1071"/>
                <a:ext cx="1043" cy="72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861" y="754"/>
                <a:ext cx="2305" cy="2631"/>
                <a:chOff x="861" y="754"/>
                <a:chExt cx="2305" cy="2631"/>
              </a:xfrm>
            </p:grpSpPr>
            <p:pic>
              <p:nvPicPr>
                <p:cNvPr id="11" name="Picture 40" descr="Mapa_UK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61" y="754"/>
                  <a:ext cx="2305" cy="2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53882" dir="2700000" algn="ctr" rotWithShape="0">
                    <a:schemeClr val="accent1"/>
                  </a:outerShdw>
                </a:effectLst>
              </p:spPr>
            </p:pic>
            <p:sp>
              <p:nvSpPr>
                <p:cNvPr id="12" name="Oval 41"/>
                <p:cNvSpPr>
                  <a:spLocks noChangeArrowheads="1"/>
                </p:cNvSpPr>
                <p:nvPr/>
              </p:nvSpPr>
              <p:spPr bwMode="auto">
                <a:xfrm>
                  <a:off x="2699" y="3067"/>
                  <a:ext cx="90" cy="9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 altLang="es-ES"/>
                </a:p>
              </p:txBody>
            </p:sp>
            <p:sp>
              <p:nvSpPr>
                <p:cNvPr id="1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200" y="2836"/>
                  <a:ext cx="679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s-ES" altLang="es-E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8" name="Picture 43" descr="Británic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" y="1706"/>
              <a:ext cx="982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accent1"/>
              </a:outerShdw>
            </a:effectLst>
          </p:spPr>
        </p:pic>
      </p:grpSp>
      <p:pic>
        <p:nvPicPr>
          <p:cNvPr id="14" name="Resim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700808"/>
            <a:ext cx="2160240" cy="1944298"/>
          </a:xfrm>
          <a:prstGeom prst="rect">
            <a:avLst/>
          </a:prstGeom>
        </p:spPr>
      </p:pic>
      <p:pic>
        <p:nvPicPr>
          <p:cNvPr id="15" name="Afbeelding 14" descr="C:\Users\Gebruiker\Pictures\Karen\pictionary\hai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75420">
            <a:off x="7019951" y="4287976"/>
            <a:ext cx="19077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s://showmeinstitute.org/sites/default/files/shutterstock_5335851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5229200"/>
            <a:ext cx="2052228" cy="1368152"/>
          </a:xfrm>
          <a:prstGeom prst="rect">
            <a:avLst/>
          </a:prstGeom>
          <a:noFill/>
        </p:spPr>
      </p:pic>
      <p:pic>
        <p:nvPicPr>
          <p:cNvPr id="2054" name="Picture 6" descr="https://pngimg.com/uploads/umbrella/umbrella_PNG691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789040"/>
            <a:ext cx="1371889" cy="1368152"/>
          </a:xfrm>
          <a:prstGeom prst="rect">
            <a:avLst/>
          </a:prstGeom>
          <a:noFill/>
        </p:spPr>
      </p:pic>
      <p:pic>
        <p:nvPicPr>
          <p:cNvPr id="2055" name="Picture 7" descr="Без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97446">
            <a:off x="5114839" y="2799014"/>
            <a:ext cx="1368152" cy="1635835"/>
          </a:xfrm>
          <a:prstGeom prst="rect">
            <a:avLst/>
          </a:prstGeom>
          <a:noFill/>
        </p:spPr>
      </p:pic>
      <p:pic>
        <p:nvPicPr>
          <p:cNvPr id="2056" name="Picture 8" descr="12161376851595770453lemmling_Cartoon_elephan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157192"/>
            <a:ext cx="1512168" cy="14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лево 22"/>
          <p:cNvSpPr/>
          <p:nvPr/>
        </p:nvSpPr>
        <p:spPr>
          <a:xfrm flipV="1">
            <a:off x="6444208" y="6093296"/>
            <a:ext cx="122413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7" name="AutoShape 9" descr="17"/>
          <p:cNvSpPr>
            <a:spLocks noChangeArrowheads="1"/>
          </p:cNvSpPr>
          <p:nvPr/>
        </p:nvSpPr>
        <p:spPr bwMode="auto">
          <a:xfrm>
            <a:off x="1979712" y="3429000"/>
            <a:ext cx="1800200" cy="1276598"/>
          </a:xfrm>
          <a:prstGeom prst="roundRect">
            <a:avLst>
              <a:gd name="adj" fmla="val 16667"/>
            </a:avLst>
          </a:prstGeom>
          <a:blipFill dpi="0" rotWithShape="0">
            <a:blip r:embed="rId1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Vocabulary</a:t>
            </a:r>
            <a:r>
              <a:rPr lang="en-US" dirty="0" smtClean="0"/>
              <a:t>. Translate into English</a:t>
            </a:r>
            <a:endParaRPr lang="ru-RU" dirty="0"/>
          </a:p>
        </p:txBody>
      </p:sp>
      <p:sp>
        <p:nvSpPr>
          <p:cNvPr id="1026" name="AutoShape 2" descr="mouth"/>
          <p:cNvSpPr>
            <a:spLocks noChangeArrowheads="1"/>
          </p:cNvSpPr>
          <p:nvPr/>
        </p:nvSpPr>
        <p:spPr bwMode="auto">
          <a:xfrm rot="827863">
            <a:off x="7121172" y="3856131"/>
            <a:ext cx="1911388" cy="1165790"/>
          </a:xfrm>
          <a:prstGeom prst="plaque">
            <a:avLst>
              <a:gd name="adj" fmla="val 1666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31750">
            <a:solidFill>
              <a:srgbClr val="ED7D3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628800"/>
            <a:ext cx="1321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avatars.mds.yandex.net/get-altay/1881447/2a0000016a791f31bde827aad19866ec1ff2/X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16832"/>
            <a:ext cx="2051226" cy="1368152"/>
          </a:xfrm>
          <a:prstGeom prst="rect">
            <a:avLst/>
          </a:prstGeom>
          <a:noFill/>
        </p:spPr>
      </p:pic>
      <p:pic>
        <p:nvPicPr>
          <p:cNvPr id="1031" name="Picture 7" descr="Б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55237">
            <a:off x="7125228" y="5166270"/>
            <a:ext cx="1555967" cy="1342272"/>
          </a:xfrm>
          <a:prstGeom prst="rect">
            <a:avLst/>
          </a:prstGeom>
          <a:noFill/>
        </p:spPr>
      </p:pic>
      <p:pic>
        <p:nvPicPr>
          <p:cNvPr id="26" name="Billede 18" descr="elbow.gif"/>
          <p:cNvPicPr/>
          <p:nvPr/>
        </p:nvPicPr>
        <p:blipFill>
          <a:blip r:embed="rId6" cstate="print"/>
          <a:stretch>
            <a:fillRect/>
          </a:stretch>
        </p:blipFill>
        <p:spPr>
          <a:xfrm rot="19652381">
            <a:off x="4903014" y="2164457"/>
            <a:ext cx="1734460" cy="944909"/>
          </a:xfrm>
          <a:prstGeom prst="rect">
            <a:avLst/>
          </a:prstGeom>
        </p:spPr>
      </p:pic>
      <p:sp>
        <p:nvSpPr>
          <p:cNvPr id="27" name="Стрелка вниз 26"/>
          <p:cNvSpPr/>
          <p:nvPr/>
        </p:nvSpPr>
        <p:spPr>
          <a:xfrm rot="5400000">
            <a:off x="8243900" y="1232756"/>
            <a:ext cx="36004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https://thumbs.dreamstime.com/b/stomachache-man-was-touching-his-belly-having-terrible-pain-670563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2016224" cy="2016224"/>
          </a:xfrm>
          <a:prstGeom prst="rect">
            <a:avLst/>
          </a:prstGeom>
          <a:noFill/>
        </p:spPr>
      </p:pic>
      <p:pic>
        <p:nvPicPr>
          <p:cNvPr id="1037" name="Picture 13" descr="https://thumbs.dreamstime.com/b/%D0%BC%D1%83%D0%B6%D1%81%D0%BA%D0%BE%D0%B9-%D0%B0%D0%BF%D1%82%D0%B5%D0%BA%D0%B0%D1%80%D1%8C-%D0%B2-%D1%84%D0%B0%D1%80%D0%BC%D0%B0%D1%86%D0%B8%D0%B8-%D0%BD%D0%B0%D0%BF%D1%80%D0%BE%D1%82%D0%B8%D0%B2-%D0%BF%D0%BE-%D0%BE%D0%BA-%D1%81-%D0%BC%D0%B5-%D0%B8%D1%86%D0%B8%D0%BD%D0%B0%D0%BC%D0%B8-%D0%B7-%D0%BE%D1%80%D0%BE%D0%B2%D1%8C%D0%B5-721199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509120"/>
            <a:ext cx="2088232" cy="2088232"/>
          </a:xfrm>
          <a:prstGeom prst="rect">
            <a:avLst/>
          </a:prstGeom>
          <a:noFill/>
        </p:spPr>
      </p:pic>
      <p:pic>
        <p:nvPicPr>
          <p:cNvPr id="1039" name="Picture 15" descr="http://www.clipartbest.com/cliparts/RiA/Ez8/RiAEz8A9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5419894"/>
            <a:ext cx="2035101" cy="1438106"/>
          </a:xfrm>
          <a:prstGeom prst="rect">
            <a:avLst/>
          </a:prstGeom>
          <a:noFill/>
        </p:spPr>
      </p:pic>
      <p:pic>
        <p:nvPicPr>
          <p:cNvPr id="1041" name="Picture 17" descr="https://www.clipartmax.com/png/middle/82-828588_shiny-red-stove-sprite-030-shiny-red-stove-sprite-03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3645023"/>
            <a:ext cx="2592288" cy="2113949"/>
          </a:xfrm>
          <a:prstGeom prst="rect">
            <a:avLst/>
          </a:prstGeom>
          <a:noFill/>
        </p:spPr>
      </p:pic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323528" y="1844824"/>
            <a:ext cx="1828800" cy="1371600"/>
            <a:chOff x="1" y="1485"/>
            <a:chExt cx="3422" cy="2685"/>
          </a:xfrm>
        </p:grpSpPr>
        <p:pic>
          <p:nvPicPr>
            <p:cNvPr id="1043" name="Picture 1" descr="fl00128_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60" y="2083"/>
              <a:ext cx="2163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2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" y="1485"/>
              <a:ext cx="1710" cy="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Vocabulary.</a:t>
            </a:r>
            <a:r>
              <a:rPr lang="en-US" dirty="0" smtClean="0"/>
              <a:t> Translate into English</a:t>
            </a:r>
            <a:endParaRPr lang="ru-RU" dirty="0"/>
          </a:p>
        </p:txBody>
      </p:sp>
      <p:pic>
        <p:nvPicPr>
          <p:cNvPr id="17410" name="Picture 2" descr="12161376851595770453lemmling_Cartoon_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16651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7884368" y="2492896"/>
            <a:ext cx="115212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 descr="http://images.all-free-download.com/images/graphicthumb/study_drawing_reading_human_library_icons_decor_6833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66482"/>
            <a:ext cx="3095054" cy="2194566"/>
          </a:xfrm>
          <a:prstGeom prst="rect">
            <a:avLst/>
          </a:prstGeom>
          <a:noFill/>
        </p:spPr>
      </p:pic>
      <p:pic>
        <p:nvPicPr>
          <p:cNvPr id="17414" name="Picture 6" descr="https://www.clipartmax.com/png/middle/16-161222_learn-to-drive-the-bus-summer-class-get-on-the-bus%21-tools.png"/>
          <p:cNvPicPr>
            <a:picLocks noChangeAspect="1" noChangeArrowheads="1"/>
          </p:cNvPicPr>
          <p:nvPr/>
        </p:nvPicPr>
        <p:blipFill>
          <a:blip r:embed="rId4" cstate="print"/>
          <a:srcRect r="13591"/>
          <a:stretch>
            <a:fillRect/>
          </a:stretch>
        </p:blipFill>
        <p:spPr bwMode="auto">
          <a:xfrm>
            <a:off x="7062896" y="4653136"/>
            <a:ext cx="2081104" cy="2204864"/>
          </a:xfrm>
          <a:prstGeom prst="rect">
            <a:avLst/>
          </a:prstGeom>
          <a:noFill/>
        </p:spPr>
      </p:pic>
      <p:pic>
        <p:nvPicPr>
          <p:cNvPr id="12" name="Picture 3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1312912" cy="1456928"/>
          </a:xfrm>
          <a:prstGeom prst="rect">
            <a:avLst/>
          </a:prstGeom>
          <a:noFill/>
        </p:spPr>
      </p:pic>
      <p:pic>
        <p:nvPicPr>
          <p:cNvPr id="17416" name="Picture 8" descr="https://www.clipartmax.com/png/full/69-697213_dragonfly-vector-by-jscollon-on-deviantart-clipart-dragonfly-p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17122">
            <a:off x="-92705" y="4318960"/>
            <a:ext cx="1656184" cy="1332459"/>
          </a:xfrm>
          <a:prstGeom prst="rect">
            <a:avLst/>
          </a:prstGeom>
          <a:noFill/>
        </p:spPr>
      </p:pic>
      <p:pic>
        <p:nvPicPr>
          <p:cNvPr id="17418" name="Picture 10" descr="https://silverfeatherart.files.wordpress.com/2013/06/bluefeatherlogo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57131">
            <a:off x="4511163" y="1898416"/>
            <a:ext cx="2492439" cy="1611009"/>
          </a:xfrm>
          <a:prstGeom prst="rect">
            <a:avLst/>
          </a:prstGeom>
          <a:noFill/>
        </p:spPr>
      </p:pic>
      <p:pic>
        <p:nvPicPr>
          <p:cNvPr id="17422" name="Picture 14" descr="https://i.pinimg.com/originals/ea/a3/80/eaa380cbaa33d2142843777c95f69c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501008"/>
            <a:ext cx="1584176" cy="2498567"/>
          </a:xfrm>
          <a:prstGeom prst="rect">
            <a:avLst/>
          </a:prstGeom>
          <a:noFill/>
        </p:spPr>
      </p:pic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5796136" y="3356992"/>
            <a:ext cx="2332856" cy="1656184"/>
            <a:chOff x="135" y="13560"/>
            <a:chExt cx="3615" cy="2475"/>
          </a:xfrm>
        </p:grpSpPr>
        <p:pic>
          <p:nvPicPr>
            <p:cNvPr id="17424" name="Picture 251" descr="fl00115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" y="13935"/>
              <a:ext cx="2689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83" descr="j036165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35" y="13560"/>
              <a:ext cx="1815" cy="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7" name="Picture 19" descr="https://thumbs.dreamstime.com/b/cartoon-doodle-ruler-cartoon-doodle-ruler-white-background-vector-illustration-1138641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048137">
            <a:off x="5501991" y="5376900"/>
            <a:ext cx="1440160" cy="1258340"/>
          </a:xfrm>
          <a:prstGeom prst="rect">
            <a:avLst/>
          </a:prstGeom>
          <a:noFill/>
        </p:spPr>
      </p:pic>
      <p:pic>
        <p:nvPicPr>
          <p:cNvPr id="17518" name="Picture 110" descr="fr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4697638"/>
            <a:ext cx="1980332" cy="21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Vocabulary.</a:t>
            </a:r>
            <a:r>
              <a:rPr lang="en-US" dirty="0" smtClean="0"/>
              <a:t> Translate into English</a:t>
            </a:r>
            <a:endParaRPr lang="ru-RU" dirty="0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555776" y="5301208"/>
            <a:ext cx="2232248" cy="1556792"/>
            <a:chOff x="3975" y="11145"/>
            <a:chExt cx="3720" cy="2325"/>
          </a:xfrm>
        </p:grpSpPr>
        <p:pic>
          <p:nvPicPr>
            <p:cNvPr id="19459" name="Picture 21" descr="fl00141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95" y="11370"/>
              <a:ext cx="2700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5" descr="j0355931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5" y="11145"/>
              <a:ext cx="1920" cy="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1" name="Picture 5" descr="Безым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5850" y="1990223"/>
            <a:ext cx="1561838" cy="2374881"/>
          </a:xfrm>
          <a:prstGeom prst="rect">
            <a:avLst/>
          </a:prstGeom>
          <a:noFill/>
        </p:spPr>
      </p:pic>
      <p:sp>
        <p:nvSpPr>
          <p:cNvPr id="19462" name="AutoShape 6" descr="18"/>
          <p:cNvSpPr>
            <a:spLocks noChangeArrowheads="1"/>
          </p:cNvSpPr>
          <p:nvPr/>
        </p:nvSpPr>
        <p:spPr bwMode="auto">
          <a:xfrm>
            <a:off x="755576" y="1556792"/>
            <a:ext cx="1512168" cy="1656184"/>
          </a:xfrm>
          <a:prstGeom prst="roundRect">
            <a:avLst>
              <a:gd name="adj" fmla="val 0"/>
            </a:avLst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images (63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388" y="4725144"/>
            <a:ext cx="1500612" cy="131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9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30"/>
          <a:stretch/>
        </p:blipFill>
        <p:spPr>
          <a:xfrm>
            <a:off x="3419872" y="4077072"/>
            <a:ext cx="1413502" cy="119675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466" name="Picture 10" descr="https://img2.freepng.ru/20180426/agw/kisspng-sailing-animation-5ae1daf5160427.21672757152475109309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060848"/>
            <a:ext cx="1872208" cy="2163440"/>
          </a:xfrm>
          <a:prstGeom prst="rect">
            <a:avLst/>
          </a:prstGeom>
          <a:noFill/>
        </p:spPr>
      </p:pic>
      <p:pic>
        <p:nvPicPr>
          <p:cNvPr id="19468" name="Picture 12" descr="https://c7.hotpng.com/preview/723/817/148/lionhead-rabbit-clip-art-lion-fac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769768"/>
            <a:ext cx="1831782" cy="2088232"/>
          </a:xfrm>
          <a:prstGeom prst="rect">
            <a:avLst/>
          </a:prstGeom>
          <a:noFill/>
        </p:spPr>
      </p:pic>
      <p:sp>
        <p:nvSpPr>
          <p:cNvPr id="31" name="Стрелка влево 30"/>
          <p:cNvSpPr/>
          <p:nvPr/>
        </p:nvSpPr>
        <p:spPr>
          <a:xfrm>
            <a:off x="6804248" y="6093296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70" name="Picture 14" descr="https://papernya.minsk-roo.gov.by/files/00455/obj/120/20613/img/309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12976"/>
            <a:ext cx="2843808" cy="2046209"/>
          </a:xfrm>
          <a:prstGeom prst="rect">
            <a:avLst/>
          </a:prstGeom>
          <a:noFill/>
        </p:spPr>
      </p:pic>
      <p:pic>
        <p:nvPicPr>
          <p:cNvPr id="19472" name="Picture 16" descr="https://c7.hotpng.com/preview/867/995/738/bakery-cupcake-muffin-clip-art-bakery-shop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772816"/>
            <a:ext cx="2304256" cy="2304256"/>
          </a:xfrm>
          <a:prstGeom prst="rect">
            <a:avLst/>
          </a:prstGeom>
          <a:noFill/>
        </p:spPr>
      </p:pic>
      <p:pic>
        <p:nvPicPr>
          <p:cNvPr id="19474" name="Picture 18" descr="https://bipbap.ru/wp-content/uploads/2018/07/56ab8e91b66f41528e24e95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Grammar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личном сообщении в чате (</a:t>
            </a:r>
            <a:r>
              <a:rPr lang="ru-RU" dirty="0" smtClean="0">
                <a:solidFill>
                  <a:srgbClr val="FF0000"/>
                </a:solidFill>
              </a:rPr>
              <a:t>скрытое сообщение</a:t>
            </a:r>
            <a:r>
              <a:rPr lang="ru-RU" dirty="0" smtClean="0"/>
              <a:t>) участники всех 4-х групп одновременно пишут </a:t>
            </a:r>
            <a:r>
              <a:rPr lang="ru-RU" dirty="0" smtClean="0"/>
              <a:t>мне ответы </a:t>
            </a:r>
            <a:r>
              <a:rPr lang="ru-RU" dirty="0" smtClean="0"/>
              <a:t>на вопросы.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Первый </a:t>
            </a:r>
            <a:r>
              <a:rPr lang="ru-RU" dirty="0" smtClean="0">
                <a:solidFill>
                  <a:srgbClr val="FF0000"/>
                </a:solidFill>
              </a:rPr>
              <a:t>правильный  и полный </a:t>
            </a:r>
            <a:r>
              <a:rPr lang="ru-RU" dirty="0" smtClean="0"/>
              <a:t>ответ оценивается в 2 балла</a:t>
            </a:r>
          </a:p>
          <a:p>
            <a:r>
              <a:rPr lang="ru-RU" dirty="0" smtClean="0"/>
              <a:t>Второй </a:t>
            </a:r>
            <a:r>
              <a:rPr lang="ru-RU" dirty="0" smtClean="0">
                <a:solidFill>
                  <a:srgbClr val="FF0000"/>
                </a:solidFill>
              </a:rPr>
              <a:t>правильный  и полный </a:t>
            </a:r>
            <a:r>
              <a:rPr lang="ru-RU" dirty="0" smtClean="0"/>
              <a:t>ответ оценивается в 1 балл</a:t>
            </a:r>
          </a:p>
          <a:p>
            <a:r>
              <a:rPr lang="ru-RU" dirty="0" smtClean="0"/>
              <a:t>Третий </a:t>
            </a:r>
            <a:r>
              <a:rPr lang="ru-RU" dirty="0" smtClean="0">
                <a:solidFill>
                  <a:srgbClr val="FF0000"/>
                </a:solidFill>
              </a:rPr>
              <a:t>правильный  и полный </a:t>
            </a:r>
            <a:r>
              <a:rPr lang="ru-RU" dirty="0" smtClean="0"/>
              <a:t>ответ оценивается в 0,5 балла</a:t>
            </a:r>
          </a:p>
          <a:p>
            <a:r>
              <a:rPr lang="ru-RU" dirty="0" smtClean="0"/>
              <a:t>(</a:t>
            </a:r>
            <a:r>
              <a:rPr lang="ru-RU" sz="2200" dirty="0" smtClean="0"/>
              <a:t>Другие ученики могут также писать свои </a:t>
            </a:r>
            <a:r>
              <a:rPr lang="ru-RU" sz="2200" dirty="0" smtClean="0"/>
              <a:t>ответы в скрытом сообщении, они </a:t>
            </a:r>
            <a:r>
              <a:rPr lang="ru-RU" sz="2200" dirty="0" smtClean="0"/>
              <a:t>не будут засчитаны к общим командным </a:t>
            </a:r>
            <a:r>
              <a:rPr lang="ru-RU" sz="2200" dirty="0" smtClean="0"/>
              <a:t>баллам, но повлияют на общий итог при равном количестве баллов у разных команд</a:t>
            </a:r>
            <a:r>
              <a:rPr lang="ru-RU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dirty="0" smtClean="0"/>
              <a:t>Образуйте вопрос к подлежащему от предложения: 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They cook special food on holidays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Grammar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ru-RU" dirty="0" smtClean="0"/>
              <a:t>Образуйте альтернативный вопрос от предложения: 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Look! Children are making a snowman in the garden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583</TotalTime>
  <Words>514</Words>
  <Application>Microsoft Office PowerPoint</Application>
  <PresentationFormat>Экран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Итоговая работа за 5 класс</vt:lpstr>
      <vt:lpstr>Divide into 4 teams (3-4 students)</vt:lpstr>
      <vt:lpstr>Vocabulary. Translate into English</vt:lpstr>
      <vt:lpstr>Vocabulary. Translate into English</vt:lpstr>
      <vt:lpstr>Vocabulary. Translate into English</vt:lpstr>
      <vt:lpstr>Vocabulary. Translate into English</vt:lpstr>
      <vt:lpstr>Grammar</vt:lpstr>
      <vt:lpstr>Grammar</vt:lpstr>
      <vt:lpstr>Grammar</vt:lpstr>
      <vt:lpstr>Grammar</vt:lpstr>
      <vt:lpstr>Grammar</vt:lpstr>
      <vt:lpstr>Grammar</vt:lpstr>
      <vt:lpstr>Grammar</vt:lpstr>
      <vt:lpstr>Grammar  Образуйте множественное число  </vt:lpstr>
      <vt:lpstr>Who is a)John  b)Mary c)Tim for Peter </vt:lpstr>
      <vt:lpstr>Listening</vt:lpstr>
      <vt:lpstr>Total score</vt:lpstr>
      <vt:lpstr>Слайд 18</vt:lpstr>
      <vt:lpstr>Homework </vt:lpstr>
      <vt:lpstr>Напишите типы предложений во времени Future Simple</vt:lpstr>
      <vt:lpstr>HOMEWORK FOR SUMMER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за 5 класс</dc:title>
  <dc:creator>Хозяин</dc:creator>
  <cp:lastModifiedBy>Хозяин</cp:lastModifiedBy>
  <cp:revision>49</cp:revision>
  <dcterms:created xsi:type="dcterms:W3CDTF">2020-05-13T07:29:35Z</dcterms:created>
  <dcterms:modified xsi:type="dcterms:W3CDTF">2020-05-21T06:58:35Z</dcterms:modified>
</cp:coreProperties>
</file>