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1" r:id="rId4"/>
    <p:sldId id="267" r:id="rId5"/>
    <p:sldId id="268" r:id="rId6"/>
    <p:sldId id="269" r:id="rId7"/>
    <p:sldId id="270" r:id="rId8"/>
    <p:sldId id="277" r:id="rId9"/>
    <p:sldId id="278" r:id="rId10"/>
    <p:sldId id="275" r:id="rId11"/>
    <p:sldId id="276" r:id="rId12"/>
    <p:sldId id="271" r:id="rId13"/>
    <p:sldId id="272" r:id="rId14"/>
    <p:sldId id="273" r:id="rId15"/>
    <p:sldId id="274" r:id="rId16"/>
    <p:sldId id="282" r:id="rId17"/>
    <p:sldId id="283" r:id="rId18"/>
    <p:sldId id="284" r:id="rId19"/>
    <p:sldId id="285" r:id="rId20"/>
    <p:sldId id="266" r:id="rId21"/>
    <p:sldId id="258" r:id="rId22"/>
    <p:sldId id="259" r:id="rId23"/>
    <p:sldId id="261" r:id="rId24"/>
    <p:sldId id="280" r:id="rId25"/>
    <p:sldId id="262" r:id="rId26"/>
    <p:sldId id="263" r:id="rId27"/>
    <p:sldId id="26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02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0" y="-30163"/>
            <a:ext cx="9067800" cy="6889751"/>
            <a:chOff x="0" y="-30477"/>
            <a:chExt cx="9067800" cy="6889273"/>
          </a:xfrm>
        </p:grpSpPr>
        <p:cxnSp>
          <p:nvCxnSpPr>
            <p:cNvPr id="5" name="Straight Connector 109"/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/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/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/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/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/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/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/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/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/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/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/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/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/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/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/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/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/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/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/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/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/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/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/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/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/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/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/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/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/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/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/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/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/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/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/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/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/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/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/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/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/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/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/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/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/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/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/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/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/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/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/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/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/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/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/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/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/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/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/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/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/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/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/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/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/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/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/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/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/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/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/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/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/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/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/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/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/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/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/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/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93"/>
          <p:cNvGrpSpPr>
            <a:grpSpLocks/>
          </p:cNvGrpSpPr>
          <p:nvPr/>
        </p:nvGrpSpPr>
        <p:grpSpPr bwMode="auto">
          <a:xfrm>
            <a:off x="0" y="2057400"/>
            <a:ext cx="4802188" cy="2820988"/>
            <a:chOff x="0" y="2057400"/>
            <a:chExt cx="4801394" cy="2820988"/>
          </a:xfrm>
        </p:grpSpPr>
        <p:cxnSp>
          <p:nvCxnSpPr>
            <p:cNvPr id="90" name="Straight Connector 116"/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/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/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BD1FE-320D-49E0-BECB-517472F08970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4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F40D0-1F88-4E33-9B01-1A3255E2144D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160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0" y="-30163"/>
            <a:ext cx="9067800" cy="4846638"/>
            <a:chOff x="1" y="-30477"/>
            <a:chExt cx="9067799" cy="4526277"/>
          </a:xfrm>
        </p:grpSpPr>
        <p:cxnSp>
          <p:nvCxnSpPr>
            <p:cNvPr id="5" name="Straight Connector 7"/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/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/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/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/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/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/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/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/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/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/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/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/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/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/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/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/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/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/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/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/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/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/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/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/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/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/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/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/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/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/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/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/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/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/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/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/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/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/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/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/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/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/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/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/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/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/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/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/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/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/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/>
          <p:cNvSpPr/>
          <p:nvPr/>
        </p:nvSpPr>
        <p:spPr>
          <a:xfrm>
            <a:off x="0" y="4311650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Connector 95"/>
          <p:cNvCxnSpPr/>
          <p:nvPr/>
        </p:nvCxnSpPr>
        <p:spPr>
          <a:xfrm>
            <a:off x="0" y="438785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/>
          <p:cNvCxnSpPr/>
          <p:nvPr/>
        </p:nvCxnSpPr>
        <p:spPr>
          <a:xfrm>
            <a:off x="0" y="6138863"/>
            <a:ext cx="9144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92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93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C0B1F-746F-4A43-BA81-0148AE504A4F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193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7157-F406-48CE-BED5-8DB1A442AA79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08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4FD69-0A45-41F0-AF51-5E4ADD6461EE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684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82BFC-551A-434C-9236-52A8CF9B3277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06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441A6-6911-4EB9-974E-4985336FF5A9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38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8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DF64E-17F0-4EB5-98C3-0EFFA036D5AE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8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3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A223D-60E9-4871-A6AE-F7B76C2B79AE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410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D592-6448-441C-BC00-AE0212E0E157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23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AA36-74D3-46B1-8541-5D49858C5FDC}" type="slidenum">
              <a:rPr lang="es-ES">
                <a:solidFill>
                  <a:srgbClr val="DFE6D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92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2E2B9-E2C5-4CBB-AB6D-DD52229E57B9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918D4-2090-4363-9C72-D8095ED227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96969"/>
            </a:gs>
            <a:gs pos="53000">
              <a:srgbClr val="000000"/>
            </a:gs>
            <a:gs pos="100000">
              <a:srgbClr val="000000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225" y="136525"/>
            <a:ext cx="8869363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n-US" alt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AE337-F167-43C0-A201-83480369C574}" type="slidenum">
              <a:rPr lang="es-ES">
                <a:solidFill>
                  <a:srgbClr val="DFE6D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DFE6D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7450" indent="-228600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70025"/>
          </a:xfrm>
        </p:spPr>
        <p:txBody>
          <a:bodyPr/>
          <a:lstStyle/>
          <a:p>
            <a:r>
              <a:rPr lang="en-US" dirty="0" smtClean="0"/>
              <a:t>ASKING/ Giving DIRECTIONS</a:t>
            </a:r>
            <a:endParaRPr lang="ru-RU" dirty="0"/>
          </a:p>
        </p:txBody>
      </p:sp>
      <p:sp>
        <p:nvSpPr>
          <p:cNvPr id="21506" name="AutoShape 2" descr="https://image.slidesharecdn.com/pptflors-091021142439-phpapp02/95/p-p-t-flor-s-1-728.jpg?cb=12561350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Kép 1" descr="town"/>
          <p:cNvPicPr>
            <a:picLocks noChangeAspect="1" noChangeArrowheads="1"/>
          </p:cNvPicPr>
          <p:nvPr/>
        </p:nvPicPr>
        <p:blipFill>
          <a:blip r:embed="rId2" cstate="print"/>
          <a:srcRect b="24591"/>
          <a:stretch>
            <a:fillRect/>
          </a:stretch>
        </p:blipFill>
        <p:spPr bwMode="auto">
          <a:xfrm>
            <a:off x="899592" y="1844824"/>
            <a:ext cx="7392183" cy="453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6 CuadroTexto"/>
          <p:cNvSpPr txBox="1">
            <a:spLocks noChangeArrowheads="1"/>
          </p:cNvSpPr>
          <p:nvPr/>
        </p:nvSpPr>
        <p:spPr bwMode="auto">
          <a:xfrm>
            <a:off x="1547813" y="427038"/>
            <a:ext cx="6553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He is </a:t>
            </a:r>
            <a:r>
              <a:rPr lang="es-ES_tradnl" altLang="es-ES" sz="2800" dirty="0" smtClean="0">
                <a:solidFill>
                  <a:schemeClr val="tx1"/>
                </a:solidFill>
                <a:latin typeface="Arial" charset="0"/>
              </a:rPr>
              <a:t>AT the </a:t>
            </a:r>
            <a:r>
              <a:rPr lang="es-ES_tradnl" altLang="es-ES" sz="4400" b="1" dirty="0" smtClean="0">
                <a:solidFill>
                  <a:srgbClr val="FFFF00"/>
                </a:solidFill>
                <a:latin typeface="Arial" charset="0"/>
              </a:rPr>
              <a:t>MUSEUM</a:t>
            </a:r>
            <a:endParaRPr lang="es-ES" altLang="es-ES" sz="18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/>
          <a:srcRect b="2789"/>
          <a:stretch/>
        </p:blipFill>
        <p:spPr bwMode="auto">
          <a:xfrm>
            <a:off x="1042988" y="1455738"/>
            <a:ext cx="6654800" cy="3929062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28" t="-1" r="51043" b="2422"/>
          <a:stretch/>
        </p:blipFill>
        <p:spPr bwMode="auto">
          <a:xfrm flipH="1">
            <a:off x="3851920" y="4005064"/>
            <a:ext cx="376295" cy="1204417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1843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05438" y="4340225"/>
            <a:ext cx="1452562" cy="17383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047750"/>
            <a:ext cx="6459537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1272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27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0 Grupo"/>
          <p:cNvGrpSpPr>
            <a:grpSpLocks/>
          </p:cNvGrpSpPr>
          <p:nvPr/>
        </p:nvGrpSpPr>
        <p:grpSpPr bwMode="auto">
          <a:xfrm>
            <a:off x="3490913" y="2205038"/>
            <a:ext cx="5322887" cy="3617912"/>
            <a:chOff x="3491562" y="2205038"/>
            <a:chExt cx="5321789" cy="3617912"/>
          </a:xfrm>
        </p:grpSpPr>
        <p:pic>
          <p:nvPicPr>
            <p:cNvPr id="11279" name="2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1277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235325" y="546100"/>
            <a:ext cx="4537075" cy="1360488"/>
          </a:xfrm>
          <a:prstGeom prst="wedgeEllipseCallout">
            <a:avLst>
              <a:gd name="adj1" fmla="val 17324"/>
              <a:gd name="adj2" fmla="val 8824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plaster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medicines.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6 CuadroTexto"/>
          <p:cNvSpPr txBox="1">
            <a:spLocks noChangeArrowheads="1"/>
          </p:cNvSpPr>
          <p:nvPr/>
        </p:nvSpPr>
        <p:spPr bwMode="auto">
          <a:xfrm>
            <a:off x="1042988" y="355600"/>
            <a:ext cx="57610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He is </a:t>
            </a:r>
            <a:r>
              <a:rPr lang="es-ES_tradnl" altLang="es-ES" sz="2800" dirty="0" smtClean="0">
                <a:solidFill>
                  <a:schemeClr val="tx1"/>
                </a:solidFill>
                <a:latin typeface="Arial" charset="0"/>
              </a:rPr>
              <a:t>AT </a:t>
            </a: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s-ES_tradnl" altLang="es-ES" sz="4400" b="1" dirty="0">
                <a:solidFill>
                  <a:srgbClr val="FFFF00"/>
                </a:solidFill>
                <a:latin typeface="Arial" charset="0"/>
              </a:rPr>
              <a:t>CHEMIST’S</a:t>
            </a:r>
            <a:endParaRPr lang="es-ES" altLang="es-ES" sz="18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4 Image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57288" y="1047750"/>
            <a:ext cx="6459537" cy="449897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113" y="2924175"/>
            <a:ext cx="2717800" cy="32496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68625"/>
            <a:ext cx="6477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233488"/>
            <a:ext cx="69977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5368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5369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9 Grupo"/>
          <p:cNvGrpSpPr>
            <a:grpSpLocks/>
          </p:cNvGrpSpPr>
          <p:nvPr/>
        </p:nvGrpSpPr>
        <p:grpSpPr bwMode="auto">
          <a:xfrm>
            <a:off x="3498850" y="2205038"/>
            <a:ext cx="5321300" cy="3617912"/>
            <a:chOff x="3491562" y="2205038"/>
            <a:chExt cx="5321789" cy="3617912"/>
          </a:xfrm>
        </p:grpSpPr>
        <p:pic>
          <p:nvPicPr>
            <p:cNvPr id="15375" name="20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5373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851275" y="620713"/>
            <a:ext cx="4537075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newspapers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sweets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57288" y="1233488"/>
            <a:ext cx="6997700" cy="459422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16 CuadroTexto"/>
          <p:cNvSpPr txBox="1">
            <a:spLocks noChangeArrowheads="1"/>
          </p:cNvSpPr>
          <p:nvPr/>
        </p:nvSpPr>
        <p:spPr bwMode="auto">
          <a:xfrm>
            <a:off x="1042988" y="260350"/>
            <a:ext cx="6553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He is </a:t>
            </a:r>
            <a:r>
              <a:rPr lang="es-ES_tradnl" altLang="es-ES" sz="2800" dirty="0" smtClean="0">
                <a:solidFill>
                  <a:schemeClr val="tx1"/>
                </a:solidFill>
                <a:latin typeface="Arial" charset="0"/>
              </a:rPr>
              <a:t>AT </a:t>
            </a: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s-ES_tradnl" altLang="es-ES" sz="4400" b="1" dirty="0">
                <a:solidFill>
                  <a:srgbClr val="FFFF00"/>
                </a:solidFill>
                <a:latin typeface="Arial" charset="0"/>
              </a:rPr>
              <a:t>NEWSAGENT’S</a:t>
            </a:r>
            <a:endParaRPr lang="es-ES" altLang="es-ES" sz="18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40113" y="2924175"/>
            <a:ext cx="2716212" cy="3249613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28" r="51043" b="50000"/>
          <a:stretch/>
        </p:blipFill>
        <p:spPr bwMode="auto">
          <a:xfrm>
            <a:off x="2483768" y="3140836"/>
            <a:ext cx="766205" cy="1336561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16390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6895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LET’S CHECK YOUR HOME ASSIGNMENT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00" b="1321"/>
          <a:stretch>
            <a:fillRect/>
          </a:stretch>
        </p:blipFill>
        <p:spPr bwMode="auto">
          <a:xfrm>
            <a:off x="-4910" y="836712"/>
            <a:ext cx="914891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LET’S CHECK YOUR HOME ASSIGNMENT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914736"/>
          <a:ext cx="8280920" cy="5826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/>
                <a:gridCol w="4140460"/>
              </a:tblGrid>
              <a:tr h="73168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B.  </a:t>
                      </a:r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Соотнесите части фраз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270288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next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 the corner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turn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 your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how do I get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lphaLcParenR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lphaLcParenR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 / down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lphaLcParenR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right / left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lphaLcParenR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right / left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lphaLcParenR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endParaRPr lang="ru-RU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lphaLcParenR"/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endParaRPr lang="ru-RU" sz="2400" dirty="0"/>
                    </a:p>
                  </a:txBody>
                  <a:tcPr/>
                </a:tc>
              </a:tr>
              <a:tr h="81730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С.Просмотрите еще раз фильм с 3:50 до 4:40 и выпишите знаки-направления движения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85991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1)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8)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9)</a:t>
                      </a:r>
                      <a:b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LET’S CHECK YOUR HOME ASSIGNMENT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D</a:t>
            </a:r>
            <a:r>
              <a:rPr lang="ru-RU" b="1" dirty="0" smtClean="0"/>
              <a:t>. Что обозначают эти знаки? Соотнесите картинки и значения</a:t>
            </a:r>
            <a:r>
              <a:rPr lang="en-US" b="1" dirty="0" smtClean="0"/>
              <a:t>.</a:t>
            </a:r>
            <a:endParaRPr lang="ru-RU" dirty="0" smtClean="0"/>
          </a:p>
          <a:p>
            <a:r>
              <a:rPr lang="en-US" dirty="0" smtClean="0"/>
              <a:t>1)</a:t>
            </a:r>
            <a:r>
              <a:rPr lang="ru-RU" dirty="0" smtClean="0"/>
              <a:t> </a:t>
            </a:r>
            <a:r>
              <a:rPr lang="en-US" dirty="0" smtClean="0"/>
              <a:t>          2)</a:t>
            </a:r>
            <a:r>
              <a:rPr lang="ru-RU" dirty="0" smtClean="0"/>
              <a:t> </a:t>
            </a:r>
            <a:r>
              <a:rPr lang="en-US" dirty="0" smtClean="0"/>
              <a:t>          3)</a:t>
            </a:r>
            <a:r>
              <a:rPr lang="ru-RU" dirty="0" smtClean="0"/>
              <a:t> </a:t>
            </a:r>
            <a:r>
              <a:rPr lang="en-US" dirty="0" smtClean="0"/>
              <a:t>          4)</a:t>
            </a:r>
            <a:r>
              <a:rPr lang="ru-RU" dirty="0" smtClean="0"/>
              <a:t> </a:t>
            </a:r>
            <a:r>
              <a:rPr lang="en-US" dirty="0" smtClean="0"/>
              <a:t>         5)</a:t>
            </a:r>
            <a:r>
              <a:rPr lang="ru-RU" dirty="0" smtClean="0"/>
              <a:t> </a:t>
            </a:r>
          </a:p>
          <a:p>
            <a:pPr lvl="0"/>
            <a:r>
              <a:rPr lang="en-US" dirty="0" smtClean="0"/>
              <a:t>You mustn't turn left.</a:t>
            </a:r>
            <a:endParaRPr lang="ru-RU" dirty="0" smtClean="0"/>
          </a:p>
          <a:p>
            <a:pPr lvl="0"/>
            <a:r>
              <a:rPr lang="en-US" dirty="0" smtClean="0"/>
              <a:t>You mustn't use cell phones.</a:t>
            </a:r>
            <a:endParaRPr lang="ru-RU" dirty="0" smtClean="0"/>
          </a:p>
          <a:p>
            <a:pPr lvl="0"/>
            <a:r>
              <a:rPr lang="en-US" dirty="0" smtClean="0"/>
              <a:t>You mustn't take pictures.</a:t>
            </a:r>
            <a:endParaRPr lang="ru-RU" dirty="0" smtClean="0"/>
          </a:p>
          <a:p>
            <a:pPr lvl="0"/>
            <a:r>
              <a:rPr lang="en-US" dirty="0" smtClean="0"/>
              <a:t>You mustn't eat or drink here.</a:t>
            </a:r>
            <a:endParaRPr lang="ru-RU" dirty="0" smtClean="0"/>
          </a:p>
          <a:p>
            <a:pPr lvl="0"/>
            <a:r>
              <a:rPr lang="en-US" dirty="0" smtClean="0"/>
              <a:t>You mustn't feed animals.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https://resh.edu.ru/uploads/lesson_extract/2016-06-03_m-3-11449p/512/232/OEBPS/objects/e_26_02/images/2602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64904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resh.edu.ru/uploads/lesson_extract/2016-06-03_m-3-11449p/512/232/OEBPS/objects/e_26_02/images/2602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492896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resh.edu.ru/uploads/lesson_extract/2016-06-03_m-3-11449p/512/232/OEBPS/objects/e_26_02/images/26026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492896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resh.edu.ru/uploads/lesson_extract/2016-06-03_m-3-11449p/512/232/OEBPS/objects/e_26_02/images/2602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492896"/>
            <a:ext cx="6572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resh.edu.ru/uploads/lesson_extract/2016-06-03_m-3-11449p/512/232/OEBPS/objects/e_26_02/images/26024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564904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check the dialogue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2260848"/>
          </a:xfrm>
        </p:spPr>
        <p:txBody>
          <a:bodyPr/>
          <a:lstStyle/>
          <a:p>
            <a:r>
              <a:rPr lang="en-US" b="1" dirty="0" smtClean="0"/>
              <a:t>Teacher</a:t>
            </a:r>
            <a:r>
              <a:rPr lang="en-US" dirty="0" smtClean="0"/>
              <a:t>: Excuse me, Bob.... </a:t>
            </a:r>
            <a:endParaRPr lang="ru-RU" dirty="0" smtClean="0"/>
          </a:p>
          <a:p>
            <a:r>
              <a:rPr lang="en-US" b="1" dirty="0" smtClean="0"/>
              <a:t>Bob</a:t>
            </a:r>
            <a:r>
              <a:rPr lang="en-US" dirty="0" smtClean="0"/>
              <a:t>: </a:t>
            </a:r>
            <a:endParaRPr lang="ru-RU" dirty="0" smtClean="0"/>
          </a:p>
          <a:p>
            <a:r>
              <a:rPr lang="en-US" b="1" dirty="0" smtClean="0"/>
              <a:t>Teacher</a:t>
            </a:r>
            <a:r>
              <a:rPr lang="ru-RU" b="1" dirty="0" smtClean="0"/>
              <a:t>: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 the dialogue SB p112 ex 2. 1)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700" dirty="0" smtClean="0"/>
              <a:t>(ДО </a:t>
            </a:r>
            <a:r>
              <a:rPr lang="ru-RU" sz="2700" dirty="0" smtClean="0"/>
              <a:t>0:23)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repeat together with the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speaker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96" b="56411"/>
          <a:stretch>
            <a:fillRect/>
          </a:stretch>
        </p:blipFill>
        <p:spPr bwMode="auto">
          <a:xfrm>
            <a:off x="251520" y="2132856"/>
            <a:ext cx="867425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start!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Make sure that you are sitting correctly.</a:t>
            </a:r>
          </a:p>
          <a:p>
            <a:r>
              <a:rPr lang="en-US" sz="4400" b="1" dirty="0" smtClean="0"/>
              <a:t>Turn on the lights.</a:t>
            </a:r>
          </a:p>
          <a:p>
            <a:r>
              <a:rPr lang="en-US" sz="4400" b="1" dirty="0" smtClean="0"/>
              <a:t>Get ready with your Student’s Books, notebooks and pens and homework</a:t>
            </a:r>
            <a:endParaRPr lang="ru-RU" sz="4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short dialogue (SB p112)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dirty="0" smtClean="0"/>
              <a:t>( </a:t>
            </a:r>
            <a:r>
              <a:rPr lang="en-US" dirty="0" smtClean="0"/>
              <a:t>volunteers)</a:t>
            </a:r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endParaRPr lang="en-US" dirty="0" smtClean="0"/>
          </a:p>
          <a:p>
            <a:pPr marL="514350" indent="-514350">
              <a:buFont typeface="+mj-lt"/>
              <a:buAutoNum type="alphaUcPeriod"/>
            </a:pPr>
            <a:endParaRPr lang="en-US" dirty="0" smtClean="0"/>
          </a:p>
          <a:p>
            <a:pPr marL="514350" indent="-514350">
              <a:buFont typeface="+mj-lt"/>
              <a:buAutoNum type="alphaUcPeriod"/>
            </a:pPr>
            <a:endParaRPr lang="en-US" dirty="0" smtClean="0"/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Excuse me, is there a _________ near here?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B. Yes, there’s one on _________Street (Road)</a:t>
            </a:r>
            <a:endParaRPr lang="ru-RU" dirty="0"/>
          </a:p>
        </p:txBody>
      </p:sp>
      <p:pic>
        <p:nvPicPr>
          <p:cNvPr id="4" name="Picture 2" descr="I:\places in town\cine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367" y="2276872"/>
            <a:ext cx="2985998" cy="1944216"/>
          </a:xfrm>
          <a:prstGeom prst="rect">
            <a:avLst/>
          </a:prstGeom>
          <a:noFill/>
        </p:spPr>
      </p:pic>
      <p:pic>
        <p:nvPicPr>
          <p:cNvPr id="5" name="Picture 1" descr="I:\places in town\restaur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199" y="2204864"/>
            <a:ext cx="2592289" cy="1944216"/>
          </a:xfrm>
          <a:prstGeom prst="rect">
            <a:avLst/>
          </a:prstGeom>
          <a:noFill/>
        </p:spPr>
      </p:pic>
      <p:pic>
        <p:nvPicPr>
          <p:cNvPr id="6" name="Picture 3" descr="I:\places in town\Sales-assistant-with-customer-in-clothes-sh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0949" y="2276872"/>
            <a:ext cx="2402011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Make a dialogue </a:t>
            </a:r>
            <a:br>
              <a:rPr lang="en-US" dirty="0" smtClean="0"/>
            </a:br>
            <a:r>
              <a:rPr lang="en-US" dirty="0" smtClean="0"/>
              <a:t>according to the pattern (SB p112) 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3600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A: Excuse me, is there a _________ near here?</a:t>
            </a:r>
          </a:p>
          <a:p>
            <a:endParaRPr lang="en-US" dirty="0"/>
          </a:p>
          <a:p>
            <a:pPr>
              <a:buNone/>
            </a:pPr>
            <a:r>
              <a:rPr lang="en-US" dirty="0" smtClean="0"/>
              <a:t>B: Yes, there’s one on _________Street (Road)</a:t>
            </a:r>
          </a:p>
          <a:p>
            <a:pPr>
              <a:buNone/>
            </a:pPr>
            <a:r>
              <a:rPr lang="en-US" dirty="0" smtClean="0"/>
              <a:t>A: Where exactly?</a:t>
            </a:r>
          </a:p>
          <a:p>
            <a:pPr>
              <a:buNone/>
            </a:pPr>
            <a:r>
              <a:rPr lang="en-US" dirty="0" smtClean="0"/>
              <a:t>B: On the corner of ________ and __________</a:t>
            </a:r>
          </a:p>
          <a:p>
            <a:pPr>
              <a:buNone/>
            </a:pPr>
            <a:r>
              <a:rPr lang="en-US" dirty="0" smtClean="0"/>
              <a:t>A: Thanks a lot</a:t>
            </a:r>
            <a:endParaRPr lang="ru-RU" dirty="0"/>
          </a:p>
        </p:txBody>
      </p:sp>
      <p:pic>
        <p:nvPicPr>
          <p:cNvPr id="4" name="Picture 2" descr="I:\places in town\sch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653136"/>
            <a:ext cx="1944216" cy="1957177"/>
          </a:xfrm>
          <a:prstGeom prst="rect">
            <a:avLst/>
          </a:prstGeom>
          <a:noFill/>
        </p:spPr>
      </p:pic>
      <p:pic>
        <p:nvPicPr>
          <p:cNvPr id="33794" name="Picture 2" descr="https://avatars.mds.yandex.net/get-zen_doc/195350/pub_5d8463ad3639e600ad6f88b3_5d8464377cccba00ace0c67e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605" y="4797152"/>
            <a:ext cx="2462450" cy="1584176"/>
          </a:xfrm>
          <a:prstGeom prst="rect">
            <a:avLst/>
          </a:prstGeom>
          <a:noFill/>
        </p:spPr>
      </p:pic>
      <p:pic>
        <p:nvPicPr>
          <p:cNvPr id="33796" name="Picture 4" descr="https://data.jigsawpuzzle.co.uk/schmidt-spiele.47/schmidt-spiele-3-jigsaw-puzzles-a-day-at-the-zoo-jigsaw-puzzle-24-pieces.58817-2.f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1420" y="4797152"/>
            <a:ext cx="2328846" cy="1577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 SB page 112 ex 2. 2) </a:t>
            </a:r>
            <a:r>
              <a:rPr lang="en-US" dirty="0" smtClean="0">
                <a:solidFill>
                  <a:srgbClr val="FF0000"/>
                </a:solidFill>
              </a:rPr>
              <a:t>repeat after the speaker </a:t>
            </a:r>
            <a:r>
              <a:rPr lang="ru-RU" sz="3100" dirty="0" smtClean="0">
                <a:solidFill>
                  <a:srgbClr val="FF0000"/>
                </a:solidFill>
              </a:rPr>
              <a:t>(С 0:26)</a:t>
            </a:r>
            <a:r>
              <a:rPr lang="en-US" sz="3100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31" t="43589" b="7090"/>
          <a:stretch>
            <a:fillRect/>
          </a:stretch>
        </p:blipFill>
        <p:spPr bwMode="auto">
          <a:xfrm>
            <a:off x="0" y="1077779"/>
            <a:ext cx="9144000" cy="578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 at the picture (SB p 112)</a:t>
            </a:r>
            <a:br>
              <a:rPr lang="en-US" dirty="0" smtClean="0"/>
            </a:br>
            <a:r>
              <a:rPr lang="en-US" dirty="0" smtClean="0"/>
              <a:t> and ask your partner how to find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Bakery</a:t>
            </a:r>
          </a:p>
          <a:p>
            <a:r>
              <a:rPr lang="en-US" dirty="0" smtClean="0"/>
              <a:t>Newsagent’s</a:t>
            </a:r>
          </a:p>
          <a:p>
            <a:r>
              <a:rPr lang="en-US" dirty="0" smtClean="0"/>
              <a:t>Florist’s</a:t>
            </a:r>
          </a:p>
          <a:p>
            <a:r>
              <a:rPr lang="en-US" dirty="0" smtClean="0"/>
              <a:t>Art gallery</a:t>
            </a:r>
          </a:p>
          <a:p>
            <a:r>
              <a:rPr lang="en-US" dirty="0" smtClean="0"/>
              <a:t>Supermarket,</a:t>
            </a:r>
          </a:p>
          <a:p>
            <a:r>
              <a:rPr lang="en-US" dirty="0" smtClean="0"/>
              <a:t>… 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 the dialogue using new words:</a:t>
            </a:r>
            <a:endParaRPr lang="ru-RU" dirty="0"/>
          </a:p>
        </p:txBody>
      </p:sp>
      <p:pic>
        <p:nvPicPr>
          <p:cNvPr id="31746" name="Picture 2" descr="https://1.bp.blogspot.com/-qN2E1Tb7Z6s/XYaSkwAZauI/AAAAAAAAM1E/Rivqnvr1Kechpeg8GUaMwMFnQZHvHATUACLcBGAsYHQ/s1600/%25D0%25B2%2B%25D0%25B1%25D0%25BB%25D0%25BE%25D0%25B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799"/>
            <a:ext cx="2061590" cy="2016225"/>
          </a:xfrm>
          <a:prstGeom prst="rect">
            <a:avLst/>
          </a:prstGeom>
          <a:noFill/>
        </p:spPr>
      </p:pic>
      <p:pic>
        <p:nvPicPr>
          <p:cNvPr id="31748" name="Picture 4" descr="https://www.34volt.com/images/kadraj/kfc-ye-yeni-yorum-4406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00808"/>
            <a:ext cx="2744319" cy="2016224"/>
          </a:xfrm>
          <a:prstGeom prst="rect">
            <a:avLst/>
          </a:prstGeom>
          <a:noFill/>
        </p:spPr>
      </p:pic>
      <p:pic>
        <p:nvPicPr>
          <p:cNvPr id="31750" name="Picture 6" descr="https://clip.cookdiary.net/sites/default/files/wallpaper/amusement-park-clipart/487099/amusement-park-clipart-adventure-park-487099-16027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628800"/>
            <a:ext cx="2592288" cy="2088232"/>
          </a:xfrm>
          <a:prstGeom prst="rect">
            <a:avLst/>
          </a:prstGeom>
          <a:noFill/>
        </p:spPr>
      </p:pic>
      <p:pic>
        <p:nvPicPr>
          <p:cNvPr id="31752" name="Picture 8" descr="https://avatars.mds.yandex.net/get-zen_doc/59923/pub_5c5c3506450e5f00ad261e33_5c5c377cb30a4600aface8ae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93096"/>
            <a:ext cx="2905757" cy="1944216"/>
          </a:xfrm>
          <a:prstGeom prst="rect">
            <a:avLst/>
          </a:prstGeom>
          <a:noFill/>
        </p:spPr>
      </p:pic>
      <p:pic>
        <p:nvPicPr>
          <p:cNvPr id="31754" name="Picture 10" descr="https://kidpassage.com/images/publications/luchshie-magaziny-igrushek-mira-gde-kazhdomu-daryat-chudesa/867_f6b3d364d689e609b62fff17bb8a20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437112"/>
            <a:ext cx="3168352" cy="1864707"/>
          </a:xfrm>
          <a:prstGeom prst="rect">
            <a:avLst/>
          </a:prstGeom>
          <a:noFill/>
        </p:spPr>
      </p:pic>
      <p:pic>
        <p:nvPicPr>
          <p:cNvPr id="31758" name="Picture 14" descr="https://thumbs.dreamstime.com/b/%D1%8E%D0%B2%D0%B5-%D0%B8%D1%80%D0%BD%D1%8B%D0%B9-%D0%BC%D0%B0%D0%B3%D0%B0%D0%B7%D0%B8%D0%BD-317919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6413" y="4005064"/>
            <a:ext cx="3037587" cy="2654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 smtClean="0"/>
              <a:t>Ask your partner how to find… </a:t>
            </a:r>
            <a:endParaRPr lang="ru-RU" dirty="0"/>
          </a:p>
        </p:txBody>
      </p:sp>
      <p:pic>
        <p:nvPicPr>
          <p:cNvPr id="4" name="Содержимое 3" descr="Без имени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61865"/>
            <a:ext cx="9144000" cy="599613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ASSIGNMENT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1)</a:t>
            </a:r>
            <a:r>
              <a:rPr lang="ru-RU" dirty="0" smtClean="0"/>
              <a:t>Слова модуль 9</a:t>
            </a:r>
          </a:p>
          <a:p>
            <a:r>
              <a:rPr lang="ru-RU" dirty="0" smtClean="0"/>
              <a:t>2) Записи в тетради по </a:t>
            </a:r>
            <a:r>
              <a:rPr lang="en-US" dirty="0" smtClean="0"/>
              <a:t>Past Simple</a:t>
            </a:r>
            <a:r>
              <a:rPr lang="ru-RU" dirty="0" smtClean="0"/>
              <a:t>. </a:t>
            </a:r>
            <a:endParaRPr lang="en-US" dirty="0" smtClean="0"/>
          </a:p>
          <a:p>
            <a:r>
              <a:rPr lang="ru-RU" dirty="0" smtClean="0"/>
              <a:t>3</a:t>
            </a:r>
            <a:r>
              <a:rPr lang="en-US" dirty="0" smtClean="0"/>
              <a:t>)</a:t>
            </a:r>
            <a:r>
              <a:rPr lang="ru-RU" dirty="0" smtClean="0"/>
              <a:t>Составить диалог из 8 реплик на основе </a:t>
            </a:r>
            <a:r>
              <a:rPr lang="ru-RU" dirty="0" err="1" smtClean="0"/>
              <a:t>упр</a:t>
            </a:r>
            <a:r>
              <a:rPr lang="ru-RU" dirty="0" smtClean="0"/>
              <a:t> 2 </a:t>
            </a:r>
            <a:r>
              <a:rPr lang="ru-RU" dirty="0" err="1" smtClean="0"/>
              <a:t>стр</a:t>
            </a:r>
            <a:r>
              <a:rPr lang="ru-RU" dirty="0" smtClean="0"/>
              <a:t> 112 и картинки из презентации</a:t>
            </a:r>
          </a:p>
          <a:p>
            <a:r>
              <a:rPr lang="ru-RU" dirty="0" smtClean="0"/>
              <a:t>Выслать НЕ НУЖНО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remember the words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Open  your dictionary and remember the words, </a:t>
            </a:r>
          </a:p>
          <a:p>
            <a:r>
              <a:rPr lang="en-US" dirty="0" smtClean="0"/>
              <a:t>Get ready with your homework</a:t>
            </a:r>
            <a:endParaRPr lang="ru-RU" dirty="0"/>
          </a:p>
        </p:txBody>
      </p:sp>
      <p:pic>
        <p:nvPicPr>
          <p:cNvPr id="27650" name="Picture 2" descr="https://c7.hotpng.com/preview/174/371/756/collins-robert-french-dictionary-collins-english-dictionary-webster-s-new-world-french-dictionary-clip-art-connotation-clipar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068960"/>
            <a:ext cx="5400600" cy="3369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971600" y="548680"/>
            <a:ext cx="511256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000" b="1" dirty="0" err="1"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Where’s</a:t>
            </a:r>
            <a:r>
              <a:rPr lang="es-ES_tradnl" sz="4000" b="1" dirty="0"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the</a:t>
            </a:r>
            <a:r>
              <a:rPr lang="es-ES_tradnl" sz="4000" b="1" dirty="0"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 </a:t>
            </a:r>
            <a:r>
              <a:rPr lang="es-ES_tradnl" sz="4000" b="1" dirty="0" err="1"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thief</a:t>
            </a:r>
            <a:r>
              <a:rPr lang="es-ES_tradnl" sz="4000" b="1" dirty="0"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latin typeface="Arial" charset="0"/>
              </a:rPr>
              <a:t>?</a:t>
            </a:r>
            <a:endParaRPr lang="es-ES" sz="4000" b="1" dirty="0">
              <a:solidFill>
                <a:prstClr val="white"/>
              </a:solidFill>
              <a:effectLst>
                <a:reflection blurRad="6350" stA="55000" endA="300" endPos="45500" dir="5400000" sy="-100000" algn="bl" rotWithShape="0"/>
              </a:effectLst>
              <a:latin typeface="Arial" charset="0"/>
            </a:endParaRPr>
          </a:p>
        </p:txBody>
      </p:sp>
      <p:pic>
        <p:nvPicPr>
          <p:cNvPr id="6168" name="Picture 24" descr="http://cdn1.bigcommerce.com/server2600/45e0a/products/56/images/207/LondonSkyline__85134.1315473484.1280.1280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819" b="41651"/>
          <a:stretch/>
        </p:blipFill>
        <p:spPr bwMode="auto">
          <a:xfrm>
            <a:off x="0" y="980728"/>
            <a:ext cx="9108504" cy="232749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4538" y="1697038"/>
            <a:ext cx="3370262" cy="418941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37000"/>
              </a:prstClr>
            </a:outerShdw>
          </a:effectLst>
        </p:spPr>
      </p:pic>
      <p:pic>
        <p:nvPicPr>
          <p:cNvPr id="615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159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3663" y="71755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1650" y="19304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7" name="BURGLAR.WAV"/>
          </p:stSnd>
        </p:sndAc>
      </p:transition>
    </mc:Choice>
    <mc:Fallback>
      <p:transition spd="slow">
        <p:circle/>
        <p:sndAc>
          <p:stSnd>
            <p:snd r:embed="rId2" name="BURGLA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4 Imagen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00113" y="1017588"/>
            <a:ext cx="6872287" cy="50038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176" name="33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717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/>
          <p:cNvGrpSpPr>
            <a:grpSpLocks/>
          </p:cNvGrpSpPr>
          <p:nvPr/>
        </p:nvGrpSpPr>
        <p:grpSpPr bwMode="auto">
          <a:xfrm>
            <a:off x="3490913" y="2205038"/>
            <a:ext cx="5322887" cy="3617912"/>
            <a:chOff x="3491562" y="2205038"/>
            <a:chExt cx="5321789" cy="3617912"/>
          </a:xfrm>
        </p:grpSpPr>
        <p:pic>
          <p:nvPicPr>
            <p:cNvPr id="718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718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235325" y="601663"/>
            <a:ext cx="4537075" cy="1362075"/>
          </a:xfrm>
          <a:prstGeom prst="wedgeEllipseCallout">
            <a:avLst>
              <a:gd name="adj1" fmla="val 14099"/>
              <a:gd name="adj2" fmla="val 918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biscuits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bread.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00113" y="1017588"/>
            <a:ext cx="6872287" cy="5003800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1 CuadroTexto"/>
          <p:cNvSpPr txBox="1">
            <a:spLocks noChangeArrowheads="1"/>
          </p:cNvSpPr>
          <p:nvPr/>
        </p:nvSpPr>
        <p:spPr bwMode="auto">
          <a:xfrm>
            <a:off x="1835820" y="260648"/>
            <a:ext cx="48244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He is </a:t>
            </a:r>
            <a:r>
              <a:rPr lang="en-US" altLang="es-ES" sz="2800" dirty="0" smtClean="0">
                <a:solidFill>
                  <a:schemeClr val="tx1"/>
                </a:solidFill>
                <a:latin typeface="Arial" charset="0"/>
              </a:rPr>
              <a:t>in</a:t>
            </a:r>
            <a:r>
              <a:rPr lang="es-ES_tradnl" altLang="es-ES" sz="28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altLang="es-ES" sz="2800" dirty="0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es-ES_tradnl" altLang="es-ES" sz="4400" b="1" dirty="0">
                <a:solidFill>
                  <a:srgbClr val="FFFF00"/>
                </a:solidFill>
                <a:latin typeface="Arial" charset="0"/>
              </a:rPr>
              <a:t>BAKERY</a:t>
            </a:r>
            <a:endParaRPr lang="es-ES" altLang="es-ES" sz="1800" b="1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196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7088" y="3532188"/>
            <a:ext cx="6826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02388" y="3519488"/>
            <a:ext cx="2346325" cy="2805112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54138"/>
            <a:ext cx="632618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2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97" t="42641" r="70398" b="2254"/>
          <a:stretch>
            <a:fillRect/>
          </a:stretch>
        </p:blipFill>
        <p:spPr bwMode="auto">
          <a:xfrm>
            <a:off x="1979613" y="3255963"/>
            <a:ext cx="1247775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609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5610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9 Grupo"/>
          <p:cNvGrpSpPr>
            <a:grpSpLocks/>
          </p:cNvGrpSpPr>
          <p:nvPr/>
        </p:nvGrpSpPr>
        <p:grpSpPr bwMode="auto">
          <a:xfrm>
            <a:off x="3498850" y="2205038"/>
            <a:ext cx="5321300" cy="3617912"/>
            <a:chOff x="3491562" y="2205038"/>
            <a:chExt cx="5321789" cy="3617912"/>
          </a:xfrm>
        </p:grpSpPr>
        <p:pic>
          <p:nvPicPr>
            <p:cNvPr id="25616" name="20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25614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851275" y="620713"/>
            <a:ext cx="4608513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shirts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jackets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9 CuadroTexto"/>
          <p:cNvSpPr txBox="1">
            <a:spLocks noChangeArrowheads="1"/>
          </p:cNvSpPr>
          <p:nvPr/>
        </p:nvSpPr>
        <p:spPr bwMode="auto">
          <a:xfrm>
            <a:off x="755650" y="427038"/>
            <a:ext cx="6553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2800">
                <a:solidFill>
                  <a:schemeClr val="tx1"/>
                </a:solidFill>
                <a:latin typeface="Arial" charset="0"/>
              </a:rPr>
              <a:t>He is in the </a:t>
            </a:r>
            <a:r>
              <a:rPr lang="es-ES_tradnl" altLang="es-ES" sz="4400" b="1">
                <a:solidFill>
                  <a:srgbClr val="FFFF00"/>
                </a:solidFill>
                <a:latin typeface="Arial" charset="0"/>
              </a:rPr>
              <a:t>CLOTHES SHOP</a:t>
            </a:r>
            <a:endParaRPr lang="es-ES" altLang="es-ES" sz="1800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6627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54138"/>
            <a:ext cx="632618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97" t="42641" r="70398" b="2254"/>
          <a:stretch>
            <a:fillRect/>
          </a:stretch>
        </p:blipFill>
        <p:spPr bwMode="auto">
          <a:xfrm>
            <a:off x="1979613" y="3255963"/>
            <a:ext cx="1247775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28" r="51043" b="50000"/>
          <a:stretch/>
        </p:blipFill>
        <p:spPr bwMode="auto">
          <a:xfrm>
            <a:off x="2603550" y="3349783"/>
            <a:ext cx="646423" cy="1127614"/>
          </a:xfrm>
          <a:prstGeom prst="rect">
            <a:avLst/>
          </a:prstGeom>
          <a:effectLst>
            <a:innerShdw blurRad="152400" dist="114300">
              <a:prstClr val="black">
                <a:alpha val="50000"/>
              </a:prstClr>
            </a:inn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87257" y="3357563"/>
            <a:ext cx="2379662" cy="2844800"/>
          </a:xfrm>
          <a:prstGeom prst="rect">
            <a:avLst/>
          </a:prstGeom>
          <a:noFill/>
          <a:ln>
            <a:noFill/>
          </a:ln>
          <a:effectLst>
            <a:outerShdw blurRad="152400" dir="5400000" sx="90000" sy="-19000" rotWithShape="0">
              <a:prstClr val="black">
                <a:alpha val="51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lb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55738"/>
            <a:ext cx="66548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7 Grupo"/>
          <p:cNvGrpSpPr>
            <a:grpSpLocks/>
          </p:cNvGrpSpPr>
          <p:nvPr/>
        </p:nvGrpSpPr>
        <p:grpSpPr bwMode="auto">
          <a:xfrm>
            <a:off x="179388" y="188913"/>
            <a:ext cx="8785225" cy="6480175"/>
            <a:chOff x="179512" y="188640"/>
            <a:chExt cx="8784976" cy="6480720"/>
          </a:xfrm>
        </p:grpSpPr>
        <p:sp>
          <p:nvSpPr>
            <p:cNvPr id="6" name="5 Anillo"/>
            <p:cNvSpPr/>
            <p:nvPr/>
          </p:nvSpPr>
          <p:spPr>
            <a:xfrm>
              <a:off x="900217" y="1341262"/>
              <a:ext cx="4463923" cy="4464425"/>
            </a:xfrm>
            <a:prstGeom prst="donut">
              <a:avLst>
                <a:gd name="adj" fmla="val 111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</a:endParaRPr>
            </a:p>
          </p:txBody>
        </p:sp>
        <p:sp>
          <p:nvSpPr>
            <p:cNvPr id="7" name="6 Rectángulo"/>
            <p:cNvSpPr/>
            <p:nvPr/>
          </p:nvSpPr>
          <p:spPr>
            <a:xfrm>
              <a:off x="179512" y="188640"/>
              <a:ext cx="1079469" cy="6480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16110" y="188640"/>
              <a:ext cx="7848378" cy="1655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4932352" y="1557180"/>
              <a:ext cx="4032136" cy="511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1116110" y="5373851"/>
              <a:ext cx="4070235" cy="1295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0" name="9 Forma libre"/>
          <p:cNvSpPr/>
          <p:nvPr/>
        </p:nvSpPr>
        <p:spPr>
          <a:xfrm>
            <a:off x="4200525" y="1576388"/>
            <a:ext cx="968375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Forma libre"/>
          <p:cNvSpPr/>
          <p:nvPr/>
        </p:nvSpPr>
        <p:spPr>
          <a:xfrm rot="15916865">
            <a:off x="1242219" y="1451769"/>
            <a:ext cx="966788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0" name="29 Forma libre"/>
          <p:cNvSpPr/>
          <p:nvPr/>
        </p:nvSpPr>
        <p:spPr>
          <a:xfrm rot="5400000">
            <a:off x="4040188" y="4767262"/>
            <a:ext cx="966788" cy="1058863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Forma libre"/>
          <p:cNvSpPr/>
          <p:nvPr/>
        </p:nvSpPr>
        <p:spPr>
          <a:xfrm rot="10800000">
            <a:off x="1131888" y="4508500"/>
            <a:ext cx="966787" cy="1060450"/>
          </a:xfrm>
          <a:custGeom>
            <a:avLst/>
            <a:gdLst>
              <a:gd name="connsiteX0" fmla="*/ 0 w 967409"/>
              <a:gd name="connsiteY0" fmla="*/ 185530 h 1060174"/>
              <a:gd name="connsiteX1" fmla="*/ 967409 w 967409"/>
              <a:gd name="connsiteY1" fmla="*/ 1060174 h 1060174"/>
              <a:gd name="connsiteX2" fmla="*/ 927652 w 967409"/>
              <a:gd name="connsiteY2" fmla="*/ 0 h 1060174"/>
              <a:gd name="connsiteX3" fmla="*/ 79513 w 967409"/>
              <a:gd name="connsiteY3" fmla="*/ 53008 h 1060174"/>
              <a:gd name="connsiteX4" fmla="*/ 79513 w 967409"/>
              <a:gd name="connsiteY4" fmla="*/ 53008 h 1060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409" h="1060174">
                <a:moveTo>
                  <a:pt x="0" y="185530"/>
                </a:moveTo>
                <a:lnTo>
                  <a:pt x="967409" y="1060174"/>
                </a:lnTo>
                <a:lnTo>
                  <a:pt x="927652" y="0"/>
                </a:lnTo>
                <a:lnTo>
                  <a:pt x="79513" y="53008"/>
                </a:lnTo>
                <a:lnTo>
                  <a:pt x="79513" y="53008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7416" name="15 CuadroTexto"/>
          <p:cNvSpPr txBox="1">
            <a:spLocks noChangeArrowheads="1"/>
          </p:cNvSpPr>
          <p:nvPr/>
        </p:nvSpPr>
        <p:spPr bwMode="auto">
          <a:xfrm>
            <a:off x="1581150" y="5759450"/>
            <a:ext cx="4824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ACC2C9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98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_tradnl" altLang="es-ES" sz="3600" b="1">
                <a:solidFill>
                  <a:schemeClr val="tx1"/>
                </a:solidFill>
                <a:latin typeface="Arial" charset="0"/>
              </a:rPr>
              <a:t>Where is he?</a:t>
            </a:r>
            <a:endParaRPr lang="es-ES" altLang="es-ES" b="1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7417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" y="4826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413" y="7905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4" descr="http://www.gifandgif.eu/animated_gif/Lights/Animated%20Gif%20Lights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19 Grupo"/>
          <p:cNvGrpSpPr>
            <a:grpSpLocks/>
          </p:cNvGrpSpPr>
          <p:nvPr/>
        </p:nvGrpSpPr>
        <p:grpSpPr bwMode="auto">
          <a:xfrm>
            <a:off x="3498850" y="2205038"/>
            <a:ext cx="5321300" cy="3617912"/>
            <a:chOff x="3491562" y="2205038"/>
            <a:chExt cx="5321789" cy="3617912"/>
          </a:xfrm>
        </p:grpSpPr>
        <p:pic>
          <p:nvPicPr>
            <p:cNvPr id="17423" name="20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773" y="2205038"/>
              <a:ext cx="2910578" cy="3617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0204"/>
            <a:stretch/>
          </p:blipFill>
          <p:spPr>
            <a:xfrm>
              <a:off x="3491562" y="2552306"/>
              <a:ext cx="2627159" cy="2714103"/>
            </a:xfrm>
            <a:prstGeom prst="rect">
              <a:avLst/>
            </a:prstGeom>
          </p:spPr>
        </p:pic>
      </p:grpSp>
      <p:pic>
        <p:nvPicPr>
          <p:cNvPr id="17421" name="Picture 6" descr="http://vignette2.wikia.nocookie.net/mlp/images/d/d9/Mare_in_the_Moon_S4E2.png/revision/latest?cb=201311252358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15828" r="63959" b="44595"/>
          <a:stretch>
            <a:fillRect/>
          </a:stretch>
        </p:blipFill>
        <p:spPr bwMode="auto">
          <a:xfrm>
            <a:off x="7327900" y="406400"/>
            <a:ext cx="889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3851275" y="620713"/>
            <a:ext cx="4752975" cy="1360487"/>
          </a:xfrm>
          <a:prstGeom prst="wedgeEllipseCallout">
            <a:avLst>
              <a:gd name="adj1" fmla="val 10336"/>
              <a:gd name="adj2" fmla="val 8197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I’m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going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to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steal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some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sculptures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 and </a:t>
            </a:r>
            <a:r>
              <a:rPr lang="es-ES_tradnl" sz="2000" b="1" dirty="0" err="1">
                <a:solidFill>
                  <a:schemeClr val="bg1"/>
                </a:solidFill>
                <a:latin typeface="Comic Sans MS" pitchFamily="66" charset="0"/>
              </a:rPr>
              <a:t>paintings</a:t>
            </a:r>
            <a:r>
              <a:rPr lang="es-ES_tradnl" sz="2000" b="1" dirty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s-E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ja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453</Words>
  <Application>Microsoft Office PowerPoint</Application>
  <PresentationFormat>Экран (4:3)</PresentationFormat>
  <Paragraphs>94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Paja</vt:lpstr>
      <vt:lpstr>ASKING/ Giving DIRECTIONS</vt:lpstr>
      <vt:lpstr>Before we start!</vt:lpstr>
      <vt:lpstr>Let’s remember the words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LET’S CHECK YOUR HOME ASSIGNMENT</vt:lpstr>
      <vt:lpstr>LET’S CHECK YOUR HOME ASSIGNMENT</vt:lpstr>
      <vt:lpstr>LET’S CHECK YOUR HOME ASSIGNMENT</vt:lpstr>
      <vt:lpstr>Let’s check the dialogue</vt:lpstr>
      <vt:lpstr>Read the dialogue SB p112 ex 2. 1)  (ДО 0:23) repeat together with the speaker</vt:lpstr>
      <vt:lpstr>Make a short dialogue (SB p112)</vt:lpstr>
      <vt:lpstr> Make a dialogue  according to the pattern (SB p112)  </vt:lpstr>
      <vt:lpstr>Read SB page 112 ex 2. 2) repeat after the speaker (С 0:26) </vt:lpstr>
      <vt:lpstr>Look at the picture (SB p 112)  and ask your partner how to find </vt:lpstr>
      <vt:lpstr>Read the dialogue using new words:</vt:lpstr>
      <vt:lpstr>Ask your partner how to find… </vt:lpstr>
      <vt:lpstr>HOME ASSIGNMENT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ASKING/ Giving DIRECTIONS</dc:title>
  <dc:creator>Хозяин</dc:creator>
  <cp:lastModifiedBy>Хозяин</cp:lastModifiedBy>
  <cp:revision>35</cp:revision>
  <dcterms:created xsi:type="dcterms:W3CDTF">2020-04-20T19:02:52Z</dcterms:created>
  <dcterms:modified xsi:type="dcterms:W3CDTF">2020-04-29T17:00:23Z</dcterms:modified>
</cp:coreProperties>
</file>