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70" r:id="rId9"/>
    <p:sldId id="264" r:id="rId10"/>
    <p:sldId id="271" r:id="rId11"/>
    <p:sldId id="287" r:id="rId12"/>
    <p:sldId id="272" r:id="rId13"/>
    <p:sldId id="273" r:id="rId14"/>
    <p:sldId id="274" r:id="rId15"/>
    <p:sldId id="275" r:id="rId16"/>
    <p:sldId id="277" r:id="rId17"/>
    <p:sldId id="276" r:id="rId18"/>
    <p:sldId id="278" r:id="rId19"/>
    <p:sldId id="279" r:id="rId20"/>
    <p:sldId id="283" r:id="rId21"/>
    <p:sldId id="284" r:id="rId22"/>
    <p:sldId id="286" r:id="rId23"/>
    <p:sldId id="285" r:id="rId24"/>
    <p:sldId id="265" r:id="rId25"/>
    <p:sldId id="282" r:id="rId26"/>
    <p:sldId id="288" r:id="rId27"/>
    <p:sldId id="289" r:id="rId28"/>
    <p:sldId id="290" r:id="rId29"/>
    <p:sldId id="266" r:id="rId30"/>
    <p:sldId id="267" r:id="rId31"/>
    <p:sldId id="269" r:id="rId3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BAD31A6-0109-4104-B0EB-E4F0ABF06541}" type="datetimeFigureOut">
              <a:rPr lang="ru-RU" smtClean="0"/>
              <a:pPr/>
              <a:t>23.04.2020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35B2848-49B9-47F4-9ADC-BB05F8EC51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BAD31A6-0109-4104-B0EB-E4F0ABF06541}" type="datetimeFigureOut">
              <a:rPr lang="ru-RU" smtClean="0"/>
              <a:pPr/>
              <a:t>23.04.2020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5B2848-49B9-47F4-9ADC-BB05F8EC51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BAD31A6-0109-4104-B0EB-E4F0ABF06541}" type="datetimeFigureOut">
              <a:rPr lang="ru-RU" smtClean="0"/>
              <a:pPr/>
              <a:t>23.04.2020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5B2848-49B9-47F4-9ADC-BB05F8EC51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BAD31A6-0109-4104-B0EB-E4F0ABF06541}" type="datetimeFigureOut">
              <a:rPr lang="ru-RU" smtClean="0"/>
              <a:pPr/>
              <a:t>23.04.2020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5B2848-49B9-47F4-9ADC-BB05F8EC51E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BAD31A6-0109-4104-B0EB-E4F0ABF06541}" type="datetimeFigureOut">
              <a:rPr lang="ru-RU" smtClean="0"/>
              <a:pPr/>
              <a:t>23.04.2020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5B2848-49B9-47F4-9ADC-BB05F8EC51E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BAD31A6-0109-4104-B0EB-E4F0ABF06541}" type="datetimeFigureOut">
              <a:rPr lang="ru-RU" smtClean="0"/>
              <a:pPr/>
              <a:t>23.04.2020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5B2848-49B9-47F4-9ADC-BB05F8EC51E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BAD31A6-0109-4104-B0EB-E4F0ABF06541}" type="datetimeFigureOut">
              <a:rPr lang="ru-RU" smtClean="0"/>
              <a:pPr/>
              <a:t>23.04.2020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5B2848-49B9-47F4-9ADC-BB05F8EC51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BAD31A6-0109-4104-B0EB-E4F0ABF06541}" type="datetimeFigureOut">
              <a:rPr lang="ru-RU" smtClean="0"/>
              <a:pPr/>
              <a:t>23.04.2020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5B2848-49B9-47F4-9ADC-BB05F8EC51E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BAD31A6-0109-4104-B0EB-E4F0ABF06541}" type="datetimeFigureOut">
              <a:rPr lang="ru-RU" smtClean="0"/>
              <a:pPr/>
              <a:t>23.04.2020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5B2848-49B9-47F4-9ADC-BB05F8EC51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7BAD31A6-0109-4104-B0EB-E4F0ABF06541}" type="datetimeFigureOut">
              <a:rPr lang="ru-RU" smtClean="0"/>
              <a:pPr/>
              <a:t>23.04.2020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5B2848-49B9-47F4-9ADC-BB05F8EC51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BAD31A6-0109-4104-B0EB-E4F0ABF06541}" type="datetimeFigureOut">
              <a:rPr lang="ru-RU" smtClean="0"/>
              <a:pPr/>
              <a:t>23.04.2020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35B2848-49B9-47F4-9ADC-BB05F8EC51E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BAD31A6-0109-4104-B0EB-E4F0ABF06541}" type="datetimeFigureOut">
              <a:rPr lang="ru-RU" smtClean="0"/>
              <a:pPr/>
              <a:t>23.04.2020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135B2848-49B9-47F4-9ADC-BB05F8EC51E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hyperlink" Target="https://yandex.ru/video/search?text=&#1075;&#1083;&#1072;&#1075;&#1086;&#1083;&#1099;%20was%20were%20&#1074;%20&#1072;&#1085;&#1075;&#1083;&#1080;&#1081;&#1089;&#1082;&#1086;&#1084;%20&#1103;&#1079;&#1099;&#1082;&#1077;&amp;from=tabbar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Going Shopping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Module 9 a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it is hard to understand, you may look into the SB, page 106-107 ex 2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Listen to the dialogue again 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972008"/>
          </a:xfrm>
          <a:solidFill>
            <a:schemeClr val="bg1"/>
          </a:solidFill>
          <a:ln>
            <a:solidFill>
              <a:schemeClr val="accent1"/>
            </a:solidFill>
          </a:ln>
        </p:spPr>
        <p:txBody>
          <a:bodyPr>
            <a:normAutofit lnSpcReduction="10000"/>
          </a:bodyPr>
          <a:lstStyle/>
          <a:p>
            <a:pPr algn="ctr"/>
            <a:r>
              <a:rPr lang="en-US" sz="3200" b="1" u="sng" dirty="0" smtClean="0"/>
              <a:t>True/ False / Not Stated</a:t>
            </a:r>
          </a:p>
          <a:p>
            <a:pPr marL="624078" indent="-514350">
              <a:buFont typeface="+mj-lt"/>
              <a:buAutoNum type="arabicPeriod"/>
            </a:pPr>
            <a:r>
              <a:rPr lang="en-US" sz="3200" dirty="0" smtClean="0"/>
              <a:t>Emma </a:t>
            </a:r>
            <a:r>
              <a:rPr lang="en-US" sz="3200" i="1" dirty="0" smtClean="0"/>
              <a:t>was</a:t>
            </a:r>
            <a:r>
              <a:rPr lang="en-US" sz="3200" dirty="0" smtClean="0"/>
              <a:t> at the bookshop yesterday.</a:t>
            </a:r>
          </a:p>
          <a:p>
            <a:pPr marL="624078" indent="-514350">
              <a:buFont typeface="+mj-lt"/>
              <a:buAutoNum type="arabicPeriod"/>
            </a:pPr>
            <a:r>
              <a:rPr lang="en-US" sz="3200" dirty="0" smtClean="0"/>
              <a:t>She </a:t>
            </a:r>
            <a:r>
              <a:rPr lang="en-US" sz="3200" i="1" dirty="0" smtClean="0"/>
              <a:t>was</a:t>
            </a:r>
            <a:r>
              <a:rPr lang="en-US" sz="3200" dirty="0" smtClean="0"/>
              <a:t> at Karen’s.</a:t>
            </a:r>
          </a:p>
          <a:p>
            <a:pPr marL="624078" indent="-514350">
              <a:buFont typeface="+mj-lt"/>
              <a:buAutoNum type="arabicPeriod"/>
            </a:pPr>
            <a:r>
              <a:rPr lang="en-US" sz="3200" dirty="0" smtClean="0"/>
              <a:t>The shoes </a:t>
            </a:r>
            <a:r>
              <a:rPr lang="en-US" sz="3200" i="1" dirty="0" smtClean="0"/>
              <a:t>were</a:t>
            </a:r>
            <a:r>
              <a:rPr lang="en-US" sz="3200" dirty="0" smtClean="0"/>
              <a:t> cheap.</a:t>
            </a:r>
          </a:p>
          <a:p>
            <a:pPr marL="624078" indent="-514350">
              <a:buFont typeface="+mj-lt"/>
              <a:buAutoNum type="arabicPeriod"/>
            </a:pPr>
            <a:r>
              <a:rPr lang="en-US" sz="3200" dirty="0" smtClean="0"/>
              <a:t>Emma </a:t>
            </a:r>
            <a:r>
              <a:rPr lang="en-US" sz="3200" i="1" dirty="0" smtClean="0"/>
              <a:t>was </a:t>
            </a:r>
            <a:r>
              <a:rPr lang="en-US" sz="3200" dirty="0" smtClean="0"/>
              <a:t>alone at Benny’s.</a:t>
            </a:r>
          </a:p>
          <a:p>
            <a:pPr marL="624078" indent="-514350">
              <a:buFont typeface="+mj-lt"/>
              <a:buAutoNum type="arabicPeriod"/>
            </a:pPr>
            <a:r>
              <a:rPr lang="en-US" sz="3200" dirty="0" smtClean="0"/>
              <a:t>There </a:t>
            </a:r>
            <a:r>
              <a:rPr lang="en-US" sz="3200" i="1" dirty="0" smtClean="0"/>
              <a:t>were</a:t>
            </a:r>
            <a:r>
              <a:rPr lang="en-US" sz="3200" dirty="0" smtClean="0"/>
              <a:t> lots of red sandals at Benny’s.</a:t>
            </a:r>
          </a:p>
          <a:p>
            <a:pPr marL="624078" indent="-514350">
              <a:buFont typeface="+mj-lt"/>
              <a:buAutoNum type="arabicPeriod"/>
            </a:pPr>
            <a:r>
              <a:rPr lang="en-US" sz="3200" dirty="0" smtClean="0"/>
              <a:t>Emma and Kelly </a:t>
            </a:r>
            <a:r>
              <a:rPr lang="en-US" sz="3200" i="1" dirty="0" smtClean="0"/>
              <a:t>were</a:t>
            </a:r>
            <a:r>
              <a:rPr lang="en-US" sz="3200" dirty="0" smtClean="0"/>
              <a:t> at Rainforest café yesterday. 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Read the questions and try to mark the sentences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67544" y="2636912"/>
            <a:ext cx="8229600" cy="1803656"/>
          </a:xfrm>
        </p:spPr>
        <p:txBody>
          <a:bodyPr/>
          <a:lstStyle/>
          <a:p>
            <a:r>
              <a:rPr lang="en-US" sz="5400" dirty="0" smtClean="0"/>
              <a:t>1) Emma </a:t>
            </a:r>
            <a:r>
              <a:rPr lang="en-US" sz="5400" i="1" dirty="0" smtClean="0"/>
              <a:t>was</a:t>
            </a:r>
            <a:r>
              <a:rPr lang="en-US" sz="5400" dirty="0" smtClean="0"/>
              <a:t> at the bookshop yesterday.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Let us check the sentences </a:t>
            </a: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539552" y="2492896"/>
            <a:ext cx="8229600" cy="2883776"/>
          </a:xfrm>
        </p:spPr>
        <p:txBody>
          <a:bodyPr>
            <a:normAutofit lnSpcReduction="10000"/>
          </a:bodyPr>
          <a:lstStyle/>
          <a:p>
            <a:r>
              <a:rPr lang="en-US" sz="6000" dirty="0" smtClean="0"/>
              <a:t>1)Emma </a:t>
            </a:r>
            <a:r>
              <a:rPr lang="en-US" sz="6000" i="1" dirty="0" smtClean="0"/>
              <a:t>was</a:t>
            </a:r>
            <a:r>
              <a:rPr lang="en-US" sz="6000" dirty="0" smtClean="0"/>
              <a:t> at the </a:t>
            </a:r>
            <a:r>
              <a:rPr lang="en-US" sz="5400" dirty="0" smtClean="0"/>
              <a:t>bookshop</a:t>
            </a:r>
            <a:r>
              <a:rPr lang="en-US" sz="6000" dirty="0" smtClean="0"/>
              <a:t> yesterday.</a:t>
            </a:r>
          </a:p>
          <a:p>
            <a:pPr algn="ctr"/>
            <a:r>
              <a:rPr lang="en-US" sz="6000" dirty="0" smtClean="0">
                <a:solidFill>
                  <a:srgbClr val="FF0000"/>
                </a:solidFill>
              </a:rPr>
              <a:t> False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Let us check the sentences </a:t>
            </a: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67544" y="2564904"/>
            <a:ext cx="8229600" cy="1875664"/>
          </a:xfrm>
        </p:spPr>
        <p:txBody>
          <a:bodyPr/>
          <a:lstStyle/>
          <a:p>
            <a:r>
              <a:rPr lang="en-US" sz="5400" dirty="0" smtClean="0"/>
              <a:t>2) She </a:t>
            </a:r>
            <a:r>
              <a:rPr lang="en-US" sz="5400" i="1" dirty="0" smtClean="0"/>
              <a:t>was</a:t>
            </a:r>
            <a:r>
              <a:rPr lang="en-US" sz="5400" dirty="0" smtClean="0"/>
              <a:t> at Karen’s.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Let us check the sentences </a:t>
            </a: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67544" y="2564904"/>
            <a:ext cx="8229600" cy="2163696"/>
          </a:xfrm>
        </p:spPr>
        <p:txBody>
          <a:bodyPr>
            <a:normAutofit/>
          </a:bodyPr>
          <a:lstStyle/>
          <a:p>
            <a:r>
              <a:rPr lang="en-US" sz="5400" dirty="0" smtClean="0"/>
              <a:t>2)She </a:t>
            </a:r>
            <a:r>
              <a:rPr lang="en-US" sz="5400" i="1" dirty="0" smtClean="0"/>
              <a:t>was</a:t>
            </a:r>
            <a:r>
              <a:rPr lang="en-US" sz="5400" dirty="0" smtClean="0"/>
              <a:t> at Karen’s.</a:t>
            </a:r>
          </a:p>
          <a:p>
            <a:pPr algn="ctr"/>
            <a:r>
              <a:rPr lang="en-US" sz="5400" dirty="0" smtClean="0">
                <a:solidFill>
                  <a:srgbClr val="FF0000"/>
                </a:solidFill>
              </a:rPr>
              <a:t>False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</a:p>
          <a:p>
            <a:endParaRPr lang="ru-RU" sz="32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Let us check the sentences </a:t>
            </a: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539552" y="2636912"/>
            <a:ext cx="8229600" cy="2595744"/>
          </a:xfrm>
        </p:spPr>
        <p:txBody>
          <a:bodyPr>
            <a:normAutofit/>
          </a:bodyPr>
          <a:lstStyle/>
          <a:p>
            <a:r>
              <a:rPr lang="en-US" sz="5400" dirty="0" smtClean="0"/>
              <a:t>3) The shoes </a:t>
            </a:r>
            <a:r>
              <a:rPr lang="en-US" sz="5400" i="1" dirty="0" smtClean="0"/>
              <a:t>were</a:t>
            </a:r>
            <a:r>
              <a:rPr lang="en-US" sz="5400" dirty="0" smtClean="0"/>
              <a:t> cheap.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Let us check the sentences </a:t>
            </a:r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67544" y="2132856"/>
            <a:ext cx="8229600" cy="2883776"/>
          </a:xfrm>
        </p:spPr>
        <p:txBody>
          <a:bodyPr>
            <a:normAutofit/>
          </a:bodyPr>
          <a:lstStyle/>
          <a:p>
            <a:r>
              <a:rPr lang="en-US" sz="6000" dirty="0" smtClean="0"/>
              <a:t>3)The shoes </a:t>
            </a:r>
            <a:r>
              <a:rPr lang="en-US" sz="6000" i="1" dirty="0" smtClean="0"/>
              <a:t>were</a:t>
            </a:r>
            <a:r>
              <a:rPr lang="en-US" sz="6000" dirty="0" smtClean="0"/>
              <a:t> cheap.</a:t>
            </a:r>
          </a:p>
          <a:p>
            <a:pPr algn="ctr"/>
            <a:r>
              <a:rPr lang="en-US" sz="5400" dirty="0" smtClean="0">
                <a:solidFill>
                  <a:srgbClr val="FF0000"/>
                </a:solidFill>
              </a:rPr>
              <a:t>True </a:t>
            </a:r>
            <a:endParaRPr lang="ru-RU" sz="5400" dirty="0">
              <a:solidFill>
                <a:srgbClr val="FF0000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Let us check the sentences </a:t>
            </a:r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539552" y="2708920"/>
            <a:ext cx="8229600" cy="2019680"/>
          </a:xfrm>
        </p:spPr>
        <p:txBody>
          <a:bodyPr/>
          <a:lstStyle/>
          <a:p>
            <a:r>
              <a:rPr lang="en-US" sz="5400" dirty="0" smtClean="0"/>
              <a:t>4) Emma </a:t>
            </a:r>
            <a:r>
              <a:rPr lang="en-US" sz="5400" i="1" dirty="0" smtClean="0"/>
              <a:t>was </a:t>
            </a:r>
            <a:r>
              <a:rPr lang="en-US" sz="5400" dirty="0" smtClean="0"/>
              <a:t>alone at Benny’s.</a:t>
            </a:r>
            <a:endParaRPr lang="en-US" sz="2800" dirty="0" smtClean="0"/>
          </a:p>
          <a:p>
            <a:endParaRPr lang="en-US" sz="2800" dirty="0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Let us check the sentences </a:t>
            </a:r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67544" y="2204864"/>
            <a:ext cx="8229600" cy="3027792"/>
          </a:xfrm>
        </p:spPr>
        <p:txBody>
          <a:bodyPr>
            <a:normAutofit/>
          </a:bodyPr>
          <a:lstStyle/>
          <a:p>
            <a:r>
              <a:rPr lang="en-US" sz="5400" dirty="0" smtClean="0"/>
              <a:t>4) Emma </a:t>
            </a:r>
            <a:r>
              <a:rPr lang="en-US" sz="5400" i="1" dirty="0" smtClean="0"/>
              <a:t>was </a:t>
            </a:r>
            <a:r>
              <a:rPr lang="en-US" sz="5400" dirty="0" smtClean="0"/>
              <a:t>alone at Benny’s.</a:t>
            </a:r>
          </a:p>
          <a:p>
            <a:pPr algn="ctr"/>
            <a:r>
              <a:rPr lang="en-US" sz="5400" smtClean="0">
                <a:solidFill>
                  <a:srgbClr val="FF0000"/>
                </a:solidFill>
              </a:rPr>
              <a:t>False</a:t>
            </a:r>
            <a:endParaRPr lang="en-US" sz="5400" dirty="0" smtClean="0">
              <a:solidFill>
                <a:srgbClr val="FF0000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Let us check the sentences 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900000"/>
          </a:xfrm>
        </p:spPr>
        <p:txBody>
          <a:bodyPr/>
          <a:lstStyle/>
          <a:p>
            <a:r>
              <a:rPr lang="en-US" sz="4400" b="1" dirty="0" smtClean="0"/>
              <a:t>Make sure that you are sitting correctly.</a:t>
            </a:r>
          </a:p>
          <a:p>
            <a:r>
              <a:rPr lang="en-US" sz="4400" b="1" dirty="0" smtClean="0"/>
              <a:t>Turn on the lights.</a:t>
            </a:r>
          </a:p>
          <a:p>
            <a:r>
              <a:rPr lang="en-US" sz="4400" b="1" dirty="0" smtClean="0"/>
              <a:t>Get ready with your Student’s Books, notebooks and pens.</a:t>
            </a:r>
            <a:endParaRPr lang="ru-RU" sz="4400" b="1" dirty="0" smtClean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000" dirty="0" smtClean="0"/>
              <a:t>Before we start </a:t>
            </a:r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67544" y="2780928"/>
            <a:ext cx="8229600" cy="2379720"/>
          </a:xfrm>
        </p:spPr>
        <p:txBody>
          <a:bodyPr>
            <a:normAutofit/>
          </a:bodyPr>
          <a:lstStyle/>
          <a:p>
            <a:r>
              <a:rPr lang="en-US" sz="5400" dirty="0" smtClean="0"/>
              <a:t>5) There </a:t>
            </a:r>
            <a:r>
              <a:rPr lang="en-US" sz="5400" i="1" dirty="0" smtClean="0"/>
              <a:t>were</a:t>
            </a:r>
            <a:r>
              <a:rPr lang="en-US" sz="5400" dirty="0" smtClean="0"/>
              <a:t> lots of red sandals at Benny’s</a:t>
            </a:r>
            <a:endParaRPr lang="en-US" sz="5400" dirty="0" smtClean="0">
              <a:solidFill>
                <a:srgbClr val="FF0000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Let us check the sentences </a:t>
            </a:r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67544" y="2420888"/>
            <a:ext cx="8229600" cy="2811768"/>
          </a:xfrm>
        </p:spPr>
        <p:txBody>
          <a:bodyPr/>
          <a:lstStyle/>
          <a:p>
            <a:r>
              <a:rPr lang="en-US" sz="5400" dirty="0" smtClean="0"/>
              <a:t>5) There </a:t>
            </a:r>
            <a:r>
              <a:rPr lang="en-US" sz="5400" i="1" dirty="0" smtClean="0"/>
              <a:t>were</a:t>
            </a:r>
            <a:r>
              <a:rPr lang="en-US" sz="5400" dirty="0" smtClean="0"/>
              <a:t> lots of red sandals at Benny’s</a:t>
            </a:r>
          </a:p>
          <a:p>
            <a:pPr algn="ctr"/>
            <a:r>
              <a:rPr lang="en-US" sz="5400" dirty="0" smtClean="0">
                <a:solidFill>
                  <a:srgbClr val="FF0000"/>
                </a:solidFill>
              </a:rPr>
              <a:t>Not stated</a:t>
            </a:r>
          </a:p>
          <a:p>
            <a:endParaRPr lang="en-US" sz="2800" dirty="0" smtClean="0">
              <a:solidFill>
                <a:srgbClr val="FF0000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Let us check the sentences </a:t>
            </a:r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67544" y="2420888"/>
            <a:ext cx="8229600" cy="2667752"/>
          </a:xfrm>
        </p:spPr>
        <p:txBody>
          <a:bodyPr/>
          <a:lstStyle/>
          <a:p>
            <a:r>
              <a:rPr lang="en-US" sz="5400" dirty="0" smtClean="0"/>
              <a:t>6) Emma and Kelly </a:t>
            </a:r>
            <a:r>
              <a:rPr lang="en-US" sz="5400" i="1" dirty="0" smtClean="0"/>
              <a:t>were</a:t>
            </a:r>
            <a:r>
              <a:rPr lang="en-US" sz="5400" dirty="0" smtClean="0"/>
              <a:t> at Rainforest café yesterday. </a:t>
            </a:r>
            <a:endParaRPr lang="en-US" sz="2800" dirty="0" smtClean="0"/>
          </a:p>
          <a:p>
            <a:endParaRPr lang="en-US" sz="2800" dirty="0" smtClean="0">
              <a:solidFill>
                <a:srgbClr val="FF0000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Let us check the sentences </a:t>
            </a:r>
            <a:endParaRPr lang="ru-RU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67544" y="2204864"/>
            <a:ext cx="8229600" cy="3387832"/>
          </a:xfrm>
        </p:spPr>
        <p:txBody>
          <a:bodyPr>
            <a:normAutofit lnSpcReduction="10000"/>
          </a:bodyPr>
          <a:lstStyle/>
          <a:p>
            <a:r>
              <a:rPr lang="en-US" sz="5400" dirty="0" smtClean="0"/>
              <a:t>6) Emma and Kelly </a:t>
            </a:r>
            <a:r>
              <a:rPr lang="en-US" sz="5400" i="1" dirty="0" smtClean="0"/>
              <a:t>were</a:t>
            </a:r>
            <a:r>
              <a:rPr lang="en-US" sz="5400" dirty="0" smtClean="0"/>
              <a:t> at Rainforest café yesterday. </a:t>
            </a:r>
          </a:p>
          <a:p>
            <a:pPr algn="ctr"/>
            <a:r>
              <a:rPr lang="en-US" sz="5400" dirty="0" smtClean="0">
                <a:solidFill>
                  <a:srgbClr val="FF0000"/>
                </a:solidFill>
              </a:rPr>
              <a:t>False</a:t>
            </a:r>
            <a:endParaRPr lang="en-US" sz="2800" dirty="0" smtClean="0">
              <a:solidFill>
                <a:srgbClr val="FF0000"/>
              </a:solidFill>
            </a:endParaRPr>
          </a:p>
          <a:p>
            <a:endParaRPr lang="en-US" sz="2800" dirty="0" smtClean="0">
              <a:solidFill>
                <a:srgbClr val="FF0000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Let us check the sentences </a:t>
            </a:r>
            <a:endParaRPr lang="ru-RU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95536" y="1916832"/>
            <a:ext cx="8229600" cy="4525963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Какие глаголы используются в предложениях?</a:t>
            </a:r>
          </a:p>
          <a:p>
            <a:r>
              <a:rPr lang="ru-RU" sz="3200" dirty="0" smtClean="0"/>
              <a:t>Когда используем</a:t>
            </a:r>
            <a:r>
              <a:rPr lang="en-US" sz="3200" dirty="0" smtClean="0"/>
              <a:t> was/were?</a:t>
            </a:r>
          </a:p>
          <a:p>
            <a:r>
              <a:rPr lang="ru-RU" sz="3200" dirty="0" smtClean="0"/>
              <a:t>Как используются эти глаголы в утверждениях/ отрицаниях/ вопросах?</a:t>
            </a:r>
            <a:endParaRPr lang="ru-RU" sz="32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95536" y="404664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b="0" dirty="0" smtClean="0"/>
              <a:t>Look at the dialogue in your</a:t>
            </a:r>
            <a:br>
              <a:rPr lang="en-US" b="0" dirty="0" smtClean="0"/>
            </a:br>
            <a:r>
              <a:rPr lang="en-US" b="0" dirty="0" smtClean="0"/>
              <a:t> SB p 107 ex 2.</a:t>
            </a:r>
            <a:endParaRPr lang="ru-RU" b="0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116024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I</a:t>
            </a:r>
          </a:p>
          <a:p>
            <a:r>
              <a:rPr lang="en-US" dirty="0" smtClean="0"/>
              <a:t>He</a:t>
            </a:r>
          </a:p>
          <a:p>
            <a:r>
              <a:rPr lang="en-US" dirty="0" smtClean="0"/>
              <a:t>She</a:t>
            </a:r>
          </a:p>
          <a:p>
            <a:r>
              <a:rPr lang="en-US" dirty="0" smtClean="0"/>
              <a:t>It </a:t>
            </a:r>
          </a:p>
          <a:p>
            <a:r>
              <a:rPr lang="en-US" sz="6000" b="1" dirty="0" smtClean="0">
                <a:solidFill>
                  <a:srgbClr val="FF0000"/>
                </a:solidFill>
              </a:rPr>
              <a:t>WAS</a:t>
            </a:r>
          </a:p>
          <a:p>
            <a:r>
              <a:rPr lang="en-US" sz="2800" dirty="0" smtClean="0"/>
              <a:t>We </a:t>
            </a:r>
          </a:p>
          <a:p>
            <a:r>
              <a:rPr lang="en-US" sz="2800" dirty="0" smtClean="0"/>
              <a:t>You </a:t>
            </a:r>
          </a:p>
          <a:p>
            <a:r>
              <a:rPr lang="en-US" sz="2800" dirty="0" smtClean="0"/>
              <a:t>They</a:t>
            </a:r>
          </a:p>
          <a:p>
            <a:r>
              <a:rPr lang="en-US" sz="6000" b="1" dirty="0" smtClean="0">
                <a:solidFill>
                  <a:schemeClr val="accent2"/>
                </a:solidFill>
              </a:rPr>
              <a:t>WERE</a:t>
            </a:r>
            <a:endParaRPr lang="ru-RU" sz="6000" b="1" dirty="0">
              <a:solidFill>
                <a:schemeClr val="accent2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SB p 107 ex 3 a) b)</a:t>
            </a:r>
            <a:endParaRPr lang="ru-RU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481328"/>
            <a:ext cx="8435280" cy="5376672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I</a:t>
            </a:r>
          </a:p>
          <a:p>
            <a:r>
              <a:rPr lang="en-US" dirty="0" smtClean="0"/>
              <a:t>He</a:t>
            </a:r>
          </a:p>
          <a:p>
            <a:r>
              <a:rPr lang="en-US" dirty="0" smtClean="0"/>
              <a:t>She</a:t>
            </a:r>
          </a:p>
          <a:p>
            <a:r>
              <a:rPr lang="en-US" dirty="0" smtClean="0"/>
              <a:t>It </a:t>
            </a:r>
          </a:p>
          <a:p>
            <a:r>
              <a:rPr lang="en-US" sz="6000" b="1" dirty="0" smtClean="0">
                <a:solidFill>
                  <a:srgbClr val="FF0000"/>
                </a:solidFill>
              </a:rPr>
              <a:t>WAS NOT= WASN’T</a:t>
            </a:r>
          </a:p>
          <a:p>
            <a:r>
              <a:rPr lang="en-US" sz="2800" dirty="0" smtClean="0"/>
              <a:t>We </a:t>
            </a:r>
          </a:p>
          <a:p>
            <a:r>
              <a:rPr lang="en-US" sz="2800" dirty="0" smtClean="0"/>
              <a:t>You </a:t>
            </a:r>
          </a:p>
          <a:p>
            <a:r>
              <a:rPr lang="en-US" sz="2800" dirty="0" smtClean="0"/>
              <a:t>They</a:t>
            </a:r>
          </a:p>
          <a:p>
            <a:r>
              <a:rPr lang="en-US" sz="6000" b="1" dirty="0" smtClean="0">
                <a:solidFill>
                  <a:schemeClr val="accent2"/>
                </a:solidFill>
              </a:rPr>
              <a:t>WERE NOT= WEREN’T</a:t>
            </a:r>
            <a:endParaRPr lang="ru-RU" sz="6000" b="1" dirty="0">
              <a:solidFill>
                <a:schemeClr val="accent2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SB p 107 ex 3 a) b)</a:t>
            </a:r>
            <a:endParaRPr lang="ru-RU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116024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I</a:t>
            </a:r>
          </a:p>
          <a:p>
            <a:r>
              <a:rPr lang="en-US" dirty="0" smtClean="0"/>
              <a:t>He</a:t>
            </a:r>
          </a:p>
          <a:p>
            <a:r>
              <a:rPr lang="en-US" dirty="0" smtClean="0"/>
              <a:t>She</a:t>
            </a:r>
          </a:p>
          <a:p>
            <a:r>
              <a:rPr lang="en-US" dirty="0" smtClean="0"/>
              <a:t>It </a:t>
            </a:r>
          </a:p>
          <a:p>
            <a:r>
              <a:rPr lang="en-US" sz="6000" b="1" dirty="0" smtClean="0">
                <a:solidFill>
                  <a:srgbClr val="FF0000"/>
                </a:solidFill>
              </a:rPr>
              <a:t>WAS </a:t>
            </a:r>
            <a:r>
              <a:rPr lang="en-US" sz="4400" b="1" dirty="0" smtClean="0"/>
              <a:t>I/HE/SHE/IT…?</a:t>
            </a:r>
            <a:endParaRPr lang="en-US" sz="6000" b="1" dirty="0" smtClean="0"/>
          </a:p>
          <a:p>
            <a:r>
              <a:rPr lang="en-US" sz="2800" dirty="0" smtClean="0"/>
              <a:t>We </a:t>
            </a:r>
          </a:p>
          <a:p>
            <a:r>
              <a:rPr lang="en-US" sz="2800" dirty="0" smtClean="0"/>
              <a:t>You </a:t>
            </a:r>
          </a:p>
          <a:p>
            <a:r>
              <a:rPr lang="en-US" sz="2800" dirty="0" smtClean="0"/>
              <a:t>They</a:t>
            </a:r>
          </a:p>
          <a:p>
            <a:r>
              <a:rPr lang="en-US" sz="6000" b="1" dirty="0" smtClean="0">
                <a:solidFill>
                  <a:schemeClr val="accent2"/>
                </a:solidFill>
              </a:rPr>
              <a:t>WERE </a:t>
            </a:r>
            <a:r>
              <a:rPr lang="en-US" sz="4000" b="1" dirty="0" smtClean="0"/>
              <a:t>WE/YOU/THEY…?</a:t>
            </a:r>
            <a:endParaRPr lang="ru-RU" sz="6000" b="1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SB p 107 ex 3 a) b)</a:t>
            </a:r>
            <a:endParaRPr lang="ru-RU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116024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I</a:t>
            </a:r>
          </a:p>
          <a:p>
            <a:r>
              <a:rPr lang="en-US" dirty="0" smtClean="0"/>
              <a:t>He</a:t>
            </a:r>
          </a:p>
          <a:p>
            <a:r>
              <a:rPr lang="en-US" dirty="0" smtClean="0"/>
              <a:t>She</a:t>
            </a:r>
          </a:p>
          <a:p>
            <a:r>
              <a:rPr lang="en-US" dirty="0" smtClean="0"/>
              <a:t>It </a:t>
            </a:r>
          </a:p>
          <a:p>
            <a:r>
              <a:rPr lang="en-US" sz="5200" b="1" dirty="0" smtClean="0"/>
              <a:t>YES,</a:t>
            </a:r>
            <a:r>
              <a:rPr lang="en-US" sz="5200" b="1" dirty="0" smtClean="0">
                <a:solidFill>
                  <a:srgbClr val="FF0000"/>
                </a:solidFill>
              </a:rPr>
              <a:t> …WAS/</a:t>
            </a:r>
            <a:r>
              <a:rPr lang="en-US" sz="5200" b="1" dirty="0" smtClean="0"/>
              <a:t>NO</a:t>
            </a:r>
            <a:r>
              <a:rPr lang="en-US" sz="5200" b="1" dirty="0" smtClean="0">
                <a:solidFill>
                  <a:srgbClr val="FF0000"/>
                </a:solidFill>
              </a:rPr>
              <a:t>,…WASN’T</a:t>
            </a:r>
          </a:p>
          <a:p>
            <a:r>
              <a:rPr lang="en-US" sz="2800" dirty="0" smtClean="0"/>
              <a:t>We </a:t>
            </a:r>
          </a:p>
          <a:p>
            <a:r>
              <a:rPr lang="en-US" sz="2800" dirty="0" smtClean="0"/>
              <a:t>You </a:t>
            </a:r>
          </a:p>
          <a:p>
            <a:r>
              <a:rPr lang="en-US" sz="2800" dirty="0" smtClean="0"/>
              <a:t>They</a:t>
            </a:r>
          </a:p>
          <a:p>
            <a:r>
              <a:rPr lang="en-US" sz="4300" b="1" dirty="0" smtClean="0"/>
              <a:t>YES, …</a:t>
            </a:r>
            <a:r>
              <a:rPr lang="en-US" sz="4300" b="1" dirty="0" smtClean="0">
                <a:solidFill>
                  <a:schemeClr val="accent2"/>
                </a:solidFill>
              </a:rPr>
              <a:t>WERE/ </a:t>
            </a:r>
            <a:r>
              <a:rPr lang="en-US" sz="4300" b="1" dirty="0" smtClean="0"/>
              <a:t>NO,</a:t>
            </a:r>
            <a:r>
              <a:rPr lang="en-US" sz="4300" b="1" dirty="0" smtClean="0">
                <a:solidFill>
                  <a:schemeClr val="accent2"/>
                </a:solidFill>
              </a:rPr>
              <a:t>… WEREN’T</a:t>
            </a:r>
            <a:endParaRPr lang="ru-RU" sz="4300" b="1" dirty="0">
              <a:solidFill>
                <a:schemeClr val="accent2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SB p 107 ex 3 a) b)</a:t>
            </a:r>
            <a:endParaRPr lang="ru-RU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95536" y="2060848"/>
            <a:ext cx="8229600" cy="4525963"/>
          </a:xfrm>
        </p:spPr>
        <p:txBody>
          <a:bodyPr/>
          <a:lstStyle/>
          <a:p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Если в предложении есть смысловой глагол </a:t>
            </a:r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to be 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в прошедшем времени (</a:t>
            </a:r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WAS / WERE) 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,  то отрицание и вопрос образуется БЕЗ ВСПОМОГАТЕЛЬНОГО ГЛАГОЛА. </a:t>
            </a:r>
          </a:p>
          <a:p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Вместо этого сами глаголы </a:t>
            </a:r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WAS/WERE 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переходят с места на место для образования вопроса или отрицания</a:t>
            </a:r>
          </a:p>
          <a:p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ЭТО ТОЖЕ </a:t>
            </a:r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PAST SIMPLE!!! 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НО с глаголом </a:t>
            </a:r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TO BE 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он строится по-другому.</a:t>
            </a:r>
            <a:endParaRPr lang="ru-RU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14202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ОБРАТИТЕ ВНИМАНИЕ!!!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(запишите в тетрадь)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4800" dirty="0" smtClean="0"/>
              <a:t>What can you see in the pictures?</a:t>
            </a:r>
          </a:p>
          <a:p>
            <a:r>
              <a:rPr lang="en-US" sz="4800" dirty="0" smtClean="0"/>
              <a:t>What can we buy there?</a:t>
            </a:r>
          </a:p>
          <a:p>
            <a:r>
              <a:rPr lang="en-US" sz="4800" dirty="0" smtClean="0"/>
              <a:t>What are we going to discuss today?</a:t>
            </a:r>
            <a:endParaRPr lang="ru-RU" sz="48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SB p 106</a:t>
            </a:r>
            <a:endParaRPr lang="ru-RU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Emma </a:t>
            </a:r>
            <a:r>
              <a:rPr lang="en-US" sz="3600" dirty="0" smtClean="0">
                <a:solidFill>
                  <a:srgbClr val="FF0000"/>
                </a:solidFill>
              </a:rPr>
              <a:t>was</a:t>
            </a:r>
            <a:r>
              <a:rPr lang="en-US" sz="3600" dirty="0" smtClean="0"/>
              <a:t> at the shoe shop.</a:t>
            </a:r>
          </a:p>
          <a:p>
            <a:r>
              <a:rPr lang="en-US" sz="3600" dirty="0" smtClean="0">
                <a:solidFill>
                  <a:srgbClr val="FF0000"/>
                </a:solidFill>
              </a:rPr>
              <a:t>Was</a:t>
            </a:r>
            <a:r>
              <a:rPr lang="en-US" sz="3600" dirty="0" smtClean="0"/>
              <a:t> Emma at the shoe shop?</a:t>
            </a:r>
          </a:p>
          <a:p>
            <a:r>
              <a:rPr lang="en-US" sz="3600" dirty="0" smtClean="0"/>
              <a:t>Emma </a:t>
            </a:r>
            <a:r>
              <a:rPr lang="en-US" sz="3600" dirty="0" smtClean="0">
                <a:solidFill>
                  <a:srgbClr val="FF0000"/>
                </a:solidFill>
              </a:rPr>
              <a:t>was not </a:t>
            </a:r>
            <a:r>
              <a:rPr lang="en-US" sz="3600" dirty="0" smtClean="0"/>
              <a:t>(</a:t>
            </a:r>
            <a:r>
              <a:rPr lang="en-US" sz="3600" dirty="0" smtClean="0">
                <a:solidFill>
                  <a:srgbClr val="FF0000"/>
                </a:solidFill>
              </a:rPr>
              <a:t>wasn’t</a:t>
            </a:r>
            <a:r>
              <a:rPr lang="en-US" sz="3600" dirty="0" smtClean="0"/>
              <a:t>) at the shoe shop. </a:t>
            </a:r>
            <a:endParaRPr lang="ru-RU" sz="36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Запишите пример:</a:t>
            </a:r>
            <a:endParaRPr lang="ru-RU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1)Слова 9 модуля учить</a:t>
            </a:r>
          </a:p>
          <a:p>
            <a:r>
              <a:rPr lang="ru-RU" dirty="0" smtClean="0"/>
              <a:t>2)</a:t>
            </a:r>
            <a:r>
              <a:rPr lang="en-US" dirty="0" smtClean="0"/>
              <a:t>WB p 65 ex 1-4, </a:t>
            </a:r>
            <a:r>
              <a:rPr lang="ru-RU" dirty="0" smtClean="0">
                <a:solidFill>
                  <a:srgbClr val="FF0000"/>
                </a:solidFill>
              </a:rPr>
              <a:t>Выслать фото до субботы (крайний срок – пятница, 21 час)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3) </a:t>
            </a:r>
            <a:r>
              <a:rPr lang="ru-RU" dirty="0" smtClean="0"/>
              <a:t>Записи в тетради по </a:t>
            </a:r>
            <a:r>
              <a:rPr lang="en-US" dirty="0" smtClean="0"/>
              <a:t>Past Simple (</a:t>
            </a:r>
            <a:r>
              <a:rPr lang="ru-RU" dirty="0" smtClean="0"/>
              <a:t>конспект) и записи от урока (глаголы </a:t>
            </a:r>
            <a:r>
              <a:rPr lang="en-US" dirty="0" smtClean="0"/>
              <a:t>was/were </a:t>
            </a:r>
            <a:r>
              <a:rPr lang="ru-RU" dirty="0" smtClean="0"/>
              <a:t>в прошедшем простом времени) учить. </a:t>
            </a:r>
          </a:p>
          <a:p>
            <a:endParaRPr lang="ru-RU" dirty="0" smtClean="0"/>
          </a:p>
          <a:p>
            <a:r>
              <a:rPr lang="ru-RU" dirty="0" smtClean="0"/>
              <a:t>Если</a:t>
            </a:r>
            <a:r>
              <a:rPr lang="en-US" dirty="0" smtClean="0"/>
              <a:t> </a:t>
            </a:r>
            <a:r>
              <a:rPr lang="ru-RU" dirty="0" smtClean="0"/>
              <a:t>есть необходимость, можно просмотреть учебное видео по ссылке </a:t>
            </a:r>
            <a:r>
              <a:rPr lang="en-US" dirty="0" smtClean="0">
                <a:hlinkClick r:id="rId2"/>
              </a:rPr>
              <a:t>https://yandex.ru/video/search?text=</a:t>
            </a:r>
            <a:r>
              <a:rPr lang="ru-RU" dirty="0" smtClean="0">
                <a:hlinkClick r:id="rId2"/>
              </a:rPr>
              <a:t>глаголы%20</a:t>
            </a:r>
            <a:r>
              <a:rPr lang="en-US" dirty="0" smtClean="0">
                <a:hlinkClick r:id="rId2"/>
              </a:rPr>
              <a:t>was%20were%20</a:t>
            </a:r>
            <a:r>
              <a:rPr lang="ru-RU" dirty="0" smtClean="0">
                <a:hlinkClick r:id="rId2"/>
              </a:rPr>
              <a:t>в%20английском%20языке&amp;</a:t>
            </a:r>
            <a:r>
              <a:rPr lang="en-US" dirty="0" smtClean="0">
                <a:hlinkClick r:id="rId2"/>
              </a:rPr>
              <a:t>from=</a:t>
            </a:r>
            <a:r>
              <a:rPr lang="en-US" dirty="0" err="1" smtClean="0">
                <a:hlinkClick r:id="rId2"/>
              </a:rPr>
              <a:t>tabbar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Домашнее задание: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785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4108102">
                <a:tc>
                  <a:txBody>
                    <a:bodyPr/>
                    <a:lstStyle/>
                    <a:p>
                      <a:r>
                        <a:rPr lang="en-US" sz="4400" dirty="0" smtClean="0"/>
                        <a:t>Bakery</a:t>
                      </a:r>
                    </a:p>
                    <a:p>
                      <a:r>
                        <a:rPr lang="en-US" sz="4400" dirty="0" smtClean="0"/>
                        <a:t>Florist’s</a:t>
                      </a:r>
                    </a:p>
                    <a:p>
                      <a:r>
                        <a:rPr lang="en-US" sz="4400" dirty="0" smtClean="0"/>
                        <a:t>Café</a:t>
                      </a:r>
                    </a:p>
                    <a:p>
                      <a:r>
                        <a:rPr lang="en-US" sz="4400" dirty="0" smtClean="0"/>
                        <a:t>Shoe shop</a:t>
                      </a:r>
                    </a:p>
                    <a:p>
                      <a:r>
                        <a:rPr lang="en-US" sz="4400" dirty="0" smtClean="0"/>
                        <a:t>Newsagent’s</a:t>
                      </a:r>
                    </a:p>
                    <a:p>
                      <a:r>
                        <a:rPr lang="en-US" sz="4400" dirty="0" smtClean="0"/>
                        <a:t>Greengrocer’s</a:t>
                      </a:r>
                    </a:p>
                    <a:p>
                      <a:r>
                        <a:rPr lang="en-US" sz="4400" dirty="0" smtClean="0"/>
                        <a:t>Toy shop</a:t>
                      </a:r>
                      <a:endParaRPr lang="ru-RU" sz="4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400" dirty="0" smtClean="0"/>
                        <a:t>Book shop</a:t>
                      </a:r>
                    </a:p>
                    <a:p>
                      <a:r>
                        <a:rPr lang="en-US" sz="4400" dirty="0" smtClean="0"/>
                        <a:t>Chemist’s</a:t>
                      </a:r>
                    </a:p>
                    <a:p>
                      <a:r>
                        <a:rPr lang="en-US" sz="4400" dirty="0" smtClean="0"/>
                        <a:t>Record shop</a:t>
                      </a:r>
                    </a:p>
                    <a:p>
                      <a:r>
                        <a:rPr lang="en-US" sz="4400" dirty="0" smtClean="0"/>
                        <a:t>Fast food restaurant </a:t>
                      </a:r>
                    </a:p>
                    <a:p>
                      <a:r>
                        <a:rPr lang="en-US" sz="4400" dirty="0" smtClean="0"/>
                        <a:t>Clothes shop</a:t>
                      </a:r>
                    </a:p>
                    <a:p>
                      <a:r>
                        <a:rPr lang="en-US" sz="4400" dirty="0" err="1" smtClean="0"/>
                        <a:t>Jeweller’s</a:t>
                      </a:r>
                      <a:endParaRPr lang="ru-RU" sz="4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Repeat the words after me: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can buy flowers      at    Laura’s.</a:t>
            </a:r>
          </a:p>
          <a:p>
            <a:r>
              <a:rPr lang="en-US" dirty="0" smtClean="0"/>
              <a:t>We can buy medicine   at    Lloyd’s</a:t>
            </a:r>
          </a:p>
          <a:p>
            <a:r>
              <a:rPr lang="en-US" dirty="0" smtClean="0"/>
              <a:t>We can buy burgers     at      …….</a:t>
            </a:r>
          </a:p>
          <a:p>
            <a:r>
              <a:rPr lang="en-US" dirty="0" smtClean="0"/>
              <a:t>                   toys</a:t>
            </a:r>
          </a:p>
          <a:p>
            <a:r>
              <a:rPr lang="en-US" dirty="0" smtClean="0"/>
              <a:t>                   books</a:t>
            </a:r>
          </a:p>
          <a:p>
            <a:r>
              <a:rPr lang="en-US" dirty="0" smtClean="0"/>
              <a:t>                   clothes</a:t>
            </a:r>
          </a:p>
          <a:p>
            <a:r>
              <a:rPr lang="en-US" dirty="0" smtClean="0"/>
              <a:t>                   shoes</a:t>
            </a:r>
          </a:p>
          <a:p>
            <a:r>
              <a:rPr lang="en-US" dirty="0" smtClean="0"/>
              <a:t>                   newspapers</a:t>
            </a:r>
          </a:p>
          <a:p>
            <a:r>
              <a:rPr lang="en-US" dirty="0" smtClean="0"/>
              <a:t>                   </a:t>
            </a:r>
            <a:r>
              <a:rPr lang="en-US" dirty="0" err="1" smtClean="0"/>
              <a:t>jewellery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Finish my sentences: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539552" y="908720"/>
            <a:ext cx="8229600" cy="5949280"/>
          </a:xfrm>
        </p:spPr>
        <p:txBody>
          <a:bodyPr>
            <a:noAutofit/>
          </a:bodyPr>
          <a:lstStyle/>
          <a:p>
            <a:r>
              <a:rPr lang="en-US" sz="3200" dirty="0" smtClean="0"/>
              <a:t>We can buy a pair of shoes at Benny’s</a:t>
            </a:r>
          </a:p>
          <a:p>
            <a:r>
              <a:rPr lang="en-US" sz="3200" dirty="0" smtClean="0"/>
              <a:t>We can buy some roses      at ……..</a:t>
            </a:r>
          </a:p>
          <a:p>
            <a:r>
              <a:rPr lang="en-US" sz="3200" dirty="0" smtClean="0"/>
              <a:t>                  CD disks</a:t>
            </a:r>
          </a:p>
          <a:p>
            <a:r>
              <a:rPr lang="en-US" sz="3200" dirty="0" smtClean="0"/>
              <a:t>                  warm gloves </a:t>
            </a:r>
          </a:p>
          <a:p>
            <a:r>
              <a:rPr lang="en-US" sz="3200" dirty="0" smtClean="0"/>
              <a:t>                  pizza</a:t>
            </a:r>
          </a:p>
          <a:p>
            <a:r>
              <a:rPr lang="en-US" sz="3200" dirty="0" smtClean="0"/>
              <a:t>                  a ring</a:t>
            </a:r>
          </a:p>
          <a:p>
            <a:r>
              <a:rPr lang="en-US" sz="3200" dirty="0" smtClean="0"/>
              <a:t>                  a doll</a:t>
            </a:r>
          </a:p>
          <a:p>
            <a:r>
              <a:rPr lang="en-US" sz="3200" dirty="0" smtClean="0"/>
              <a:t>                  some aspirin</a:t>
            </a:r>
          </a:p>
          <a:p>
            <a:pPr algn="ctr"/>
            <a:r>
              <a:rPr lang="ru-RU" sz="2800" dirty="0" smtClean="0">
                <a:solidFill>
                  <a:srgbClr val="FF0000"/>
                </a:solidFill>
              </a:rPr>
              <a:t>Обратите внимание </a:t>
            </a:r>
          </a:p>
          <a:p>
            <a:pPr algn="ctr">
              <a:buNone/>
            </a:pPr>
            <a:r>
              <a:rPr lang="ru-RU" sz="2800" dirty="0" smtClean="0">
                <a:solidFill>
                  <a:srgbClr val="FF0000"/>
                </a:solidFill>
              </a:rPr>
              <a:t>на употребление </a:t>
            </a:r>
            <a:r>
              <a:rPr lang="ru-RU" sz="2800" b="1" dirty="0" smtClean="0">
                <a:solidFill>
                  <a:srgbClr val="FF0000"/>
                </a:solidFill>
              </a:rPr>
              <a:t>притяжательного падежа </a:t>
            </a:r>
          </a:p>
          <a:p>
            <a:pPr algn="ctr">
              <a:buNone/>
            </a:pPr>
            <a:r>
              <a:rPr lang="ru-RU" sz="2800" b="1" dirty="0" smtClean="0">
                <a:solidFill>
                  <a:srgbClr val="FF0000"/>
                </a:solidFill>
              </a:rPr>
              <a:t>для указания места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pPr algn="ctr"/>
            <a:r>
              <a:rPr lang="en-US" dirty="0" smtClean="0"/>
              <a:t>Finish my sentences: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0" y="1484784"/>
            <a:ext cx="9144000" cy="4972008"/>
          </a:xfrm>
        </p:spPr>
        <p:txBody>
          <a:bodyPr>
            <a:noAutofit/>
          </a:bodyPr>
          <a:lstStyle/>
          <a:p>
            <a:r>
              <a:rPr lang="en-US" sz="6600" dirty="0" smtClean="0"/>
              <a:t>I can buy </a:t>
            </a:r>
            <a:r>
              <a:rPr lang="en-US" sz="6600" u="sng" dirty="0" smtClean="0"/>
              <a:t>a ring</a:t>
            </a:r>
            <a:r>
              <a:rPr lang="en-US" sz="6600" dirty="0" smtClean="0"/>
              <a:t> at </a:t>
            </a:r>
            <a:r>
              <a:rPr lang="en-US" sz="6600" u="sng" dirty="0" smtClean="0"/>
              <a:t>Diana’s</a:t>
            </a:r>
            <a:r>
              <a:rPr lang="en-US" sz="6600" dirty="0" smtClean="0"/>
              <a:t>.</a:t>
            </a:r>
          </a:p>
          <a:p>
            <a:pPr>
              <a:buNone/>
            </a:pPr>
            <a:r>
              <a:rPr lang="en-US" sz="6600" dirty="0" smtClean="0"/>
              <a:t> It is next to </a:t>
            </a:r>
            <a:r>
              <a:rPr lang="en-US" sz="6600" u="sng" dirty="0" smtClean="0"/>
              <a:t>Lloyd’s.</a:t>
            </a:r>
            <a:endParaRPr lang="ru-RU" sz="6600" u="sng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Say according to the pattern: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Listen to the dialogue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972008"/>
          </a:xfrm>
          <a:solidFill>
            <a:schemeClr val="bg1"/>
          </a:solidFill>
          <a:ln>
            <a:solidFill>
              <a:schemeClr val="accent1"/>
            </a:solidFill>
          </a:ln>
        </p:spPr>
        <p:txBody>
          <a:bodyPr>
            <a:normAutofit lnSpcReduction="10000"/>
          </a:bodyPr>
          <a:lstStyle/>
          <a:p>
            <a:pPr algn="ctr"/>
            <a:r>
              <a:rPr lang="en-US" sz="3200" b="1" u="sng" dirty="0" smtClean="0"/>
              <a:t>True/ False / Not Stated</a:t>
            </a:r>
          </a:p>
          <a:p>
            <a:pPr marL="624078" indent="-514350">
              <a:buFont typeface="+mj-lt"/>
              <a:buAutoNum type="arabicPeriod"/>
            </a:pPr>
            <a:r>
              <a:rPr lang="en-US" sz="3200" dirty="0" smtClean="0"/>
              <a:t>Emma </a:t>
            </a:r>
            <a:r>
              <a:rPr lang="en-US" sz="3200" i="1" dirty="0" smtClean="0"/>
              <a:t>was</a:t>
            </a:r>
            <a:r>
              <a:rPr lang="en-US" sz="3200" dirty="0" smtClean="0"/>
              <a:t> at the bookshop yesterday.</a:t>
            </a:r>
          </a:p>
          <a:p>
            <a:pPr marL="624078" indent="-514350">
              <a:buFont typeface="+mj-lt"/>
              <a:buAutoNum type="arabicPeriod"/>
            </a:pPr>
            <a:r>
              <a:rPr lang="en-US" sz="3200" dirty="0" smtClean="0"/>
              <a:t>She </a:t>
            </a:r>
            <a:r>
              <a:rPr lang="en-US" sz="3200" i="1" dirty="0" smtClean="0"/>
              <a:t>was</a:t>
            </a:r>
            <a:r>
              <a:rPr lang="en-US" sz="3200" dirty="0" smtClean="0"/>
              <a:t> at Karen’s.</a:t>
            </a:r>
          </a:p>
          <a:p>
            <a:pPr marL="624078" indent="-514350">
              <a:buFont typeface="+mj-lt"/>
              <a:buAutoNum type="arabicPeriod"/>
            </a:pPr>
            <a:r>
              <a:rPr lang="en-US" sz="3200" dirty="0" smtClean="0"/>
              <a:t>The shoes </a:t>
            </a:r>
            <a:r>
              <a:rPr lang="en-US" sz="3200" i="1" dirty="0" smtClean="0"/>
              <a:t>were</a:t>
            </a:r>
            <a:r>
              <a:rPr lang="en-US" sz="3200" dirty="0" smtClean="0"/>
              <a:t> cheap.</a:t>
            </a:r>
          </a:p>
          <a:p>
            <a:pPr marL="624078" indent="-514350">
              <a:buFont typeface="+mj-lt"/>
              <a:buAutoNum type="arabicPeriod"/>
            </a:pPr>
            <a:r>
              <a:rPr lang="en-US" sz="3200" dirty="0" smtClean="0"/>
              <a:t>Emma </a:t>
            </a:r>
            <a:r>
              <a:rPr lang="en-US" sz="3200" i="1" dirty="0" smtClean="0"/>
              <a:t>was </a:t>
            </a:r>
            <a:r>
              <a:rPr lang="en-US" sz="3200" dirty="0" smtClean="0"/>
              <a:t>alone at Benny’s.</a:t>
            </a:r>
          </a:p>
          <a:p>
            <a:pPr marL="624078" indent="-514350">
              <a:buFont typeface="+mj-lt"/>
              <a:buAutoNum type="arabicPeriod"/>
            </a:pPr>
            <a:r>
              <a:rPr lang="en-US" sz="3200" dirty="0" smtClean="0"/>
              <a:t>There </a:t>
            </a:r>
            <a:r>
              <a:rPr lang="en-US" sz="3200" i="1" dirty="0" smtClean="0"/>
              <a:t>were</a:t>
            </a:r>
            <a:r>
              <a:rPr lang="en-US" sz="3200" dirty="0" smtClean="0"/>
              <a:t> lots of red sandals at Benny’s.</a:t>
            </a:r>
          </a:p>
          <a:p>
            <a:pPr marL="624078" indent="-514350">
              <a:buFont typeface="+mj-lt"/>
              <a:buAutoNum type="arabicPeriod"/>
            </a:pPr>
            <a:r>
              <a:rPr lang="en-US" sz="3200" dirty="0" smtClean="0"/>
              <a:t>Emma and Kelly </a:t>
            </a:r>
            <a:r>
              <a:rPr lang="en-US" sz="3200" i="1" dirty="0" smtClean="0"/>
              <a:t>were</a:t>
            </a:r>
            <a:r>
              <a:rPr lang="en-US" sz="3200" dirty="0" smtClean="0"/>
              <a:t> at Rainforest café yesterday. 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Read the questions and try to mark the sentences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238</TotalTime>
  <Words>766</Words>
  <Application>Microsoft Office PowerPoint</Application>
  <PresentationFormat>Экран (4:3)</PresentationFormat>
  <Paragraphs>156</Paragraphs>
  <Slides>31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31</vt:i4>
      </vt:variant>
    </vt:vector>
  </HeadingPairs>
  <TitlesOfParts>
    <vt:vector size="32" baseType="lpstr">
      <vt:lpstr>Открытая</vt:lpstr>
      <vt:lpstr>Going Shopping</vt:lpstr>
      <vt:lpstr>Before we start </vt:lpstr>
      <vt:lpstr>SB p 106</vt:lpstr>
      <vt:lpstr>Repeat the words after me:</vt:lpstr>
      <vt:lpstr>Finish my sentences:</vt:lpstr>
      <vt:lpstr>Finish my sentences:</vt:lpstr>
      <vt:lpstr>Say according to the pattern:</vt:lpstr>
      <vt:lpstr>Listen to the dialogue</vt:lpstr>
      <vt:lpstr>Read the questions and try to mark the sentences</vt:lpstr>
      <vt:lpstr>Listen to the dialogue again </vt:lpstr>
      <vt:lpstr>Read the questions and try to mark the sentences</vt:lpstr>
      <vt:lpstr>Let us check the sentences </vt:lpstr>
      <vt:lpstr>Let us check the sentences </vt:lpstr>
      <vt:lpstr>Let us check the sentences </vt:lpstr>
      <vt:lpstr>Let us check the sentences </vt:lpstr>
      <vt:lpstr>Let us check the sentences </vt:lpstr>
      <vt:lpstr>Let us check the sentences </vt:lpstr>
      <vt:lpstr>Let us check the sentences </vt:lpstr>
      <vt:lpstr>Let us check the sentences </vt:lpstr>
      <vt:lpstr>Let us check the sentences </vt:lpstr>
      <vt:lpstr>Let us check the sentences </vt:lpstr>
      <vt:lpstr>Let us check the sentences </vt:lpstr>
      <vt:lpstr>Let us check the sentences </vt:lpstr>
      <vt:lpstr>Look at the dialogue in your  SB p 107 ex 2.</vt:lpstr>
      <vt:lpstr>SB p 107 ex 3 a) b)</vt:lpstr>
      <vt:lpstr>SB p 107 ex 3 a) b)</vt:lpstr>
      <vt:lpstr>SB p 107 ex 3 a) b)</vt:lpstr>
      <vt:lpstr>SB p 107 ex 3 a) b)</vt:lpstr>
      <vt:lpstr>ОБРАТИТЕ ВНИМАНИЕ!!!  (запишите в тетрадь)</vt:lpstr>
      <vt:lpstr>Запишите пример:</vt:lpstr>
      <vt:lpstr>Домашнее задание: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Going Shopping</dc:title>
  <dc:creator>Хозяин</dc:creator>
  <cp:lastModifiedBy>Хозяин</cp:lastModifiedBy>
  <cp:revision>19</cp:revision>
  <dcterms:created xsi:type="dcterms:W3CDTF">2020-04-15T06:25:31Z</dcterms:created>
  <dcterms:modified xsi:type="dcterms:W3CDTF">2020-04-23T09:44:22Z</dcterms:modified>
</cp:coreProperties>
</file>