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8" r:id="rId3"/>
    <p:sldId id="259" r:id="rId4"/>
    <p:sldId id="260" r:id="rId5"/>
    <p:sldId id="262" r:id="rId6"/>
    <p:sldId id="263" r:id="rId7"/>
    <p:sldId id="261" r:id="rId8"/>
    <p:sldId id="269" r:id="rId9"/>
    <p:sldId id="270" r:id="rId10"/>
    <p:sldId id="268" r:id="rId11"/>
    <p:sldId id="271" r:id="rId12"/>
    <p:sldId id="272" r:id="rId13"/>
    <p:sldId id="273" r:id="rId14"/>
    <p:sldId id="264" r:id="rId15"/>
    <p:sldId id="265" r:id="rId16"/>
    <p:sldId id="26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2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D20C-1583-4603-AB39-E609BE086542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269BB-21C8-43A2-8628-61F978832F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:dissolve/>
      </p:transition>
    </mc:Choice>
    <mc:Fallback>
      <p:transition spd="slow" advClick="0" advTm="8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D20C-1583-4603-AB39-E609BE086542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269BB-21C8-43A2-8628-61F978832F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:dissolve/>
      </p:transition>
    </mc:Choice>
    <mc:Fallback>
      <p:transition spd="slow" advClick="0" advTm="8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D20C-1583-4603-AB39-E609BE086542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269BB-21C8-43A2-8628-61F978832F9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:dissolve/>
      </p:transition>
    </mc:Choice>
    <mc:Fallback>
      <p:transition spd="slow" advClick="0" advTm="8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D20C-1583-4603-AB39-E609BE086542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269BB-21C8-43A2-8628-61F978832F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:dissolve/>
      </p:transition>
    </mc:Choice>
    <mc:Fallback>
      <p:transition spd="slow" advClick="0" advTm="8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D20C-1583-4603-AB39-E609BE086542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269BB-21C8-43A2-8628-61F978832F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:dissolve/>
      </p:transition>
    </mc:Choice>
    <mc:Fallback>
      <p:transition spd="slow" advClick="0" advTm="8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D20C-1583-4603-AB39-E609BE086542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269BB-21C8-43A2-8628-61F978832F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:dissolve/>
      </p:transition>
    </mc:Choice>
    <mc:Fallback>
      <p:transition spd="slow" advClick="0" advTm="8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D20C-1583-4603-AB39-E609BE086542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269BB-21C8-43A2-8628-61F978832F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:dissolve/>
      </p:transition>
    </mc:Choice>
    <mc:Fallback>
      <p:transition spd="slow" advClick="0" advTm="8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D20C-1583-4603-AB39-E609BE086542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269BB-21C8-43A2-8628-61F978832F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:dissolve/>
      </p:transition>
    </mc:Choice>
    <mc:Fallback>
      <p:transition spd="slow" advClick="0" advTm="8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D20C-1583-4603-AB39-E609BE086542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269BB-21C8-43A2-8628-61F978832F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:dissolve/>
      </p:transition>
    </mc:Choice>
    <mc:Fallback>
      <p:transition spd="slow" advClick="0" advTm="8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D20C-1583-4603-AB39-E609BE086542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269BB-21C8-43A2-8628-61F978832F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:dissolve/>
      </p:transition>
    </mc:Choice>
    <mc:Fallback>
      <p:transition spd="slow" advClick="0" advTm="8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D20C-1583-4603-AB39-E609BE086542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269BB-21C8-43A2-8628-61F978832F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:dissolve/>
      </p:transition>
    </mc:Choice>
    <mc:Fallback>
      <p:transition spd="slow" advClick="0" advTm="8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8ABD20C-1583-4603-AB39-E609BE086542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FB269BB-21C8-43A2-8628-61F978832F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:dissolve/>
      </p:transition>
    </mc:Choice>
    <mc:Fallback>
      <p:transition spd="slow" advClick="0" advTm="8000"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Past Simple</a:t>
            </a:r>
            <a:r>
              <a:rPr lang="ru-RU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ru-RU" dirty="0" smtClean="0"/>
              <a:t>прошедшее простое время</a:t>
            </a:r>
            <a:r>
              <a:rPr lang="en-US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12979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:dissolve/>
      </p:transition>
    </mc:Choice>
    <mc:Fallback>
      <p:transition spd="slow" advClick="0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2675467"/>
            <a:ext cx="8352928" cy="3450696"/>
          </a:xfrm>
        </p:spPr>
        <p:txBody>
          <a:bodyPr/>
          <a:lstStyle/>
          <a:p>
            <a:r>
              <a:rPr lang="en-US" sz="5400" b="1" dirty="0" smtClean="0"/>
              <a:t>Yes, </a:t>
            </a:r>
            <a:r>
              <a:rPr lang="ru-RU" sz="5400" b="1" dirty="0" smtClean="0"/>
              <a:t>местоимение</a:t>
            </a:r>
            <a:r>
              <a:rPr lang="ru-RU" sz="5400" dirty="0" smtClean="0"/>
              <a:t> +</a:t>
            </a:r>
            <a:r>
              <a:rPr lang="en-US" sz="5400" b="1" dirty="0" smtClean="0"/>
              <a:t> did</a:t>
            </a:r>
            <a:r>
              <a:rPr lang="ru-RU" sz="5400" b="1" dirty="0" smtClean="0"/>
              <a:t>.</a:t>
            </a:r>
          </a:p>
          <a:p>
            <a:pPr>
              <a:buNone/>
            </a:pPr>
            <a:endParaRPr lang="ru-RU" sz="5400" b="1" dirty="0" smtClean="0"/>
          </a:p>
          <a:p>
            <a:r>
              <a:rPr lang="en-US" sz="5400" b="1" dirty="0" smtClean="0"/>
              <a:t>No, </a:t>
            </a:r>
            <a:r>
              <a:rPr lang="ru-RU" sz="5400" b="1" dirty="0" smtClean="0"/>
              <a:t>местоимение + </a:t>
            </a:r>
            <a:r>
              <a:rPr lang="en-US" sz="5400" b="1" dirty="0" smtClean="0"/>
              <a:t>didn`t.</a:t>
            </a:r>
            <a:endParaRPr lang="ru-RU" sz="5400" b="1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Краткие ответы на общие вопросы</a:t>
            </a:r>
            <a:b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</a:b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:dissolve/>
      </p:transition>
    </mc:Choice>
    <mc:Fallback>
      <p:transition spd="slow" advClick="0" advTm="8000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2132856"/>
          </a:xfrm>
        </p:spPr>
        <p:txBody>
          <a:bodyPr>
            <a:normAutofit/>
          </a:bodyPr>
          <a:lstStyle/>
          <a:p>
            <a:r>
              <a:rPr lang="ru-RU" dirty="0" smtClean="0"/>
              <a:t>Образование предложений</a:t>
            </a:r>
            <a:br>
              <a:rPr lang="ru-RU" dirty="0" smtClean="0"/>
            </a:br>
            <a:r>
              <a:rPr lang="ru-RU" dirty="0" smtClean="0"/>
              <a:t>Специальный вопрос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294" r="4373"/>
          <a:stretch>
            <a:fillRect/>
          </a:stretch>
        </p:blipFill>
        <p:spPr bwMode="auto">
          <a:xfrm>
            <a:off x="395536" y="2703993"/>
            <a:ext cx="8208912" cy="339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48882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:dissolve/>
      </p:transition>
    </mc:Choice>
    <mc:Fallback>
      <p:transition spd="slow" advClick="0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2132856"/>
          </a:xfrm>
        </p:spPr>
        <p:txBody>
          <a:bodyPr>
            <a:normAutofit/>
          </a:bodyPr>
          <a:lstStyle/>
          <a:p>
            <a:r>
              <a:rPr lang="ru-RU" dirty="0" smtClean="0"/>
              <a:t>Образование предложений</a:t>
            </a:r>
            <a:br>
              <a:rPr lang="ru-RU" dirty="0" smtClean="0"/>
            </a:br>
            <a:r>
              <a:rPr lang="ru-RU" dirty="0" smtClean="0"/>
              <a:t>Вопрос к подлежащему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850893"/>
            <a:ext cx="8280920" cy="3099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48882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:dissolve/>
      </p:transition>
    </mc:Choice>
    <mc:Fallback>
      <p:transition spd="slow" advClick="0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2132856"/>
          </a:xfrm>
        </p:spPr>
        <p:txBody>
          <a:bodyPr>
            <a:normAutofit/>
          </a:bodyPr>
          <a:lstStyle/>
          <a:p>
            <a:r>
              <a:rPr lang="ru-RU" dirty="0" smtClean="0"/>
              <a:t>Образование предложений</a:t>
            </a:r>
            <a:br>
              <a:rPr lang="ru-RU" dirty="0" smtClean="0"/>
            </a:br>
            <a:r>
              <a:rPr lang="ru-RU" dirty="0" smtClean="0"/>
              <a:t>Альтернативный вопрос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731888"/>
            <a:ext cx="8280920" cy="333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48882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:dissolve/>
      </p:transition>
    </mc:Choice>
    <mc:Fallback>
      <p:transition spd="slow" advClick="0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484784"/>
            <a:ext cx="8568952" cy="5040560"/>
          </a:xfrm>
        </p:spPr>
        <p:txBody>
          <a:bodyPr>
            <a:normAutofit lnSpcReduction="10000"/>
          </a:bodyPr>
          <a:lstStyle/>
          <a:p>
            <a:r>
              <a:rPr lang="ru-RU" altLang="ru-RU" b="1" u="sng" dirty="0">
                <a:solidFill>
                  <a:srgbClr val="CC0000"/>
                </a:solidFill>
              </a:rPr>
              <a:t> </a:t>
            </a:r>
            <a:r>
              <a:rPr lang="ru-RU" altLang="ru-RU" b="1" u="sng" dirty="0">
                <a:solidFill>
                  <a:srgbClr val="008000"/>
                </a:solidFill>
                <a:latin typeface="Comic Sans MS" pitchFamily="66" charset="0"/>
              </a:rPr>
              <a:t>Образец:</a:t>
            </a:r>
            <a:r>
              <a:rPr lang="ru-RU" altLang="ru-RU" b="1" dirty="0">
                <a:latin typeface="Comic Sans MS" pitchFamily="66" charset="0"/>
              </a:rPr>
              <a:t> </a:t>
            </a:r>
            <a:r>
              <a:rPr lang="en-US" altLang="ru-RU" b="1" dirty="0">
                <a:latin typeface="Comic Sans MS" pitchFamily="66" charset="0"/>
              </a:rPr>
              <a:t>I </a:t>
            </a:r>
            <a:r>
              <a:rPr lang="en-US" altLang="ru-RU" b="1" dirty="0">
                <a:solidFill>
                  <a:schemeClr val="accent2"/>
                </a:solidFill>
                <a:latin typeface="Comic Sans MS" pitchFamily="66" charset="0"/>
              </a:rPr>
              <a:t>watch</a:t>
            </a:r>
            <a:r>
              <a:rPr lang="en-US" altLang="ru-RU" b="1" dirty="0">
                <a:solidFill>
                  <a:srgbClr val="CC0000"/>
                </a:solidFill>
                <a:latin typeface="Comic Sans MS" pitchFamily="66" charset="0"/>
              </a:rPr>
              <a:t>ed</a:t>
            </a:r>
            <a:r>
              <a:rPr lang="en-US" altLang="ru-RU" b="1" dirty="0">
                <a:latin typeface="Comic Sans MS" pitchFamily="66" charset="0"/>
              </a:rPr>
              <a:t> TV </a:t>
            </a:r>
            <a:r>
              <a:rPr lang="en-US" altLang="ru-RU" b="1" dirty="0" smtClean="0">
                <a:latin typeface="Comic Sans MS" pitchFamily="66" charset="0"/>
              </a:rPr>
              <a:t>last </a:t>
            </a:r>
            <a:r>
              <a:rPr lang="en-US" altLang="ru-RU" b="1" dirty="0">
                <a:latin typeface="Comic Sans MS" pitchFamily="66" charset="0"/>
              </a:rPr>
              <a:t>night.</a:t>
            </a:r>
          </a:p>
          <a:p>
            <a:r>
              <a:rPr lang="en-US" altLang="ru-RU" b="1" dirty="0">
                <a:latin typeface="Comic Sans MS" pitchFamily="66" charset="0"/>
              </a:rPr>
              <a:t>You </a:t>
            </a:r>
            <a:r>
              <a:rPr lang="en-US" altLang="ru-RU" b="1" dirty="0">
                <a:solidFill>
                  <a:srgbClr val="CC0000"/>
                </a:solidFill>
                <a:latin typeface="Comic Sans MS" pitchFamily="66" charset="0"/>
              </a:rPr>
              <a:t>didn’t</a:t>
            </a:r>
            <a:r>
              <a:rPr lang="en-US" altLang="ru-RU" b="1" dirty="0">
                <a:latin typeface="Comic Sans MS" pitchFamily="66" charset="0"/>
              </a:rPr>
              <a:t> </a:t>
            </a:r>
            <a:r>
              <a:rPr lang="en-US" altLang="ru-RU" b="1" dirty="0">
                <a:solidFill>
                  <a:schemeClr val="accent2"/>
                </a:solidFill>
                <a:latin typeface="Comic Sans MS" pitchFamily="66" charset="0"/>
              </a:rPr>
              <a:t>watch</a:t>
            </a:r>
            <a:r>
              <a:rPr lang="en-US" altLang="ru-RU" b="1" dirty="0">
                <a:latin typeface="Comic Sans MS" pitchFamily="66" charset="0"/>
              </a:rPr>
              <a:t> TV </a:t>
            </a:r>
            <a:r>
              <a:rPr lang="en-US" altLang="ru-RU" b="1" dirty="0" smtClean="0">
                <a:latin typeface="Comic Sans MS" pitchFamily="66" charset="0"/>
              </a:rPr>
              <a:t>last </a:t>
            </a:r>
            <a:r>
              <a:rPr lang="en-US" altLang="ru-RU" b="1" dirty="0">
                <a:latin typeface="Comic Sans MS" pitchFamily="66" charset="0"/>
              </a:rPr>
              <a:t>night.</a:t>
            </a:r>
            <a:endParaRPr lang="ru-RU" altLang="ru-RU" b="1" dirty="0">
              <a:latin typeface="Comic Sans MS" pitchFamily="66" charset="0"/>
            </a:endParaRPr>
          </a:p>
          <a:p>
            <a:pPr>
              <a:buFontTx/>
              <a:buChar char="•"/>
            </a:pPr>
            <a:endParaRPr lang="en-US" altLang="ru-RU" b="1" dirty="0" smtClean="0"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en-US" altLang="ru-RU" b="1" dirty="0" smtClean="0">
                <a:latin typeface="Comic Sans MS" pitchFamily="66" charset="0"/>
              </a:rPr>
              <a:t>I </a:t>
            </a:r>
            <a:r>
              <a:rPr lang="en-US" altLang="ru-RU" b="1" dirty="0">
                <a:solidFill>
                  <a:schemeClr val="accent2"/>
                </a:solidFill>
                <a:latin typeface="Comic Sans MS" pitchFamily="66" charset="0"/>
              </a:rPr>
              <a:t>wash</a:t>
            </a:r>
            <a:r>
              <a:rPr lang="en-US" altLang="ru-RU" b="1" dirty="0">
                <a:solidFill>
                  <a:srgbClr val="CC0000"/>
                </a:solidFill>
                <a:latin typeface="Comic Sans MS" pitchFamily="66" charset="0"/>
              </a:rPr>
              <a:t>ed</a:t>
            </a:r>
            <a:r>
              <a:rPr lang="en-US" altLang="ru-RU" b="1" dirty="0">
                <a:latin typeface="Comic Sans MS" pitchFamily="66" charset="0"/>
              </a:rPr>
              <a:t> my hands and face ten </a:t>
            </a:r>
            <a:r>
              <a:rPr lang="en-US" altLang="ru-RU" b="1" dirty="0" smtClean="0">
                <a:latin typeface="Comic Sans MS" pitchFamily="66" charset="0"/>
              </a:rPr>
              <a:t>minutes ago.</a:t>
            </a:r>
            <a:endParaRPr lang="en-US" altLang="ru-RU" b="1" dirty="0">
              <a:latin typeface="Comic Sans MS" pitchFamily="66" charset="0"/>
            </a:endParaRPr>
          </a:p>
          <a:p>
            <a:r>
              <a:rPr lang="en-US" altLang="ru-RU" b="1" dirty="0">
                <a:latin typeface="Comic Sans MS" pitchFamily="66" charset="0"/>
              </a:rPr>
              <a:t>You </a:t>
            </a:r>
            <a:r>
              <a:rPr lang="ru-RU" altLang="ru-RU" b="1" dirty="0">
                <a:solidFill>
                  <a:srgbClr val="CC0000"/>
                </a:solidFill>
                <a:latin typeface="Comic Sans MS" pitchFamily="66" charset="0"/>
              </a:rPr>
              <a:t>… …  </a:t>
            </a:r>
            <a:r>
              <a:rPr lang="en-US" altLang="ru-RU" b="1" dirty="0">
                <a:latin typeface="Comic Sans MS" pitchFamily="66" charset="0"/>
              </a:rPr>
              <a:t>your hands and face ten </a:t>
            </a:r>
            <a:r>
              <a:rPr lang="en-US" altLang="ru-RU" b="1" dirty="0" smtClean="0">
                <a:latin typeface="Comic Sans MS" pitchFamily="66" charset="0"/>
              </a:rPr>
              <a:t>minutes ago.</a:t>
            </a:r>
            <a:endParaRPr lang="en-US" altLang="ru-RU" b="1" dirty="0"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en-US" altLang="ru-RU" b="1" dirty="0">
                <a:latin typeface="Comic Sans MS" pitchFamily="66" charset="0"/>
              </a:rPr>
              <a:t>I </a:t>
            </a:r>
            <a:r>
              <a:rPr lang="en-US" altLang="ru-RU" b="1" dirty="0">
                <a:solidFill>
                  <a:schemeClr val="accent2"/>
                </a:solidFill>
                <a:latin typeface="Comic Sans MS" pitchFamily="66" charset="0"/>
              </a:rPr>
              <a:t>play</a:t>
            </a:r>
            <a:r>
              <a:rPr lang="en-US" altLang="ru-RU" b="1" dirty="0">
                <a:solidFill>
                  <a:srgbClr val="CC0000"/>
                </a:solidFill>
                <a:latin typeface="Comic Sans MS" pitchFamily="66" charset="0"/>
              </a:rPr>
              <a:t>ed</a:t>
            </a:r>
            <a:r>
              <a:rPr lang="en-US" altLang="ru-RU" b="1" dirty="0">
                <a:latin typeface="Comic Sans MS" pitchFamily="66" charset="0"/>
              </a:rPr>
              <a:t> chess with a </a:t>
            </a:r>
            <a:r>
              <a:rPr lang="en-US" altLang="ru-RU" b="1" dirty="0" smtClean="0">
                <a:latin typeface="Comic Sans MS" pitchFamily="66" charset="0"/>
              </a:rPr>
              <a:t>champion in 2018.</a:t>
            </a:r>
            <a:endParaRPr lang="en-US" altLang="ru-RU" b="1" dirty="0">
              <a:latin typeface="Comic Sans MS" pitchFamily="66" charset="0"/>
            </a:endParaRPr>
          </a:p>
          <a:p>
            <a:r>
              <a:rPr lang="en-US" altLang="ru-RU" b="1" dirty="0">
                <a:latin typeface="Comic Sans MS" pitchFamily="66" charset="0"/>
              </a:rPr>
              <a:t>You </a:t>
            </a:r>
            <a:r>
              <a:rPr lang="ru-RU" altLang="ru-RU" b="1" dirty="0">
                <a:solidFill>
                  <a:srgbClr val="CC0000"/>
                </a:solidFill>
                <a:latin typeface="Comic Sans MS" pitchFamily="66" charset="0"/>
              </a:rPr>
              <a:t>… … </a:t>
            </a:r>
            <a:r>
              <a:rPr lang="en-US" altLang="ru-RU" b="1" dirty="0">
                <a:latin typeface="Comic Sans MS" pitchFamily="66" charset="0"/>
              </a:rPr>
              <a:t> chess with a </a:t>
            </a:r>
            <a:r>
              <a:rPr lang="en-US" altLang="ru-RU" b="1" dirty="0" smtClean="0">
                <a:latin typeface="Comic Sans MS" pitchFamily="66" charset="0"/>
              </a:rPr>
              <a:t>champion in 2018.</a:t>
            </a:r>
            <a:endParaRPr lang="en-US" altLang="ru-RU" b="1" dirty="0"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en-US" altLang="ru-RU" b="1" dirty="0">
                <a:latin typeface="Comic Sans MS" pitchFamily="66" charset="0"/>
              </a:rPr>
              <a:t>I </a:t>
            </a:r>
            <a:r>
              <a:rPr lang="en-US" altLang="ru-RU" b="1" dirty="0">
                <a:solidFill>
                  <a:schemeClr val="accent2"/>
                </a:solidFill>
                <a:latin typeface="Comic Sans MS" pitchFamily="66" charset="0"/>
              </a:rPr>
              <a:t>help</a:t>
            </a:r>
            <a:r>
              <a:rPr lang="en-US" altLang="ru-RU" b="1" dirty="0">
                <a:solidFill>
                  <a:srgbClr val="CC0000"/>
                </a:solidFill>
                <a:latin typeface="Comic Sans MS" pitchFamily="66" charset="0"/>
              </a:rPr>
              <a:t>ed</a:t>
            </a:r>
            <a:r>
              <a:rPr lang="en-US" altLang="ru-RU" b="1" dirty="0">
                <a:latin typeface="Comic Sans MS" pitchFamily="66" charset="0"/>
              </a:rPr>
              <a:t> my friends to do their </a:t>
            </a:r>
            <a:r>
              <a:rPr lang="en-US" altLang="ru-RU" b="1" dirty="0" smtClean="0">
                <a:latin typeface="Comic Sans MS" pitchFamily="66" charset="0"/>
              </a:rPr>
              <a:t>homework yesterday.</a:t>
            </a:r>
            <a:endParaRPr lang="en-US" altLang="ru-RU" b="1" dirty="0">
              <a:latin typeface="Comic Sans MS" pitchFamily="66" charset="0"/>
            </a:endParaRPr>
          </a:p>
          <a:p>
            <a:r>
              <a:rPr lang="en-US" altLang="ru-RU" b="1" dirty="0">
                <a:latin typeface="Comic Sans MS" pitchFamily="66" charset="0"/>
              </a:rPr>
              <a:t>You </a:t>
            </a:r>
            <a:r>
              <a:rPr lang="ru-RU" altLang="ru-RU" b="1" dirty="0">
                <a:solidFill>
                  <a:srgbClr val="CC0000"/>
                </a:solidFill>
                <a:latin typeface="Comic Sans MS" pitchFamily="66" charset="0"/>
              </a:rPr>
              <a:t>… … </a:t>
            </a:r>
            <a:r>
              <a:rPr lang="en-US" altLang="ru-RU" b="1" dirty="0">
                <a:latin typeface="Comic Sans MS" pitchFamily="66" charset="0"/>
              </a:rPr>
              <a:t> your friends to do their </a:t>
            </a:r>
            <a:r>
              <a:rPr lang="en-US" altLang="ru-RU" b="1" dirty="0" smtClean="0">
                <a:latin typeface="Comic Sans MS" pitchFamily="66" charset="0"/>
              </a:rPr>
              <a:t>homework yesterday. </a:t>
            </a:r>
          </a:p>
          <a:p>
            <a:r>
              <a:rPr lang="en-US" altLang="ru-RU" b="1" dirty="0" smtClean="0">
                <a:latin typeface="Comic Sans MS" pitchFamily="66" charset="0"/>
              </a:rPr>
              <a:t>I </a:t>
            </a:r>
            <a:r>
              <a:rPr lang="en-US" altLang="ru-RU" b="1" dirty="0" smtClean="0">
                <a:solidFill>
                  <a:schemeClr val="accent2"/>
                </a:solidFill>
                <a:latin typeface="Comic Sans MS" pitchFamily="66" charset="0"/>
              </a:rPr>
              <a:t>visit</a:t>
            </a:r>
            <a:r>
              <a:rPr lang="en-US" altLang="ru-RU" b="1" dirty="0" smtClean="0">
                <a:solidFill>
                  <a:srgbClr val="FF0000"/>
                </a:solidFill>
                <a:latin typeface="Comic Sans MS" pitchFamily="66" charset="0"/>
              </a:rPr>
              <a:t>ed </a:t>
            </a:r>
            <a:r>
              <a:rPr lang="en-US" altLang="ru-RU" b="1" dirty="0" smtClean="0">
                <a:latin typeface="Comic Sans MS" pitchFamily="66" charset="0"/>
              </a:rPr>
              <a:t>Moscow when I was a child.</a:t>
            </a:r>
            <a:endParaRPr lang="en-US" altLang="ru-RU" b="1" dirty="0">
              <a:latin typeface="Comic Sans MS" pitchFamily="66" charset="0"/>
            </a:endParaRPr>
          </a:p>
          <a:p>
            <a:r>
              <a:rPr lang="en-US" altLang="ru-RU" b="1" dirty="0">
                <a:latin typeface="Comic Sans MS" pitchFamily="66" charset="0"/>
              </a:rPr>
              <a:t>You </a:t>
            </a:r>
            <a:r>
              <a:rPr lang="ru-RU" altLang="ru-RU" b="1" dirty="0">
                <a:solidFill>
                  <a:srgbClr val="CC0000"/>
                </a:solidFill>
                <a:latin typeface="Comic Sans MS" pitchFamily="66" charset="0"/>
              </a:rPr>
              <a:t>… </a:t>
            </a:r>
            <a:r>
              <a:rPr lang="ru-RU" altLang="ru-RU" b="1" dirty="0" smtClean="0">
                <a:solidFill>
                  <a:srgbClr val="CC0000"/>
                </a:solidFill>
                <a:latin typeface="Comic Sans MS" pitchFamily="66" charset="0"/>
              </a:rPr>
              <a:t>…</a:t>
            </a:r>
            <a:r>
              <a:rPr lang="en-US" altLang="ru-RU" b="1" dirty="0" smtClean="0">
                <a:latin typeface="Comic Sans MS" pitchFamily="66" charset="0"/>
              </a:rPr>
              <a:t> Moscow when I was a child.</a:t>
            </a:r>
            <a:endParaRPr lang="en-US" altLang="ru-RU" b="1" dirty="0">
              <a:latin typeface="Comic Sans MS" pitchFamily="66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8328"/>
            <a:ext cx="8352928" cy="10744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Сделай следующие предложения</a:t>
            </a:r>
            <a:br>
              <a:rPr lang="ru-RU" dirty="0" smtClean="0"/>
            </a:br>
            <a:r>
              <a:rPr lang="ru-RU" dirty="0" smtClean="0"/>
              <a:t>отрицательными 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50550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:dissolve/>
      </p:transition>
    </mc:Choice>
    <mc:Fallback>
      <p:transition spd="slow" advClick="0" advTm="8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Сделайте предложения вопросительными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700809"/>
            <a:ext cx="7920880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sz="2400" b="1" u="sng" dirty="0" smtClean="0">
                <a:solidFill>
                  <a:srgbClr val="008000"/>
                </a:solidFill>
                <a:latin typeface="Comic Sans MS" pitchFamily="66" charset="0"/>
              </a:rPr>
              <a:t>Образец    </a:t>
            </a:r>
            <a:r>
              <a:rPr lang="en-US" altLang="ru-RU" sz="2400" b="1" dirty="0" smtClean="0">
                <a:latin typeface="Comic Sans MS" pitchFamily="66" charset="0"/>
              </a:rPr>
              <a:t>I </a:t>
            </a:r>
            <a:r>
              <a:rPr lang="en-US" altLang="ru-RU" sz="2400" b="1" dirty="0">
                <a:solidFill>
                  <a:schemeClr val="accent2"/>
                </a:solidFill>
                <a:latin typeface="Comic Sans MS" pitchFamily="66" charset="0"/>
              </a:rPr>
              <a:t>watch</a:t>
            </a:r>
            <a:r>
              <a:rPr lang="en-US" altLang="ru-RU" sz="2400" b="1" dirty="0">
                <a:solidFill>
                  <a:srgbClr val="CC0000"/>
                </a:solidFill>
                <a:latin typeface="Comic Sans MS" pitchFamily="66" charset="0"/>
              </a:rPr>
              <a:t>ed</a:t>
            </a:r>
            <a:r>
              <a:rPr lang="en-US" altLang="ru-RU" sz="2400" b="1" dirty="0">
                <a:latin typeface="Comic Sans MS" pitchFamily="66" charset="0"/>
              </a:rPr>
              <a:t> TV at night.</a:t>
            </a:r>
          </a:p>
          <a:p>
            <a:pPr>
              <a:lnSpc>
                <a:spcPct val="90000"/>
              </a:lnSpc>
            </a:pPr>
            <a:r>
              <a:rPr lang="en-US" altLang="ru-RU" sz="2400" b="1" dirty="0">
                <a:latin typeface="Comic Sans MS" pitchFamily="66" charset="0"/>
              </a:rPr>
              <a:t>		</a:t>
            </a:r>
            <a:r>
              <a:rPr lang="en-US" altLang="ru-RU" sz="2400" b="1" dirty="0">
                <a:solidFill>
                  <a:srgbClr val="CC0000"/>
                </a:solidFill>
                <a:latin typeface="Comic Sans MS" pitchFamily="66" charset="0"/>
              </a:rPr>
              <a:t>Did</a:t>
            </a:r>
            <a:r>
              <a:rPr lang="en-US" altLang="ru-RU" sz="2400" b="1" dirty="0">
                <a:latin typeface="Comic Sans MS" pitchFamily="66" charset="0"/>
              </a:rPr>
              <a:t> you</a:t>
            </a:r>
            <a:r>
              <a:rPr lang="en-US" altLang="ru-RU" sz="2400" b="1" dirty="0">
                <a:solidFill>
                  <a:schemeClr val="accent2"/>
                </a:solidFill>
                <a:latin typeface="Comic Sans MS" pitchFamily="66" charset="0"/>
              </a:rPr>
              <a:t> watch</a:t>
            </a:r>
            <a:r>
              <a:rPr lang="en-US" altLang="ru-RU" sz="2400" b="1" dirty="0">
                <a:latin typeface="Comic Sans MS" pitchFamily="66" charset="0"/>
              </a:rPr>
              <a:t> TV at night?</a:t>
            </a:r>
          </a:p>
          <a:p>
            <a:pPr>
              <a:lnSpc>
                <a:spcPct val="90000"/>
              </a:lnSpc>
            </a:pPr>
            <a:endParaRPr lang="en-US" altLang="ru-RU" sz="2400" b="1" dirty="0">
              <a:latin typeface="Comic Sans MS" pitchFamily="66" charset="0"/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ru-RU" sz="2400" b="1" dirty="0">
                <a:latin typeface="Comic Sans MS" pitchFamily="66" charset="0"/>
              </a:rPr>
              <a:t>I </a:t>
            </a:r>
            <a:r>
              <a:rPr lang="en-US" altLang="ru-RU" sz="2400" b="1" dirty="0">
                <a:solidFill>
                  <a:schemeClr val="accent2"/>
                </a:solidFill>
                <a:latin typeface="Comic Sans MS" pitchFamily="66" charset="0"/>
              </a:rPr>
              <a:t>wash</a:t>
            </a:r>
            <a:r>
              <a:rPr lang="en-US" altLang="ru-RU" sz="2400" b="1" dirty="0">
                <a:solidFill>
                  <a:srgbClr val="CC0000"/>
                </a:solidFill>
                <a:latin typeface="Comic Sans MS" pitchFamily="66" charset="0"/>
              </a:rPr>
              <a:t>ed</a:t>
            </a:r>
            <a:r>
              <a:rPr lang="en-US" altLang="ru-RU" sz="2400" b="1" dirty="0">
                <a:latin typeface="Comic Sans MS" pitchFamily="66" charset="0"/>
              </a:rPr>
              <a:t> my hands and face ten times</a:t>
            </a:r>
            <a:r>
              <a:rPr lang="ru-RU" altLang="ru-RU" sz="2400" b="1" dirty="0">
                <a:latin typeface="Comic Sans MS" pitchFamily="66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ru-RU" altLang="ru-RU" sz="2400" b="1" dirty="0">
                <a:latin typeface="Comic Sans MS" pitchFamily="66" charset="0"/>
              </a:rPr>
              <a:t>… </a:t>
            </a:r>
            <a:r>
              <a:rPr lang="en-US" altLang="ru-RU" sz="2400" b="1" dirty="0">
                <a:latin typeface="Comic Sans MS" pitchFamily="66" charset="0"/>
              </a:rPr>
              <a:t>you </a:t>
            </a:r>
            <a:r>
              <a:rPr lang="ru-RU" altLang="ru-RU" sz="2400" b="1" dirty="0">
                <a:solidFill>
                  <a:schemeClr val="accent2"/>
                </a:solidFill>
                <a:latin typeface="Comic Sans MS" pitchFamily="66" charset="0"/>
              </a:rPr>
              <a:t>…</a:t>
            </a:r>
            <a:r>
              <a:rPr lang="en-US" altLang="ru-RU" sz="2400" b="1" dirty="0">
                <a:latin typeface="Comic Sans MS" pitchFamily="66" charset="0"/>
              </a:rPr>
              <a:t> your hands and face ten times?</a:t>
            </a:r>
          </a:p>
          <a:p>
            <a:pPr>
              <a:lnSpc>
                <a:spcPct val="90000"/>
              </a:lnSpc>
            </a:pPr>
            <a:endParaRPr lang="en-US" altLang="ru-RU" sz="2400" b="1" dirty="0">
              <a:latin typeface="Comic Sans MS" pitchFamily="66" charset="0"/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ru-RU" sz="2400" b="1" dirty="0">
                <a:latin typeface="Comic Sans MS" pitchFamily="66" charset="0"/>
              </a:rPr>
              <a:t>I </a:t>
            </a:r>
            <a:r>
              <a:rPr lang="en-US" altLang="ru-RU" sz="2400" b="1" dirty="0">
                <a:solidFill>
                  <a:schemeClr val="accent2"/>
                </a:solidFill>
                <a:latin typeface="Comic Sans MS" pitchFamily="66" charset="0"/>
              </a:rPr>
              <a:t>play</a:t>
            </a:r>
            <a:r>
              <a:rPr lang="en-US" altLang="ru-RU" sz="2400" b="1" dirty="0">
                <a:solidFill>
                  <a:srgbClr val="CC0000"/>
                </a:solidFill>
                <a:latin typeface="Comic Sans MS" pitchFamily="66" charset="0"/>
              </a:rPr>
              <a:t>ed</a:t>
            </a:r>
            <a:r>
              <a:rPr lang="en-US" altLang="ru-RU" sz="2400" b="1" dirty="0">
                <a:latin typeface="Comic Sans MS" pitchFamily="66" charset="0"/>
              </a:rPr>
              <a:t> chess with a champion.</a:t>
            </a:r>
          </a:p>
          <a:p>
            <a:pPr>
              <a:lnSpc>
                <a:spcPct val="90000"/>
              </a:lnSpc>
            </a:pPr>
            <a:r>
              <a:rPr lang="ru-RU" altLang="ru-RU" sz="2400" b="1" dirty="0">
                <a:solidFill>
                  <a:srgbClr val="CC0000"/>
                </a:solidFill>
                <a:latin typeface="Comic Sans MS" pitchFamily="66" charset="0"/>
              </a:rPr>
              <a:t>… </a:t>
            </a:r>
            <a:r>
              <a:rPr lang="en-US" altLang="ru-RU" sz="2400" b="1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altLang="ru-RU" sz="2400" b="1" dirty="0">
                <a:latin typeface="Comic Sans MS" pitchFamily="66" charset="0"/>
              </a:rPr>
              <a:t>you</a:t>
            </a:r>
            <a:r>
              <a:rPr lang="en-US" altLang="ru-RU" sz="2400" b="1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ru-RU" altLang="ru-RU" sz="2400" b="1" dirty="0">
                <a:solidFill>
                  <a:schemeClr val="accent2"/>
                </a:solidFill>
                <a:latin typeface="Comic Sans MS" pitchFamily="66" charset="0"/>
              </a:rPr>
              <a:t>… </a:t>
            </a:r>
            <a:r>
              <a:rPr lang="en-US" altLang="ru-RU" sz="2400" b="1" dirty="0">
                <a:latin typeface="Comic Sans MS" pitchFamily="66" charset="0"/>
              </a:rPr>
              <a:t> chess with a champion?</a:t>
            </a:r>
          </a:p>
          <a:p>
            <a:pPr>
              <a:lnSpc>
                <a:spcPct val="90000"/>
              </a:lnSpc>
            </a:pPr>
            <a:endParaRPr lang="en-US" altLang="ru-RU" sz="2400" b="1" dirty="0">
              <a:latin typeface="Comic Sans MS" pitchFamily="66" charset="0"/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ru-RU" sz="2400" b="1" dirty="0">
                <a:latin typeface="Comic Sans MS" pitchFamily="66" charset="0"/>
              </a:rPr>
              <a:t>I </a:t>
            </a:r>
            <a:r>
              <a:rPr lang="en-US" altLang="ru-RU" sz="2400" b="1" dirty="0">
                <a:solidFill>
                  <a:schemeClr val="accent2"/>
                </a:solidFill>
                <a:latin typeface="Comic Sans MS" pitchFamily="66" charset="0"/>
              </a:rPr>
              <a:t>help</a:t>
            </a:r>
            <a:r>
              <a:rPr lang="en-US" altLang="ru-RU" sz="2400" b="1" dirty="0">
                <a:solidFill>
                  <a:srgbClr val="CC0000"/>
                </a:solidFill>
                <a:latin typeface="Comic Sans MS" pitchFamily="66" charset="0"/>
              </a:rPr>
              <a:t>ed</a:t>
            </a:r>
            <a:r>
              <a:rPr lang="en-US" altLang="ru-RU" sz="2400" b="1" dirty="0">
                <a:latin typeface="Comic Sans MS" pitchFamily="66" charset="0"/>
              </a:rPr>
              <a:t> my friends to do their homework.</a:t>
            </a:r>
          </a:p>
          <a:p>
            <a:pPr>
              <a:lnSpc>
                <a:spcPct val="90000"/>
              </a:lnSpc>
            </a:pPr>
            <a:r>
              <a:rPr lang="ru-RU" altLang="ru-RU" sz="2400" b="1" dirty="0">
                <a:solidFill>
                  <a:srgbClr val="CC0000"/>
                </a:solidFill>
                <a:latin typeface="Comic Sans MS" pitchFamily="66" charset="0"/>
              </a:rPr>
              <a:t>… </a:t>
            </a:r>
            <a:r>
              <a:rPr lang="en-US" altLang="ru-RU" sz="2400" b="1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altLang="ru-RU" sz="2400" b="1" dirty="0">
                <a:latin typeface="Comic Sans MS" pitchFamily="66" charset="0"/>
              </a:rPr>
              <a:t>you</a:t>
            </a:r>
            <a:r>
              <a:rPr lang="en-US" altLang="ru-RU" sz="2400" b="1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ru-RU" altLang="ru-RU" sz="2400" b="1" dirty="0">
                <a:solidFill>
                  <a:schemeClr val="accent2"/>
                </a:solidFill>
                <a:latin typeface="Comic Sans MS" pitchFamily="66" charset="0"/>
              </a:rPr>
              <a:t>… </a:t>
            </a:r>
            <a:r>
              <a:rPr lang="en-US" altLang="ru-RU" sz="2400" b="1" dirty="0">
                <a:latin typeface="Comic Sans MS" pitchFamily="66" charset="0"/>
              </a:rPr>
              <a:t> your friends to do their homework?</a:t>
            </a:r>
          </a:p>
          <a:p>
            <a:pPr>
              <a:lnSpc>
                <a:spcPct val="90000"/>
              </a:lnSpc>
            </a:pPr>
            <a:endParaRPr lang="en-US" altLang="ru-RU" sz="2400" b="1" dirty="0">
              <a:latin typeface="Comic Sans MS" pitchFamily="66" charset="0"/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ru-RU" sz="2400" b="1" dirty="0">
                <a:latin typeface="Comic Sans MS" pitchFamily="66" charset="0"/>
              </a:rPr>
              <a:t>I </a:t>
            </a:r>
            <a:r>
              <a:rPr lang="en-US" altLang="ru-RU" sz="2400" b="1" dirty="0">
                <a:solidFill>
                  <a:schemeClr val="accent2"/>
                </a:solidFill>
                <a:latin typeface="Comic Sans MS" pitchFamily="66" charset="0"/>
              </a:rPr>
              <a:t>clean</a:t>
            </a:r>
            <a:r>
              <a:rPr lang="en-US" altLang="ru-RU" sz="2400" b="1" dirty="0">
                <a:solidFill>
                  <a:srgbClr val="CC0000"/>
                </a:solidFill>
                <a:latin typeface="Comic Sans MS" pitchFamily="66" charset="0"/>
              </a:rPr>
              <a:t>ed</a:t>
            </a:r>
            <a:r>
              <a:rPr lang="en-US" altLang="ru-RU" sz="2400" b="1" dirty="0">
                <a:latin typeface="Comic Sans MS" pitchFamily="66" charset="0"/>
              </a:rPr>
              <a:t> my teeth three times.  </a:t>
            </a:r>
          </a:p>
          <a:p>
            <a:pPr>
              <a:lnSpc>
                <a:spcPct val="90000"/>
              </a:lnSpc>
            </a:pPr>
            <a:r>
              <a:rPr lang="ru-RU" altLang="ru-RU" sz="2400" b="1" dirty="0">
                <a:solidFill>
                  <a:srgbClr val="CC0000"/>
                </a:solidFill>
                <a:latin typeface="Comic Sans MS" pitchFamily="66" charset="0"/>
              </a:rPr>
              <a:t>…. </a:t>
            </a:r>
            <a:r>
              <a:rPr lang="en-US" altLang="ru-RU" sz="2400" b="1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altLang="ru-RU" sz="2400" b="1" dirty="0">
                <a:latin typeface="Comic Sans MS" pitchFamily="66" charset="0"/>
              </a:rPr>
              <a:t>you</a:t>
            </a:r>
            <a:r>
              <a:rPr lang="en-US" altLang="ru-RU" sz="2400" b="1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ru-RU" altLang="ru-RU" sz="2400" b="1" dirty="0">
                <a:solidFill>
                  <a:schemeClr val="accent2"/>
                </a:solidFill>
                <a:latin typeface="Comic Sans MS" pitchFamily="66" charset="0"/>
              </a:rPr>
              <a:t>… </a:t>
            </a:r>
            <a:r>
              <a:rPr lang="en-US" altLang="ru-RU" sz="2400" b="1" dirty="0">
                <a:latin typeface="Comic Sans MS" pitchFamily="66" charset="0"/>
              </a:rPr>
              <a:t>your teeth three times?</a:t>
            </a:r>
          </a:p>
        </p:txBody>
      </p:sp>
    </p:spTree>
    <p:extLst>
      <p:ext uri="{BB962C8B-B14F-4D97-AF65-F5344CB8AC3E}">
        <p14:creationId xmlns:p14="http://schemas.microsoft.com/office/powerpoint/2010/main" xmlns="" val="3851445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:dissolve/>
      </p:transition>
    </mc:Choice>
    <mc:Fallback>
      <p:transition spd="slow" advClick="0" advTm="8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2132856"/>
            <a:ext cx="7920880" cy="417646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b="1" i="1" dirty="0" smtClean="0"/>
              <a:t>Домашнее задание: </a:t>
            </a:r>
          </a:p>
          <a:p>
            <a:pPr marL="0" indent="0">
              <a:buNone/>
            </a:pPr>
            <a:r>
              <a:rPr lang="ru-RU" sz="3600" b="1" i="1" dirty="0" smtClean="0"/>
              <a:t>1)Учить слова модуля 9</a:t>
            </a:r>
          </a:p>
          <a:p>
            <a:pPr marL="0" indent="0">
              <a:buNone/>
            </a:pPr>
            <a:r>
              <a:rPr lang="ru-RU" sz="3600" b="1" i="1" dirty="0" smtClean="0"/>
              <a:t>2)Списать конспект по </a:t>
            </a:r>
            <a:r>
              <a:rPr lang="en-US" sz="3600" b="1" i="1" dirty="0" smtClean="0"/>
              <a:t>Past Simple </a:t>
            </a:r>
            <a:r>
              <a:rPr lang="ru-RU" sz="3600" b="1" i="1" dirty="0" smtClean="0"/>
              <a:t>в тетрадь, </a:t>
            </a:r>
          </a:p>
          <a:p>
            <a:pPr marL="0" indent="0">
              <a:buNone/>
            </a:pPr>
            <a:r>
              <a:rPr lang="ru-RU" sz="3600" b="1" i="1" dirty="0" smtClean="0"/>
              <a:t>выслать фото конспекта </a:t>
            </a:r>
            <a:r>
              <a:rPr lang="ru-RU" sz="3600" b="1" i="1" u="sng" dirty="0" smtClean="0"/>
              <a:t>до 21 часа понедельника 20 апреля</a:t>
            </a:r>
            <a:r>
              <a:rPr lang="ru-RU" sz="3600" b="1" i="1" dirty="0" smtClean="0"/>
              <a:t> в ВК или </a:t>
            </a:r>
            <a:r>
              <a:rPr lang="en-US" sz="3600" b="1" i="1" dirty="0" smtClean="0"/>
              <a:t>Pruffme.com</a:t>
            </a:r>
            <a:endParaRPr lang="ru-RU" sz="3600" b="1" i="1" dirty="0" smtClean="0"/>
          </a:p>
          <a:p>
            <a:pPr marL="0" indent="0">
              <a:buNone/>
            </a:pPr>
            <a:endParaRPr lang="ru-RU" sz="3600" b="1" i="1" dirty="0" smtClean="0"/>
          </a:p>
          <a:p>
            <a:pPr marL="0" indent="0">
              <a:buNone/>
            </a:pPr>
            <a:endParaRPr lang="ru-RU" sz="3600" b="1" i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Well done!!!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34619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:dissolve/>
      </p:transition>
    </mc:Choice>
    <mc:Fallback>
      <p:transition spd="slow" advClick="0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340768"/>
            <a:ext cx="7696365" cy="2592288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употребляется , когда речь идёт о действиях, которые происходили в прошлом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постоянно, регулярно либо когда говорится об однократном действии в прошлом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Simple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032" y="3861048"/>
            <a:ext cx="87129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</a:t>
            </a:r>
            <a:r>
              <a:rPr lang="en-US" sz="2800" b="1" u="sng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yesterday, </a:t>
            </a:r>
            <a:endParaRPr lang="ru-RU" sz="2800" b="1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last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Monday/ month/ week/year </a:t>
            </a:r>
            <a:endParaRPr lang="ru-RU" sz="2800" b="1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two days /weeks /months/years </a:t>
            </a:r>
            <a:r>
              <a:rPr lang="en-US" sz="28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ago</a:t>
            </a:r>
          </a:p>
          <a:p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1945 </a:t>
            </a:r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(какой-то год в прошлом) </a:t>
            </a:r>
          </a:p>
          <a:p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when 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82" t="692" r="16396" b="-692"/>
          <a:stretch/>
        </p:blipFill>
        <p:spPr>
          <a:xfrm>
            <a:off x="7491833" y="2792530"/>
            <a:ext cx="1304318" cy="167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1345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:dissolve/>
      </p:transition>
    </mc:Choice>
    <mc:Fallback>
      <p:transition spd="slow" advClick="0" advTm="8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2636912"/>
            <a:ext cx="4248472" cy="2121685"/>
          </a:xfrm>
        </p:spPr>
        <p:txBody>
          <a:bodyPr>
            <a:normAutofit/>
          </a:bodyPr>
          <a:lstStyle/>
          <a:p>
            <a:pPr algn="ctr"/>
            <a:r>
              <a:rPr lang="en-US" altLang="ru-RU" b="1" dirty="0" smtClean="0">
                <a:solidFill>
                  <a:schemeClr val="accent2"/>
                </a:solidFill>
                <a:latin typeface="Comic Sans MS" pitchFamily="66" charset="0"/>
              </a:rPr>
              <a:t>Regular verbs</a:t>
            </a:r>
            <a:r>
              <a:rPr lang="ru-RU" altLang="ru-RU" b="1" dirty="0" smtClean="0">
                <a:solidFill>
                  <a:schemeClr val="accent2"/>
                </a:solidFill>
                <a:latin typeface="Comic Sans MS" pitchFamily="66" charset="0"/>
              </a:rPr>
              <a:t>                Правильные</a:t>
            </a:r>
            <a:r>
              <a:rPr lang="en-US" altLang="ru-RU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ru-RU" altLang="ru-RU" b="1" dirty="0" smtClean="0">
                <a:solidFill>
                  <a:schemeClr val="accent2"/>
                </a:solidFill>
                <a:latin typeface="Comic Sans MS" pitchFamily="66" charset="0"/>
              </a:rPr>
              <a:t>глаголы</a:t>
            </a:r>
            <a:r>
              <a:rPr lang="en-US" altLang="ru-RU" b="1" dirty="0">
                <a:solidFill>
                  <a:schemeClr val="accent2"/>
                </a:solidFill>
                <a:latin typeface="Comic Sans MS" pitchFamily="66" charset="0"/>
              </a:rPr>
              <a:t/>
            </a:r>
            <a:br>
              <a:rPr lang="en-US" altLang="ru-RU" b="1" dirty="0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ru-RU" altLang="ru-RU" b="1" dirty="0" smtClean="0">
                <a:solidFill>
                  <a:schemeClr val="accent2"/>
                </a:solidFill>
                <a:latin typeface="Comic Sans MS" pitchFamily="66" charset="0"/>
              </a:rPr>
              <a:t>к основе слова  добавляем </a:t>
            </a:r>
            <a:r>
              <a:rPr lang="en-US" altLang="ru-RU" b="1" dirty="0" err="1" smtClean="0">
                <a:solidFill>
                  <a:srgbClr val="CC0000"/>
                </a:solidFill>
                <a:latin typeface="Comic Sans MS" pitchFamily="66" charset="0"/>
                <a:cs typeface="Arial" charset="0"/>
              </a:rPr>
              <a:t>ed</a:t>
            </a:r>
            <a:endParaRPr lang="ru-RU" altLang="ru-RU" b="1" dirty="0" smtClean="0">
              <a:solidFill>
                <a:srgbClr val="CC0000"/>
              </a:solidFill>
              <a:latin typeface="Comic Sans MS" pitchFamily="66" charset="0"/>
              <a:cs typeface="Arial" charset="0"/>
            </a:endParaRPr>
          </a:p>
          <a:p>
            <a:pPr algn="ctr"/>
            <a:r>
              <a:rPr lang="en-US" b="1" dirty="0">
                <a:solidFill>
                  <a:srgbClr val="CC0000"/>
                </a:solidFill>
                <a:latin typeface="Comic Sans MS" pitchFamily="66" charset="0"/>
                <a:cs typeface="Arial" charset="0"/>
              </a:rPr>
              <a:t>w</a:t>
            </a:r>
            <a:r>
              <a:rPr lang="en-US" b="1" dirty="0" smtClean="0">
                <a:solidFill>
                  <a:srgbClr val="CC0000"/>
                </a:solidFill>
                <a:latin typeface="Comic Sans MS" pitchFamily="66" charset="0"/>
                <a:cs typeface="Arial" charset="0"/>
              </a:rPr>
              <a:t>ork-worked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Образование </a:t>
            </a:r>
            <a:r>
              <a:rPr lang="en-US" dirty="0" smtClean="0"/>
              <a:t>Past Simple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03648" y="2060848"/>
            <a:ext cx="6845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Правильные и неправильные глаголы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3519" y="2636912"/>
            <a:ext cx="432048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Irregular verbs</a:t>
            </a:r>
          </a:p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 Неправильные глаголы</a:t>
            </a:r>
          </a:p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Смотрим 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II </a:t>
            </a: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столбик таблицы неправильных глаголов</a:t>
            </a:r>
            <a:endParaRPr lang="en-US" sz="24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g</a:t>
            </a:r>
            <a:r>
              <a:rPr lang="en-US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o-went</a:t>
            </a:r>
          </a:p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w</a:t>
            </a:r>
            <a:r>
              <a:rPr lang="en-US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rite-wrote</a:t>
            </a:r>
            <a:endParaRPr lang="ru-RU" sz="24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endParaRPr lang="en-US" sz="24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725144"/>
            <a:ext cx="1894701" cy="18299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50" b="2401"/>
          <a:stretch/>
        </p:blipFill>
        <p:spPr>
          <a:xfrm>
            <a:off x="7452320" y="4365104"/>
            <a:ext cx="1296914" cy="221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9557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:dissolve/>
      </p:transition>
    </mc:Choice>
    <mc:Fallback>
      <p:transition spd="slow" advClick="0" advTm="8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2636912"/>
            <a:ext cx="8100392" cy="553074"/>
          </a:xfrm>
        </p:spPr>
        <p:txBody>
          <a:bodyPr/>
          <a:lstStyle/>
          <a:p>
            <a:r>
              <a:rPr lang="ru-RU" dirty="0" smtClean="0"/>
              <a:t>•</a:t>
            </a:r>
            <a:r>
              <a:rPr lang="ru-RU" b="1" dirty="0" smtClean="0"/>
              <a:t>После согласной + </a:t>
            </a:r>
            <a:r>
              <a:rPr lang="en-US" b="1" dirty="0" smtClean="0"/>
              <a:t>e </a:t>
            </a:r>
            <a:r>
              <a:rPr lang="ru-RU" b="1" dirty="0" smtClean="0"/>
              <a:t>немое 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Правила </a:t>
            </a:r>
            <a:r>
              <a:rPr lang="ru-RU" dirty="0" smtClean="0"/>
              <a:t>добавления окончания </a:t>
            </a:r>
            <a:r>
              <a:rPr lang="en-US" dirty="0" err="1" smtClean="0"/>
              <a:t>ed</a:t>
            </a:r>
            <a:r>
              <a:rPr lang="en-US" dirty="0" smtClean="0"/>
              <a:t>:</a:t>
            </a:r>
            <a:endParaRPr lang="ru-RU" dirty="0"/>
          </a:p>
        </p:txBody>
      </p:sp>
      <p:sp>
        <p:nvSpPr>
          <p:cNvPr id="5" name="Стрелка вправо с вырезом 4"/>
          <p:cNvSpPr/>
          <p:nvPr/>
        </p:nvSpPr>
        <p:spPr>
          <a:xfrm rot="10800000" flipH="1">
            <a:off x="4427984" y="2819018"/>
            <a:ext cx="864096" cy="17793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292081" y="2605211"/>
            <a:ext cx="1800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d: 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трелка вправо с вырезом 8"/>
          <p:cNvSpPr/>
          <p:nvPr/>
        </p:nvSpPr>
        <p:spPr>
          <a:xfrm>
            <a:off x="7092279" y="2819018"/>
            <a:ext cx="905707" cy="17793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141027" y="2646375"/>
            <a:ext cx="931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lived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3345228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•После согласной  +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y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3491880" y="3501008"/>
            <a:ext cx="936104" cy="1904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572000" y="3419664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tx2"/>
                </a:solidFill>
              </a:rPr>
              <a:t>i</a:t>
            </a:r>
            <a:r>
              <a:rPr lang="en-US" sz="2800" b="1" dirty="0" smtClean="0">
                <a:solidFill>
                  <a:schemeClr val="tx2"/>
                </a:solidFill>
              </a:rPr>
              <a:t>+ </a:t>
            </a:r>
            <a:r>
              <a:rPr lang="en-US" sz="2800" b="1" dirty="0" err="1" smtClean="0">
                <a:solidFill>
                  <a:srgbClr val="FF0000"/>
                </a:solidFill>
              </a:rPr>
              <a:t>ed</a:t>
            </a:r>
            <a:r>
              <a:rPr lang="en-US" sz="2800" b="1" dirty="0" smtClean="0">
                <a:solidFill>
                  <a:srgbClr val="FF0000"/>
                </a:solidFill>
              </a:rPr>
              <a:t>: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80112" y="3419664"/>
            <a:ext cx="1032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6732239" y="3596242"/>
            <a:ext cx="812893" cy="2106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7545133" y="3501008"/>
            <a:ext cx="1275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tudied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5536" y="4180438"/>
            <a:ext cx="2972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•После гласной +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Стрелка вправо с вырезом 21"/>
          <p:cNvSpPr/>
          <p:nvPr/>
        </p:nvSpPr>
        <p:spPr>
          <a:xfrm>
            <a:off x="3367608" y="4380347"/>
            <a:ext cx="1230518" cy="17859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788022" y="4177253"/>
            <a:ext cx="1224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+ </a:t>
            </a:r>
            <a:r>
              <a:rPr lang="en-US" sz="3200" b="1" dirty="0" err="1" smtClean="0">
                <a:solidFill>
                  <a:srgbClr val="FF0000"/>
                </a:solidFill>
              </a:rPr>
              <a:t>ed</a:t>
            </a:r>
            <a:r>
              <a:rPr lang="en-US" sz="3200" b="1" dirty="0" smtClean="0">
                <a:solidFill>
                  <a:srgbClr val="FF0000"/>
                </a:solidFill>
              </a:rPr>
              <a:t>: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98670" y="4284976"/>
            <a:ext cx="83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</a:t>
            </a:r>
            <a:endParaRPr lang="ru-RU" sz="2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Стрелка вправо с вырезом 25"/>
          <p:cNvSpPr/>
          <p:nvPr/>
        </p:nvSpPr>
        <p:spPr>
          <a:xfrm flipV="1">
            <a:off x="6729347" y="4469638"/>
            <a:ext cx="938997" cy="172463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7849731" y="4354221"/>
            <a:ext cx="1114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played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" y="5157193"/>
            <a:ext cx="6516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•Если слово заканчивается на 1 согласную, а перед ней стоит 1 краткая ударная гласная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6217" y="5353531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Стрелка вправо с вырезом 31"/>
          <p:cNvSpPr/>
          <p:nvPr/>
        </p:nvSpPr>
        <p:spPr>
          <a:xfrm>
            <a:off x="7380314" y="5481834"/>
            <a:ext cx="469418" cy="266613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7921548" y="5372182"/>
            <a:ext cx="13309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</a:t>
            </a:r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</a:t>
            </a:r>
            <a:endParaRPr lang="ru-RU" sz="2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3386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:dissolve/>
      </p:transition>
    </mc:Choice>
    <mc:Fallback>
      <p:transition spd="slow" advClick="0" advTm="8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5" grpId="0" animBg="1"/>
      <p:bldP spid="7" grpId="0"/>
      <p:bldP spid="9" grpId="0" animBg="1"/>
      <p:bldP spid="11" grpId="0"/>
      <p:bldP spid="12" grpId="0"/>
      <p:bldP spid="13" grpId="0" animBg="1"/>
      <p:bldP spid="15" grpId="0"/>
      <p:bldP spid="17" grpId="0"/>
      <p:bldP spid="18" grpId="0" animBg="1"/>
      <p:bldP spid="20" grpId="0"/>
      <p:bldP spid="21" grpId="0"/>
      <p:bldP spid="22" grpId="0" animBg="1"/>
      <p:bldP spid="24" grpId="0"/>
      <p:bldP spid="25" grpId="0"/>
      <p:bldP spid="26" grpId="0" animBg="1"/>
      <p:bldP spid="28" grpId="0"/>
      <p:bldP spid="30" grpId="0"/>
      <p:bldP spid="31" grpId="0"/>
      <p:bldP spid="32" grpId="0" animBg="1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1772816"/>
            <a:ext cx="7704856" cy="4353347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Окончание – </a:t>
            </a:r>
            <a:r>
              <a:rPr lang="en-US" sz="3600" b="1" dirty="0" err="1" smtClean="0">
                <a:solidFill>
                  <a:schemeClr val="bg2">
                    <a:lumMod val="25000"/>
                  </a:schemeClr>
                </a:solidFill>
              </a:rPr>
              <a:t>ed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произносится как :</a:t>
            </a:r>
          </a:p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[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</a:rPr>
              <a:t>d]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- после звонких согласных  и гласных звуков – 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</a:rPr>
              <a:t>lived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;</a:t>
            </a:r>
          </a:p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[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</a:rPr>
              <a:t>t]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- после глухих согласных звуков 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кроме 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</a:rPr>
              <a:t>t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</a:rPr>
              <a:t>d)-asked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;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</a:rPr>
              <a:t> ended</a:t>
            </a:r>
            <a:endParaRPr lang="ru-RU" sz="36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[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</a:rPr>
              <a:t>Id]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-после [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</a:rPr>
              <a:t>t]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 и [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</a:rPr>
              <a:t>d]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- 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</a:rPr>
              <a:t>wanted.</a:t>
            </a:r>
            <a:endParaRPr lang="ru-RU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Произношение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84481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:dissolve/>
      </p:transition>
    </mc:Choice>
    <mc:Fallback>
      <p:transition spd="slow" advClick="0" advTm="8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4797151"/>
            <a:ext cx="1656185" cy="191869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Собери глаголы в нужную корзину</a:t>
            </a:r>
            <a:endParaRPr lang="ru-RU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4797151"/>
            <a:ext cx="1656185" cy="1918693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240" y="4856707"/>
            <a:ext cx="1656185" cy="19186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08004" y="3014789"/>
            <a:ext cx="1511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watched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5616" y="2420888"/>
            <a:ext cx="1354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learned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1261" y="2209800"/>
            <a:ext cx="1689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collected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59832" y="4005064"/>
            <a:ext cx="1212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played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88224" y="4005064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smiled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5576" y="4005064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talked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080" y="3258103"/>
            <a:ext cx="1192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painted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21261" y="2996493"/>
            <a:ext cx="1116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cried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8593" y="4079157"/>
            <a:ext cx="1196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skated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91647" y="1948190"/>
            <a:ext cx="1420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finished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62889" y="5018166"/>
            <a:ext cx="756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[</a:t>
            </a:r>
            <a:r>
              <a:rPr lang="en-US" sz="2400" b="1" dirty="0" smtClean="0"/>
              <a:t>d]</a:t>
            </a:r>
            <a:endParaRPr lang="ru-RU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389055" y="5042021"/>
            <a:ext cx="51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[</a:t>
            </a:r>
            <a:r>
              <a:rPr lang="en-US" sz="2400" b="1" dirty="0" smtClean="0"/>
              <a:t>t]</a:t>
            </a:r>
            <a:endParaRPr lang="ru-RU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298079" y="5134354"/>
            <a:ext cx="649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[id]</a:t>
            </a:r>
            <a:endParaRPr lang="ru-RU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405930" y="1622794"/>
            <a:ext cx="1329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needed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3625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:dissolve/>
      </p:transition>
    </mc:Choice>
    <mc:Fallback>
      <p:transition spd="slow" advClick="0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2132856"/>
          </a:xfrm>
        </p:spPr>
        <p:txBody>
          <a:bodyPr>
            <a:normAutofit/>
          </a:bodyPr>
          <a:lstStyle/>
          <a:p>
            <a:r>
              <a:rPr lang="ru-RU" dirty="0" smtClean="0"/>
              <a:t>Образование предложений</a:t>
            </a:r>
            <a:br>
              <a:rPr lang="ru-RU" dirty="0" smtClean="0"/>
            </a:br>
            <a:r>
              <a:rPr lang="ru-RU" dirty="0" smtClean="0"/>
              <a:t>Утверждение</a:t>
            </a: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2936"/>
            <a:ext cx="8964613" cy="373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48882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:dissolve/>
      </p:transition>
    </mc:Choice>
    <mc:Fallback>
      <p:transition spd="slow" advClick="0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2132856"/>
          </a:xfrm>
        </p:spPr>
        <p:txBody>
          <a:bodyPr>
            <a:normAutofit/>
          </a:bodyPr>
          <a:lstStyle/>
          <a:p>
            <a:r>
              <a:rPr lang="ru-RU" dirty="0" smtClean="0"/>
              <a:t>Образование предложений</a:t>
            </a:r>
            <a:br>
              <a:rPr lang="ru-RU" dirty="0" smtClean="0"/>
            </a:br>
            <a:r>
              <a:rPr lang="ru-RU" dirty="0" smtClean="0"/>
              <a:t>Отрицание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266" r="3402"/>
          <a:stretch>
            <a:fillRect/>
          </a:stretch>
        </p:blipFill>
        <p:spPr bwMode="auto">
          <a:xfrm>
            <a:off x="395536" y="2775296"/>
            <a:ext cx="8208912" cy="3250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48882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:dissolve/>
      </p:transition>
    </mc:Choice>
    <mc:Fallback>
      <p:transition spd="slow" advClick="0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2132856"/>
          </a:xfrm>
        </p:spPr>
        <p:txBody>
          <a:bodyPr>
            <a:normAutofit/>
          </a:bodyPr>
          <a:lstStyle/>
          <a:p>
            <a:r>
              <a:rPr lang="ru-RU" dirty="0" smtClean="0"/>
              <a:t>Образование предложений</a:t>
            </a:r>
            <a:br>
              <a:rPr lang="ru-RU" dirty="0" smtClean="0"/>
            </a:br>
            <a:r>
              <a:rPr lang="ru-RU" dirty="0" smtClean="0"/>
              <a:t>Общий вопрос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74938"/>
            <a:ext cx="7920879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48882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8000">
        <p:dissolve/>
      </p:transition>
    </mc:Choice>
    <mc:Fallback>
      <p:transition spd="slow" advClick="0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620</TotalTime>
  <Words>378</Words>
  <Application>Microsoft Office PowerPoint</Application>
  <PresentationFormat>Экран (4:3)</PresentationFormat>
  <Paragraphs>95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Волна</vt:lpstr>
      <vt:lpstr>Past Simple  (прошедшее простое время)</vt:lpstr>
      <vt:lpstr>Past Simple </vt:lpstr>
      <vt:lpstr>Образование Past Simple</vt:lpstr>
      <vt:lpstr>Правила добавления окончания ed:</vt:lpstr>
      <vt:lpstr>Произношение</vt:lpstr>
      <vt:lpstr>Собери глаголы в нужную корзину</vt:lpstr>
      <vt:lpstr>Образование предложений Утверждение</vt:lpstr>
      <vt:lpstr>Образование предложений Отрицание</vt:lpstr>
      <vt:lpstr>Образование предложений Общий вопрос</vt:lpstr>
      <vt:lpstr>Краткие ответы на общие вопросы </vt:lpstr>
      <vt:lpstr>Образование предложений Специальный вопрос</vt:lpstr>
      <vt:lpstr>Образование предложений Вопрос к подлежащему</vt:lpstr>
      <vt:lpstr>Образование предложений Альтернативный вопрос</vt:lpstr>
      <vt:lpstr>Сделай следующие предложения отрицательными :</vt:lpstr>
      <vt:lpstr>Сделайте предложения вопросительными</vt:lpstr>
      <vt:lpstr>Well done!!!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Past Simple Tense (прошедшее простое время)</dc:title>
  <dc:creator>RePack by Diakov</dc:creator>
  <cp:lastModifiedBy>Хозяин</cp:lastModifiedBy>
  <cp:revision>54</cp:revision>
  <dcterms:created xsi:type="dcterms:W3CDTF">2016-03-24T20:40:19Z</dcterms:created>
  <dcterms:modified xsi:type="dcterms:W3CDTF">2020-04-17T13:48:39Z</dcterms:modified>
</cp:coreProperties>
</file>