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87" r:id="rId3"/>
    <p:sldId id="258" r:id="rId4"/>
    <p:sldId id="260" r:id="rId5"/>
    <p:sldId id="271" r:id="rId6"/>
    <p:sldId id="270" r:id="rId7"/>
    <p:sldId id="281" r:id="rId8"/>
    <p:sldId id="282" r:id="rId9"/>
    <p:sldId id="272" r:id="rId10"/>
    <p:sldId id="284" r:id="rId11"/>
    <p:sldId id="273" r:id="rId12"/>
    <p:sldId id="274" r:id="rId13"/>
    <p:sldId id="277" r:id="rId14"/>
    <p:sldId id="285" r:id="rId15"/>
    <p:sldId id="276" r:id="rId16"/>
    <p:sldId id="286" r:id="rId17"/>
    <p:sldId id="267" r:id="rId18"/>
    <p:sldId id="278" r:id="rId19"/>
    <p:sldId id="283" r:id="rId20"/>
    <p:sldId id="266" r:id="rId21"/>
    <p:sldId id="279" r:id="rId22"/>
    <p:sldId id="280" r:id="rId23"/>
    <p:sldId id="259" r:id="rId24"/>
    <p:sldId id="265"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8EA86F-D404-4626-9321-554D9BB1744F}" type="datetimeFigureOut">
              <a:rPr lang="ru-RU" smtClean="0"/>
              <a:pPr/>
              <a:t>13.04.2020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075113-E286-4020-84B1-07DDD495E98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EA86F-D404-4626-9321-554D9BB1744F}" type="datetimeFigureOut">
              <a:rPr lang="ru-RU" smtClean="0"/>
              <a:pPr/>
              <a:t>13.04.2020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75113-E286-4020-84B1-07DDD495E98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Before we start!</a:t>
            </a:r>
            <a:endParaRPr lang="ru-RU" dirty="0"/>
          </a:p>
        </p:txBody>
      </p:sp>
      <p:sp>
        <p:nvSpPr>
          <p:cNvPr id="3" name="Содержимое 2"/>
          <p:cNvSpPr>
            <a:spLocks noGrp="1"/>
          </p:cNvSpPr>
          <p:nvPr>
            <p:ph idx="1"/>
          </p:nvPr>
        </p:nvSpPr>
        <p:spPr/>
        <p:txBody>
          <a:bodyPr>
            <a:normAutofit/>
          </a:bodyPr>
          <a:lstStyle/>
          <a:p>
            <a:r>
              <a:rPr lang="en-US" sz="4400" b="1" dirty="0" smtClean="0"/>
              <a:t>Make sure that you are sitting correctly.</a:t>
            </a:r>
          </a:p>
          <a:p>
            <a:r>
              <a:rPr lang="en-US" sz="4400" b="1" dirty="0" smtClean="0"/>
              <a:t>Turn on the lights.</a:t>
            </a:r>
          </a:p>
          <a:p>
            <a:r>
              <a:rPr lang="en-US" sz="4400" b="1" dirty="0" smtClean="0"/>
              <a:t>Get ready with your Student’s Books, notebooks and pens.</a:t>
            </a:r>
            <a:endParaRPr lang="ru-RU"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50106"/>
          </a:xfrm>
          <a:solidFill>
            <a:srgbClr val="92D050"/>
          </a:solidFill>
        </p:spPr>
        <p:txBody>
          <a:bodyPr>
            <a:noAutofit/>
          </a:bodyPr>
          <a:lstStyle/>
          <a:p>
            <a:r>
              <a:rPr lang="en-US" sz="3600" dirty="0" smtClean="0"/>
              <a:t>Air pollution – What can we do?</a:t>
            </a:r>
            <a:endParaRPr lang="ru-RU"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50106"/>
          </a:xfrm>
          <a:solidFill>
            <a:srgbClr val="92D050"/>
          </a:solidFill>
        </p:spPr>
        <p:txBody>
          <a:bodyPr>
            <a:noAutofit/>
          </a:bodyPr>
          <a:lstStyle/>
          <a:p>
            <a:r>
              <a:rPr lang="en-US" sz="3600" dirty="0" smtClean="0"/>
              <a:t>Air pollution – What can we do?</a:t>
            </a:r>
            <a:endParaRPr lang="ru-RU" sz="3600" dirty="0"/>
          </a:p>
        </p:txBody>
      </p:sp>
      <p:sp>
        <p:nvSpPr>
          <p:cNvPr id="3" name="Содержимое 2"/>
          <p:cNvSpPr>
            <a:spLocks noGrp="1"/>
          </p:cNvSpPr>
          <p:nvPr>
            <p:ph idx="1"/>
          </p:nvPr>
        </p:nvSpPr>
        <p:spPr>
          <a:xfrm>
            <a:off x="457200" y="1268760"/>
            <a:ext cx="8435280" cy="5400600"/>
          </a:xfrm>
        </p:spPr>
        <p:txBody>
          <a:bodyPr>
            <a:normAutofit/>
          </a:bodyPr>
          <a:lstStyle/>
          <a:p>
            <a:pPr marL="0" indent="0">
              <a:spcBef>
                <a:spcPts val="0"/>
              </a:spcBef>
              <a:buFontTx/>
              <a:buChar char="-"/>
            </a:pPr>
            <a:r>
              <a:rPr lang="en-US" sz="4400" b="1" dirty="0" smtClean="0"/>
              <a:t>use alternative sources of energy</a:t>
            </a:r>
          </a:p>
          <a:p>
            <a:pPr marL="0" indent="0">
              <a:spcBef>
                <a:spcPts val="0"/>
              </a:spcBef>
              <a:buFontTx/>
              <a:buChar char="-"/>
            </a:pPr>
            <a:r>
              <a:rPr lang="en-US" sz="4400" b="1" dirty="0" smtClean="0"/>
              <a:t>use public transport instead of cars</a:t>
            </a:r>
          </a:p>
          <a:p>
            <a:pPr marL="0" indent="0">
              <a:spcBef>
                <a:spcPts val="0"/>
              </a:spcBef>
              <a:buFontTx/>
              <a:buChar char="-"/>
            </a:pPr>
            <a:r>
              <a:rPr lang="en-US" sz="4400" b="1" dirty="0" smtClean="0"/>
              <a:t>use eco-friendly means of transport</a:t>
            </a:r>
          </a:p>
          <a:p>
            <a:pPr marL="0" indent="0">
              <a:spcBef>
                <a:spcPts val="0"/>
              </a:spcBef>
              <a:buFontTx/>
              <a:buChar char="-"/>
            </a:pPr>
            <a:r>
              <a:rPr lang="en-US" sz="4400" b="1" dirty="0" smtClean="0"/>
              <a:t>stop cutting woods</a:t>
            </a:r>
          </a:p>
          <a:p>
            <a:pPr marL="0" indent="0">
              <a:spcBef>
                <a:spcPts val="0"/>
              </a:spcBef>
              <a:buFontTx/>
              <a:buChar char="-"/>
            </a:pPr>
            <a:r>
              <a:rPr lang="en-US" sz="4400" b="1" dirty="0" smtClean="0"/>
              <a:t>begin planting trees</a:t>
            </a:r>
            <a:endParaRPr lang="ru-RU"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50106"/>
          </a:xfrm>
          <a:solidFill>
            <a:srgbClr val="92D050"/>
          </a:solidFill>
        </p:spPr>
        <p:txBody>
          <a:bodyPr>
            <a:noAutofit/>
          </a:bodyPr>
          <a:lstStyle/>
          <a:p>
            <a:r>
              <a:rPr lang="en-US" sz="3600" dirty="0" smtClean="0"/>
              <a:t>Water pollution is as dangerous as air pollution. </a:t>
            </a:r>
            <a:endParaRPr lang="ru-RU" sz="3600" dirty="0"/>
          </a:p>
        </p:txBody>
      </p:sp>
      <p:sp>
        <p:nvSpPr>
          <p:cNvPr id="3" name="Содержимое 2"/>
          <p:cNvSpPr>
            <a:spLocks noGrp="1"/>
          </p:cNvSpPr>
          <p:nvPr>
            <p:ph idx="1"/>
          </p:nvPr>
        </p:nvSpPr>
        <p:spPr>
          <a:xfrm>
            <a:off x="457200" y="2420888"/>
            <a:ext cx="8435280" cy="4248472"/>
          </a:xfrm>
        </p:spPr>
        <p:txBody>
          <a:bodyPr>
            <a:normAutofit/>
          </a:bodyPr>
          <a:lstStyle/>
          <a:p>
            <a:pPr marL="0" indent="0">
              <a:spcBef>
                <a:spcPts val="0"/>
              </a:spcBef>
              <a:buNone/>
            </a:pPr>
            <a:r>
              <a:rPr lang="en-US" sz="3600" b="1" dirty="0" smtClean="0"/>
              <a:t>	Factories and plants and put waste into lakes, rivers , seas and oceans. </a:t>
            </a:r>
          </a:p>
          <a:p>
            <a:pPr marL="0" indent="0">
              <a:spcBef>
                <a:spcPts val="0"/>
              </a:spcBef>
              <a:buNone/>
            </a:pPr>
            <a:r>
              <a:rPr lang="en-US" sz="3600" b="1" dirty="0" smtClean="0"/>
              <a:t>	</a:t>
            </a:r>
            <a:r>
              <a:rPr lang="en-US" sz="3600" b="1" i="1" dirty="0" smtClean="0"/>
              <a:t>As a result</a:t>
            </a:r>
            <a:r>
              <a:rPr lang="en-US" sz="3600" b="1" dirty="0" smtClean="0"/>
              <a:t>, the water becomes harmful  and it kills fish and plants.</a:t>
            </a:r>
          </a:p>
          <a:p>
            <a:pPr marL="0" indent="0">
              <a:spcBef>
                <a:spcPts val="0"/>
              </a:spcBef>
              <a:buNone/>
            </a:pPr>
            <a:r>
              <a:rPr lang="en-US" sz="3600" dirty="0" smtClean="0"/>
              <a:t>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1080120"/>
          </a:xfrm>
          <a:solidFill>
            <a:srgbClr val="92D050"/>
          </a:solidFill>
        </p:spPr>
        <p:txBody>
          <a:bodyPr>
            <a:noAutofit/>
          </a:bodyPr>
          <a:lstStyle/>
          <a:p>
            <a:r>
              <a:rPr lang="en-US" sz="3600" dirty="0" smtClean="0"/>
              <a:t>What can we do </a:t>
            </a:r>
            <a:r>
              <a:rPr lang="en-US" sz="3600" i="1" dirty="0" smtClean="0"/>
              <a:t>to restore </a:t>
            </a:r>
            <a:r>
              <a:rPr lang="en-US" sz="3600" dirty="0" smtClean="0"/>
              <a:t>waterways back to normal?</a:t>
            </a:r>
            <a:endParaRPr lang="ru-RU"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1080120"/>
          </a:xfrm>
          <a:solidFill>
            <a:srgbClr val="92D050"/>
          </a:solidFill>
        </p:spPr>
        <p:txBody>
          <a:bodyPr>
            <a:noAutofit/>
          </a:bodyPr>
          <a:lstStyle/>
          <a:p>
            <a:r>
              <a:rPr lang="en-US" sz="3600" dirty="0" smtClean="0"/>
              <a:t>What can we do </a:t>
            </a:r>
            <a:r>
              <a:rPr lang="en-US" sz="3600" i="1" dirty="0" smtClean="0"/>
              <a:t>to restore </a:t>
            </a:r>
            <a:r>
              <a:rPr lang="en-US" sz="3600" dirty="0" smtClean="0"/>
              <a:t>waterways back to normal?</a:t>
            </a:r>
            <a:endParaRPr lang="ru-RU" sz="3600" dirty="0"/>
          </a:p>
        </p:txBody>
      </p:sp>
      <p:sp>
        <p:nvSpPr>
          <p:cNvPr id="3" name="Содержимое 2"/>
          <p:cNvSpPr>
            <a:spLocks noGrp="1"/>
          </p:cNvSpPr>
          <p:nvPr>
            <p:ph idx="1"/>
          </p:nvPr>
        </p:nvSpPr>
        <p:spPr>
          <a:xfrm>
            <a:off x="457200" y="2420888"/>
            <a:ext cx="8435280" cy="4248472"/>
          </a:xfrm>
        </p:spPr>
        <p:txBody>
          <a:bodyPr>
            <a:normAutofit/>
          </a:bodyPr>
          <a:lstStyle/>
          <a:p>
            <a:pPr marL="0" indent="0">
              <a:spcBef>
                <a:spcPts val="0"/>
              </a:spcBef>
              <a:buNone/>
            </a:pPr>
            <a:r>
              <a:rPr lang="en-US" sz="3600" b="1" dirty="0" smtClean="0"/>
              <a:t>-never throw anything into rivers and lakes</a:t>
            </a:r>
          </a:p>
          <a:p>
            <a:pPr marL="0" indent="0">
              <a:spcBef>
                <a:spcPts val="0"/>
              </a:spcBef>
              <a:buNone/>
            </a:pPr>
            <a:r>
              <a:rPr lang="en-US" sz="3600" b="1" dirty="0" smtClean="0"/>
              <a:t>-stop dumping industrial waste into water</a:t>
            </a:r>
          </a:p>
          <a:p>
            <a:pPr marL="0" indent="0">
              <a:spcBef>
                <a:spcPts val="0"/>
              </a:spcBef>
              <a:buNone/>
            </a:pPr>
            <a:r>
              <a:rPr lang="en-US" sz="3600" b="1" dirty="0" smtClean="0"/>
              <a:t>-use up-to-date filters </a:t>
            </a:r>
          </a:p>
          <a:p>
            <a:pPr marL="0" indent="0">
              <a:spcBef>
                <a:spcPts val="0"/>
              </a:spcBef>
              <a:buNone/>
            </a:pPr>
            <a:r>
              <a:rPr lang="en-US" sz="3600" b="1" dirty="0" smtClean="0"/>
              <a:t>-develop eco-friendly industries and technologies</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50106"/>
          </a:xfrm>
          <a:solidFill>
            <a:srgbClr val="92D050"/>
          </a:solidFill>
        </p:spPr>
        <p:txBody>
          <a:bodyPr>
            <a:noAutofit/>
          </a:bodyPr>
          <a:lstStyle/>
          <a:p>
            <a:r>
              <a:rPr lang="en-US" sz="3600" dirty="0" smtClean="0"/>
              <a:t>Soil pollution is no less dangerous. </a:t>
            </a:r>
            <a:endParaRPr lang="ru-RU" sz="3600" dirty="0"/>
          </a:p>
        </p:txBody>
      </p:sp>
      <p:sp>
        <p:nvSpPr>
          <p:cNvPr id="3" name="Содержимое 2"/>
          <p:cNvSpPr>
            <a:spLocks noGrp="1"/>
          </p:cNvSpPr>
          <p:nvPr>
            <p:ph idx="1"/>
          </p:nvPr>
        </p:nvSpPr>
        <p:spPr>
          <a:xfrm>
            <a:off x="395536" y="1628800"/>
            <a:ext cx="8435280" cy="5085184"/>
          </a:xfrm>
        </p:spPr>
        <p:txBody>
          <a:bodyPr>
            <a:normAutofit/>
          </a:bodyPr>
          <a:lstStyle/>
          <a:p>
            <a:pPr marL="0" indent="0">
              <a:spcBef>
                <a:spcPts val="0"/>
              </a:spcBef>
              <a:buNone/>
            </a:pPr>
            <a:r>
              <a:rPr lang="en-US" sz="3600" b="1" dirty="0" smtClean="0"/>
              <a:t>	Basically we must understand that anything that gets to the ground can end up in a landfill and then in a river, lake and stream.</a:t>
            </a:r>
          </a:p>
          <a:p>
            <a:pPr marL="0" indent="0">
              <a:spcBef>
                <a:spcPts val="0"/>
              </a:spcBef>
              <a:buNone/>
            </a:pPr>
            <a:r>
              <a:rPr lang="en-US" sz="3600" b="1" dirty="0" smtClean="0"/>
              <a:t> 	</a:t>
            </a:r>
            <a:r>
              <a:rPr lang="en-US" sz="3600" b="1" i="1" dirty="0" smtClean="0"/>
              <a:t>As a result</a:t>
            </a:r>
            <a:r>
              <a:rPr lang="en-US" sz="3600" b="1" dirty="0" smtClean="0"/>
              <a:t>, the soil together with the air and water becomes poisonous  and harmful to people. Besides, animals, birds and plants disappear.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922114"/>
          </a:xfrm>
          <a:solidFill>
            <a:srgbClr val="92D050"/>
          </a:solidFill>
        </p:spPr>
        <p:txBody>
          <a:bodyPr>
            <a:noAutofit/>
          </a:bodyPr>
          <a:lstStyle/>
          <a:p>
            <a:r>
              <a:rPr lang="en-US" sz="3600" dirty="0" smtClean="0"/>
              <a:t>What can we do to reduce pollution?</a:t>
            </a:r>
            <a:endParaRPr lang="ru-RU" sz="3600" dirty="0"/>
          </a:p>
        </p:txBody>
      </p:sp>
      <p:sp>
        <p:nvSpPr>
          <p:cNvPr id="3" name="Содержимое 2"/>
          <p:cNvSpPr>
            <a:spLocks noGrp="1"/>
          </p:cNvSpPr>
          <p:nvPr>
            <p:ph idx="1"/>
          </p:nvPr>
        </p:nvSpPr>
        <p:spPr>
          <a:xfrm>
            <a:off x="457200" y="1628800"/>
            <a:ext cx="8435280" cy="5040560"/>
          </a:xfrm>
        </p:spPr>
        <p:txBody>
          <a:bodyPr>
            <a:normAutofit/>
          </a:bodyPr>
          <a:lstStyle/>
          <a:p>
            <a:pPr marL="0" indent="0">
              <a:spcBef>
                <a:spcPts val="0"/>
              </a:spcBef>
              <a:buNone/>
            </a:pPr>
            <a:r>
              <a:rPr lang="en-US" sz="3600" b="1" dirty="0" smtClean="0"/>
              <a:t>-become more eco-friendly</a:t>
            </a:r>
          </a:p>
          <a:p>
            <a:pPr marL="0" indent="0">
              <a:spcBef>
                <a:spcPts val="0"/>
              </a:spcBef>
              <a:buNone/>
            </a:pPr>
            <a:r>
              <a:rPr lang="en-US" sz="3600" b="1" dirty="0" smtClean="0"/>
              <a:t>-stop producing so much waste</a:t>
            </a:r>
          </a:p>
          <a:p>
            <a:pPr marL="0" indent="0">
              <a:spcBef>
                <a:spcPts val="0"/>
              </a:spcBef>
              <a:buNone/>
            </a:pPr>
            <a:r>
              <a:rPr lang="en-US" sz="3600" b="1" dirty="0" smtClean="0"/>
              <a:t>-sort rubbish and put it into special bins</a:t>
            </a:r>
          </a:p>
          <a:p>
            <a:pPr marL="0" indent="0">
              <a:spcBef>
                <a:spcPts val="0"/>
              </a:spcBef>
              <a:buNone/>
            </a:pPr>
            <a:r>
              <a:rPr lang="en-US" sz="3600" b="1" dirty="0" smtClean="0"/>
              <a:t>-get your rubbish to a recycling center</a:t>
            </a:r>
          </a:p>
          <a:p>
            <a:pPr marL="0" indent="0">
              <a:spcBef>
                <a:spcPts val="0"/>
              </a:spcBef>
              <a:buNone/>
            </a:pPr>
            <a:r>
              <a:rPr lang="en-US" sz="3600" b="1" dirty="0" smtClean="0"/>
              <a:t>-make nature helping school projects</a:t>
            </a:r>
          </a:p>
          <a:p>
            <a:pPr marL="0" indent="0">
              <a:spcBef>
                <a:spcPts val="0"/>
              </a:spcBef>
              <a:buNone/>
            </a:pPr>
            <a:r>
              <a:rPr lang="en-US" sz="3600" b="1" dirty="0" smtClean="0"/>
              <a:t>-plant trees</a:t>
            </a:r>
          </a:p>
          <a:p>
            <a:pPr marL="0" indent="0">
              <a:spcBef>
                <a:spcPts val="0"/>
              </a:spcBef>
              <a:buNone/>
            </a:pPr>
            <a:r>
              <a:rPr lang="en-US" sz="3600" b="1" dirty="0" smtClean="0"/>
              <a:t>-organize cleaning-up and recycling days</a:t>
            </a:r>
          </a:p>
          <a:p>
            <a:pPr marL="0" indent="0">
              <a:spcBef>
                <a:spcPts val="0"/>
              </a:spcBef>
              <a:buNone/>
            </a:pPr>
            <a:r>
              <a:rPr lang="en-US" sz="3600" b="1" dirty="0" smtClean="0"/>
              <a:t>-take care of flora and fauna</a:t>
            </a:r>
          </a:p>
          <a:p>
            <a:pPr marL="0" indent="0">
              <a:spcBef>
                <a:spcPts val="0"/>
              </a:spcBef>
              <a:buNone/>
            </a:pPr>
            <a:endParaRPr lang="ru-RU" dirty="0" smtClean="0"/>
          </a:p>
          <a:p>
            <a:pPr marL="0" indent="0">
              <a:spcBef>
                <a:spcPts val="0"/>
              </a:spcBef>
              <a:buNone/>
            </a:pP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solidFill>
        </p:spPr>
        <p:txBody>
          <a:bodyPr/>
          <a:lstStyle/>
          <a:p>
            <a:r>
              <a:rPr lang="en-US" dirty="0" smtClean="0"/>
              <a:t>Gymnastics</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1. </a:t>
            </a:r>
            <a:r>
              <a:rPr lang="en-US" dirty="0" smtClean="0"/>
              <a:t>Close your eyes, count to 5, open your eyes. Repeat 6 times.</a:t>
            </a:r>
            <a:endParaRPr lang="ru-RU" dirty="0" smtClean="0"/>
          </a:p>
          <a:p>
            <a:pPr>
              <a:buNone/>
            </a:pPr>
            <a:r>
              <a:rPr lang="ru-RU" dirty="0" smtClean="0"/>
              <a:t>2. </a:t>
            </a:r>
            <a:r>
              <a:rPr lang="en-US" dirty="0" smtClean="0"/>
              <a:t>Hold your hands out in front of you, move them to the right-to the left, watch you fingers without moving your head. 6 times.</a:t>
            </a:r>
            <a:endParaRPr lang="ru-RU" dirty="0" smtClean="0"/>
          </a:p>
          <a:p>
            <a:pPr>
              <a:buNone/>
            </a:pPr>
            <a:r>
              <a:rPr lang="ru-RU" dirty="0" smtClean="0"/>
              <a:t>3. </a:t>
            </a:r>
            <a:r>
              <a:rPr lang="en-US" dirty="0" smtClean="0"/>
              <a:t>Without moving your head look up, look down, look left, look right. Repeat 6 times.</a:t>
            </a:r>
          </a:p>
          <a:p>
            <a:pPr>
              <a:buNone/>
            </a:pPr>
            <a:r>
              <a:rPr lang="en-US" dirty="0" smtClean="0"/>
              <a:t>4.Stand straight, put your hands</a:t>
            </a:r>
            <a:r>
              <a:rPr lang="ru-RU" dirty="0" smtClean="0"/>
              <a:t> </a:t>
            </a:r>
            <a:r>
              <a:rPr lang="en-US" smtClean="0"/>
              <a:t>up, </a:t>
            </a:r>
            <a:r>
              <a:rPr lang="en-US" dirty="0" smtClean="0"/>
              <a:t>breathe in, put you hands down, breathe out. Repeat 6 times. </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922114"/>
          </a:xfrm>
          <a:solidFill>
            <a:srgbClr val="92D050"/>
          </a:solidFill>
        </p:spPr>
        <p:txBody>
          <a:bodyPr>
            <a:noAutofit/>
          </a:bodyPr>
          <a:lstStyle/>
          <a:p>
            <a:r>
              <a:rPr lang="en-US" sz="3600" b="1" dirty="0" smtClean="0"/>
              <a:t>The good news is that</a:t>
            </a:r>
            <a:endParaRPr lang="ru-RU" sz="3600" dirty="0"/>
          </a:p>
        </p:txBody>
      </p:sp>
      <p:sp>
        <p:nvSpPr>
          <p:cNvPr id="3" name="Содержимое 2"/>
          <p:cNvSpPr>
            <a:spLocks noGrp="1"/>
          </p:cNvSpPr>
          <p:nvPr>
            <p:ph idx="1"/>
          </p:nvPr>
        </p:nvSpPr>
        <p:spPr>
          <a:xfrm>
            <a:off x="457200" y="1844824"/>
            <a:ext cx="8435280" cy="4824536"/>
          </a:xfrm>
        </p:spPr>
        <p:txBody>
          <a:bodyPr>
            <a:normAutofit/>
          </a:bodyPr>
          <a:lstStyle/>
          <a:p>
            <a:pPr marL="0" indent="0">
              <a:spcBef>
                <a:spcPts val="0"/>
              </a:spcBef>
              <a:buNone/>
            </a:pPr>
            <a:r>
              <a:rPr lang="en-US" sz="3600" b="1" dirty="0" smtClean="0"/>
              <a:t>! Governments  encourage eco-friendly industries and new technologies.</a:t>
            </a:r>
          </a:p>
          <a:p>
            <a:pPr marL="0" indent="0">
              <a:spcBef>
                <a:spcPts val="0"/>
              </a:spcBef>
              <a:buNone/>
            </a:pPr>
            <a:r>
              <a:rPr lang="en-US" sz="3600" b="1" dirty="0" smtClean="0"/>
              <a:t>! World/National Organizations create special funds helping wildlife.</a:t>
            </a:r>
          </a:p>
          <a:p>
            <a:pPr marL="0" indent="0">
              <a:spcBef>
                <a:spcPts val="0"/>
              </a:spcBef>
              <a:buNone/>
            </a:pPr>
            <a:r>
              <a:rPr lang="en-US" sz="3600" b="1" dirty="0" smtClean="0"/>
              <a:t>! City/School clubs, camps and projects organizing environmental awareness actions. </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un1-84.userapi.com/c855020/v855020781/21c5ea/P2H4C5weWxg.jpg"/>
          <p:cNvPicPr>
            <a:picLocks noChangeAspect="1" noChangeArrowheads="1"/>
          </p:cNvPicPr>
          <p:nvPr/>
        </p:nvPicPr>
        <p:blipFill>
          <a:blip r:embed="rId2" cstate="print"/>
          <a:srcRect/>
          <a:stretch>
            <a:fillRect/>
          </a:stretch>
        </p:blipFill>
        <p:spPr bwMode="auto">
          <a:xfrm>
            <a:off x="3651250" y="0"/>
            <a:ext cx="5492750" cy="6858000"/>
          </a:xfrm>
          <a:prstGeom prst="rect">
            <a:avLst/>
          </a:prstGeom>
          <a:noFill/>
        </p:spPr>
      </p:pic>
      <p:sp>
        <p:nvSpPr>
          <p:cNvPr id="3" name="Заголовок 1"/>
          <p:cNvSpPr>
            <a:spLocks noGrp="1"/>
          </p:cNvSpPr>
          <p:nvPr>
            <p:ph type="title"/>
          </p:nvPr>
        </p:nvSpPr>
        <p:spPr>
          <a:xfrm>
            <a:off x="0" y="0"/>
            <a:ext cx="3635896" cy="6858000"/>
          </a:xfrm>
          <a:solidFill>
            <a:srgbClr val="92D050"/>
          </a:solidFill>
        </p:spPr>
        <p:txBody>
          <a:bodyPr>
            <a:noAutofit/>
          </a:bodyPr>
          <a:lstStyle/>
          <a:p>
            <a:r>
              <a:rPr lang="en-US" sz="3600" b="1" dirty="0" smtClean="0"/>
              <a:t>Think </a:t>
            </a:r>
            <a:br>
              <a:rPr lang="en-US" sz="3600" b="1" dirty="0" smtClean="0"/>
            </a:br>
            <a:r>
              <a:rPr lang="en-US" sz="3600" b="1" dirty="0" smtClean="0"/>
              <a:t>of a name </a:t>
            </a:r>
            <a:br>
              <a:rPr lang="en-US" sz="3600" b="1" dirty="0" smtClean="0"/>
            </a:br>
            <a:r>
              <a:rPr lang="en-US" sz="3600" b="1" dirty="0" smtClean="0"/>
              <a:t>to the picture </a:t>
            </a:r>
            <a:br>
              <a:rPr lang="en-US" sz="3600" b="1" dirty="0" smtClean="0"/>
            </a:br>
            <a:r>
              <a:rPr lang="en-US" sz="3600" b="1" dirty="0" smtClean="0"/>
              <a:t>and share</a:t>
            </a:r>
            <a:br>
              <a:rPr lang="en-US" sz="3600" b="1" dirty="0" smtClean="0"/>
            </a:br>
            <a:r>
              <a:rPr lang="en-US" sz="3600" b="1" dirty="0" smtClean="0"/>
              <a:t>your idea </a:t>
            </a:r>
            <a:br>
              <a:rPr lang="en-US" sz="3600" b="1" dirty="0" smtClean="0"/>
            </a:br>
            <a:r>
              <a:rPr lang="en-US" sz="3600" b="1" dirty="0" smtClean="0"/>
              <a:t>in the chat </a:t>
            </a:r>
            <a:endParaRPr lang="ru-RU"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ru-RU" sz="5400" b="1" dirty="0" smtClean="0"/>
              <a:t>Приготовьте, пожалуйста, чистый лист формата А4. Сегодня будем делать буклет!</a:t>
            </a:r>
            <a:endParaRPr lang="ru-RU" sz="5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un1-84.userapi.com/c855020/v855020781/21c5ea/P2H4C5weWxg.jpg"/>
          <p:cNvPicPr>
            <a:picLocks noChangeAspect="1" noChangeArrowheads="1"/>
          </p:cNvPicPr>
          <p:nvPr/>
        </p:nvPicPr>
        <p:blipFill>
          <a:blip r:embed="rId2" cstate="print"/>
          <a:srcRect/>
          <a:stretch>
            <a:fillRect/>
          </a:stretch>
        </p:blipFill>
        <p:spPr bwMode="auto">
          <a:xfrm>
            <a:off x="3651250" y="0"/>
            <a:ext cx="5492750" cy="6858000"/>
          </a:xfrm>
          <a:prstGeom prst="rect">
            <a:avLst/>
          </a:prstGeom>
          <a:noFill/>
        </p:spPr>
      </p:pic>
      <p:sp>
        <p:nvSpPr>
          <p:cNvPr id="3" name="Заголовок 1"/>
          <p:cNvSpPr>
            <a:spLocks noGrp="1"/>
          </p:cNvSpPr>
          <p:nvPr>
            <p:ph type="title"/>
          </p:nvPr>
        </p:nvSpPr>
        <p:spPr>
          <a:xfrm>
            <a:off x="0" y="0"/>
            <a:ext cx="3635896" cy="6858000"/>
          </a:xfrm>
          <a:solidFill>
            <a:srgbClr val="92D050"/>
          </a:solidFill>
        </p:spPr>
        <p:txBody>
          <a:bodyPr>
            <a:noAutofit/>
          </a:bodyPr>
          <a:lstStyle/>
          <a:p>
            <a:r>
              <a:rPr lang="en-US" sz="3600" b="1" dirty="0" smtClean="0"/>
              <a:t>One of the possible names:</a:t>
            </a:r>
            <a:br>
              <a:rPr lang="en-US" sz="3600" b="1" dirty="0" smtClean="0"/>
            </a:br>
            <a:r>
              <a:rPr lang="en-US" sz="3600" b="1" dirty="0" smtClean="0"/>
              <a:t>What has the man done?</a:t>
            </a:r>
            <a:endParaRPr lang="ru-RU" sz="3600" dirty="0"/>
          </a:p>
        </p:txBody>
      </p:sp>
      <p:sp>
        <p:nvSpPr>
          <p:cNvPr id="4" name="Заголовок 1"/>
          <p:cNvSpPr txBox="1">
            <a:spLocks/>
          </p:cNvSpPr>
          <p:nvPr/>
        </p:nvSpPr>
        <p:spPr>
          <a:xfrm>
            <a:off x="3995936" y="188640"/>
            <a:ext cx="4788024" cy="792088"/>
          </a:xfrm>
          <a:prstGeom prst="rect">
            <a:avLst/>
          </a:prstGeom>
          <a:no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It’s not my rubbish</a:t>
            </a: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Заголовок 1"/>
          <p:cNvSpPr txBox="1">
            <a:spLocks/>
          </p:cNvSpPr>
          <p:nvPr/>
        </p:nvSpPr>
        <p:spPr>
          <a:xfrm>
            <a:off x="4067944" y="3573016"/>
            <a:ext cx="4788024" cy="792088"/>
          </a:xfrm>
          <a:prstGeom prst="rect">
            <a:avLst/>
          </a:prstGeom>
          <a:no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 but</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it’s my planet!</a:t>
            </a: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922114"/>
          </a:xfrm>
          <a:solidFill>
            <a:srgbClr val="92D050"/>
          </a:solidFill>
        </p:spPr>
        <p:txBody>
          <a:bodyPr>
            <a:noAutofit/>
          </a:bodyPr>
          <a:lstStyle/>
          <a:p>
            <a:r>
              <a:rPr lang="en-US" sz="3600" b="1" dirty="0" smtClean="0"/>
              <a:t>My contribution</a:t>
            </a:r>
            <a:endParaRPr lang="ru-RU" sz="3600" dirty="0"/>
          </a:p>
        </p:txBody>
      </p:sp>
      <p:sp>
        <p:nvSpPr>
          <p:cNvPr id="3" name="Содержимое 2"/>
          <p:cNvSpPr>
            <a:spLocks noGrp="1"/>
          </p:cNvSpPr>
          <p:nvPr>
            <p:ph idx="1"/>
          </p:nvPr>
        </p:nvSpPr>
        <p:spPr>
          <a:xfrm>
            <a:off x="457200" y="1844824"/>
            <a:ext cx="8435280" cy="4824536"/>
          </a:xfrm>
        </p:spPr>
        <p:txBody>
          <a:bodyPr>
            <a:normAutofit/>
          </a:bodyPr>
          <a:lstStyle/>
          <a:p>
            <a:pPr marL="0" indent="0" algn="ctr">
              <a:spcBef>
                <a:spcPts val="0"/>
              </a:spcBef>
              <a:buNone/>
            </a:pPr>
            <a:r>
              <a:rPr lang="en-US" sz="3600" b="1" dirty="0" smtClean="0"/>
              <a:t>As for me, I …</a:t>
            </a:r>
          </a:p>
          <a:p>
            <a:pPr marL="0" indent="0">
              <a:spcBef>
                <a:spcPts val="0"/>
              </a:spcBef>
              <a:buFontTx/>
              <a:buChar char="-"/>
            </a:pPr>
            <a:endParaRPr lang="en-US" sz="3600" b="1" dirty="0" smtClean="0"/>
          </a:p>
          <a:p>
            <a:pPr marL="0" indent="0">
              <a:spcBef>
                <a:spcPts val="0"/>
              </a:spcBef>
              <a:buFontTx/>
              <a:buChar char="-"/>
            </a:pPr>
            <a:r>
              <a:rPr lang="en-US" sz="3600" b="1" dirty="0" smtClean="0"/>
              <a:t>Usually/always</a:t>
            </a:r>
          </a:p>
          <a:p>
            <a:pPr marL="0" indent="0">
              <a:spcBef>
                <a:spcPts val="0"/>
              </a:spcBef>
              <a:buFontTx/>
              <a:buChar char="-"/>
            </a:pPr>
            <a:r>
              <a:rPr lang="en-US" sz="3600" b="1" dirty="0" smtClean="0"/>
              <a:t>Last year/month</a:t>
            </a:r>
          </a:p>
          <a:p>
            <a:pPr marL="0" indent="0">
              <a:spcBef>
                <a:spcPts val="0"/>
              </a:spcBef>
              <a:buFontTx/>
              <a:buChar char="-"/>
            </a:pPr>
            <a:r>
              <a:rPr lang="en-US" sz="3600" b="1" dirty="0" smtClean="0"/>
              <a:t>Every winter/spring/summer/autumn</a:t>
            </a:r>
          </a:p>
          <a:p>
            <a:pPr marL="0" indent="0">
              <a:spcBef>
                <a:spcPts val="0"/>
              </a:spcBef>
              <a:buNone/>
            </a:pPr>
            <a:endParaRPr lang="en-US" sz="3600" b="1" dirty="0" smtClean="0"/>
          </a:p>
          <a:p>
            <a:pPr marL="0" indent="0" algn="ctr">
              <a:spcBef>
                <a:spcPts val="0"/>
              </a:spcBef>
              <a:buNone/>
            </a:pPr>
            <a:r>
              <a:rPr lang="en-US" sz="3600" b="1" dirty="0" smtClean="0"/>
              <a:t>This way I try to be eco-friendly.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922114"/>
          </a:xfrm>
          <a:solidFill>
            <a:srgbClr val="92D050"/>
          </a:solidFill>
        </p:spPr>
        <p:txBody>
          <a:bodyPr>
            <a:noAutofit/>
          </a:bodyPr>
          <a:lstStyle/>
          <a:p>
            <a:r>
              <a:rPr lang="en-US" sz="3600" b="1" dirty="0" smtClean="0"/>
              <a:t>Conclusion</a:t>
            </a:r>
            <a:endParaRPr lang="ru-RU" sz="3600" dirty="0"/>
          </a:p>
        </p:txBody>
      </p:sp>
      <p:sp>
        <p:nvSpPr>
          <p:cNvPr id="3" name="Содержимое 2"/>
          <p:cNvSpPr>
            <a:spLocks noGrp="1"/>
          </p:cNvSpPr>
          <p:nvPr>
            <p:ph idx="1"/>
          </p:nvPr>
        </p:nvSpPr>
        <p:spPr>
          <a:xfrm>
            <a:off x="467544" y="1412776"/>
            <a:ext cx="8435280" cy="1296144"/>
          </a:xfrm>
        </p:spPr>
        <p:txBody>
          <a:bodyPr>
            <a:normAutofit/>
          </a:bodyPr>
          <a:lstStyle/>
          <a:p>
            <a:pPr marL="0" indent="0">
              <a:spcBef>
                <a:spcPts val="0"/>
              </a:spcBef>
              <a:buNone/>
            </a:pPr>
            <a:r>
              <a:rPr lang="en-US" sz="3600" b="1" dirty="0" smtClean="0"/>
              <a:t>	We all need to work together to stop the problem before it is too late!</a:t>
            </a:r>
          </a:p>
          <a:p>
            <a:pPr marL="0" indent="0">
              <a:spcBef>
                <a:spcPts val="0"/>
              </a:spcBef>
              <a:buNone/>
            </a:pPr>
            <a:endParaRPr lang="en-US" sz="3600" b="1" dirty="0" smtClean="0"/>
          </a:p>
        </p:txBody>
      </p:sp>
      <p:pic>
        <p:nvPicPr>
          <p:cNvPr id="4" name="Picture 2" descr="https://www.quotemaster.org/images/c6/c60cc8c9e5450dba65993fb096eaca7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924944"/>
            <a:ext cx="9144000" cy="3717032"/>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quotemaster.org/images/0c/0c0cbaa7bf0d07bbc7fd8f371d3d440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Заголовок 5"/>
          <p:cNvSpPr txBox="1">
            <a:spLocks/>
          </p:cNvSpPr>
          <p:nvPr/>
        </p:nvSpPr>
        <p:spPr>
          <a:xfrm>
            <a:off x="467544" y="4149081"/>
            <a:ext cx="8204448" cy="2448271"/>
          </a:xfrm>
          <a:prstGeom prst="rect">
            <a:avLst/>
          </a:prstGeom>
          <a:solidFill>
            <a:schemeClr val="accent3">
              <a:lumMod val="60000"/>
              <a:lumOff val="4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3300"/>
                </a:solidFill>
                <a:effectLst/>
                <a:uLnTx/>
                <a:uFillTx/>
                <a:latin typeface="+mj-lt"/>
                <a:ea typeface="+mj-ea"/>
                <a:cs typeface="+mj-cs"/>
              </a:rPr>
              <a:t>It’s up to us to help it!</a:t>
            </a:r>
            <a:endParaRPr kumimoji="0" lang="ru-RU" sz="4400" b="1" i="0" u="none" strike="noStrike" kern="1200" cap="none" spc="0" normalizeH="0" baseline="0" noProof="0" dirty="0">
              <a:ln>
                <a:noFill/>
              </a:ln>
              <a:solidFill>
                <a:srgbClr val="003300"/>
              </a:solidFill>
              <a:effectLst/>
              <a:uLnTx/>
              <a:uFillTx/>
              <a:latin typeface="+mj-lt"/>
              <a:ea typeface="+mj-ea"/>
              <a:cs typeface="+mj-cs"/>
            </a:endParaRPr>
          </a:p>
        </p:txBody>
      </p:sp>
    </p:spTree>
    <p:extLst>
      <p:ext uri="{BB962C8B-B14F-4D97-AF65-F5344CB8AC3E}">
        <p14:creationId xmlns:p14="http://schemas.microsoft.com/office/powerpoint/2010/main" xmlns="" val="17240493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Homework</a:t>
            </a:r>
            <a:endParaRPr lang="ru-RU" dirty="0"/>
          </a:p>
        </p:txBody>
      </p:sp>
      <p:sp>
        <p:nvSpPr>
          <p:cNvPr id="3" name="Содержимое 2"/>
          <p:cNvSpPr>
            <a:spLocks noGrp="1"/>
          </p:cNvSpPr>
          <p:nvPr>
            <p:ph idx="1"/>
          </p:nvPr>
        </p:nvSpPr>
        <p:spPr>
          <a:xfrm>
            <a:off x="457200" y="1484784"/>
            <a:ext cx="8229600" cy="4641379"/>
          </a:xfrm>
        </p:spPr>
        <p:txBody>
          <a:bodyPr>
            <a:normAutofit/>
          </a:bodyPr>
          <a:lstStyle/>
          <a:p>
            <a:pPr marL="514350" indent="-514350">
              <a:buFont typeface="Arial" pitchFamily="34" charset="0"/>
              <a:buAutoNum type="arabicParenR"/>
            </a:pPr>
            <a:r>
              <a:rPr lang="ru-RU" sz="5400" b="1" dirty="0" smtClean="0"/>
              <a:t>Слова модуля 8</a:t>
            </a:r>
            <a:endParaRPr lang="en-US" sz="5400" b="1" dirty="0" smtClean="0"/>
          </a:p>
          <a:p>
            <a:pPr marL="514350" indent="-514350">
              <a:buAutoNum type="arabicParenR"/>
            </a:pPr>
            <a:r>
              <a:rPr lang="ru-RU" sz="5400" b="1" dirty="0" err="1" smtClean="0"/>
              <a:t>Эко-буклет</a:t>
            </a:r>
            <a:r>
              <a:rPr lang="en-US" sz="5400" b="1" dirty="0" smtClean="0"/>
              <a:t> </a:t>
            </a:r>
            <a:r>
              <a:rPr lang="ru-RU" sz="5400" b="1" dirty="0" smtClean="0"/>
              <a:t>(заполнить, оформить, выслать видео с демонстрацией страниц буклета) </a:t>
            </a:r>
          </a:p>
          <a:p>
            <a:pPr marL="514350" indent="-514350">
              <a:buNone/>
            </a:pP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2" descr="http://propowerpoint.ru/wp-content/uploads/2013/02/Green_list_mini.jpg"/>
          <p:cNvPicPr>
            <a:picLocks noChangeAspect="1" noChangeArrowheads="1"/>
          </p:cNvPicPr>
          <p:nvPr/>
        </p:nvPicPr>
        <p:blipFill>
          <a:blip r:embed="rId2" cstate="print"/>
          <a:srcRect/>
          <a:stretch>
            <a:fillRect/>
          </a:stretch>
        </p:blipFill>
        <p:spPr bwMode="auto">
          <a:xfrm>
            <a:off x="0" y="-53975"/>
            <a:ext cx="9144000" cy="6911975"/>
          </a:xfrm>
          <a:prstGeom prst="rect">
            <a:avLst/>
          </a:prstGeom>
          <a:noFill/>
          <a:ln w="9525">
            <a:noFill/>
            <a:miter lim="800000"/>
            <a:headEnd/>
            <a:tailEnd/>
          </a:ln>
        </p:spPr>
      </p:pic>
      <p:sp>
        <p:nvSpPr>
          <p:cNvPr id="5" name="Подзаголовок 3"/>
          <p:cNvSpPr txBox="1">
            <a:spLocks/>
          </p:cNvSpPr>
          <p:nvPr/>
        </p:nvSpPr>
        <p:spPr>
          <a:xfrm>
            <a:off x="4495800" y="4941168"/>
            <a:ext cx="4648200" cy="1203920"/>
          </a:xfrm>
          <a:prstGeom prst="rect">
            <a:avLst/>
          </a:prstGeom>
        </p:spPr>
        <p:txBody>
          <a:bodyPr vert="horz" lIns="91440" tIns="45720" rIns="91440" bIns="45720" rtlCol="0">
            <a:normAutofit/>
          </a:bodyPr>
          <a:lstStyle/>
          <a:p>
            <a:pPr lvl="0" algn="r">
              <a:spcBef>
                <a:spcPct val="20000"/>
              </a:spcBef>
              <a:defRPr/>
            </a:pPr>
            <a:r>
              <a:rPr lang="en-US" sz="4800" b="1" dirty="0">
                <a:solidFill>
                  <a:schemeClr val="tx1">
                    <a:lumMod val="50000"/>
                    <a:lumOff val="50000"/>
                  </a:schemeClr>
                </a:solidFill>
              </a:rPr>
              <a:t>Module 8b</a:t>
            </a:r>
            <a:endParaRPr kumimoji="0" lang="ru-RU" sz="4800" b="1" i="1" u="none" strike="noStrike" kern="1200" cap="none" spc="0" normalizeH="0" baseline="0" noProof="0" dirty="0">
              <a:ln>
                <a:noFill/>
              </a:ln>
              <a:solidFill>
                <a:schemeClr val="tx1">
                  <a:lumMod val="50000"/>
                  <a:lumOff val="50000"/>
                </a:schemeClr>
              </a:solidFill>
              <a:effectLst>
                <a:outerShdw blurRad="38100" dist="38100" dir="2700000" algn="tl">
                  <a:srgbClr val="000000">
                    <a:alpha val="43137"/>
                  </a:srgbClr>
                </a:outerShdw>
              </a:effectLst>
              <a:uLnTx/>
              <a:uFillTx/>
              <a:latin typeface="Monotype Corsiva" pitchFamily="66" charset="0"/>
              <a:ea typeface="+mn-ea"/>
              <a:cs typeface="+mn-cs"/>
            </a:endParaRPr>
          </a:p>
        </p:txBody>
      </p:sp>
      <p:sp>
        <p:nvSpPr>
          <p:cNvPr id="7" name="Заголовок 6"/>
          <p:cNvSpPr>
            <a:spLocks noGrp="1"/>
          </p:cNvSpPr>
          <p:nvPr>
            <p:ph type="ctrTitle"/>
          </p:nvPr>
        </p:nvSpPr>
        <p:spPr>
          <a:xfrm>
            <a:off x="0" y="1484784"/>
            <a:ext cx="3419872" cy="4176464"/>
          </a:xfrm>
        </p:spPr>
        <p:txBody>
          <a:bodyPr>
            <a:normAutofit/>
          </a:bodyPr>
          <a:lstStyle/>
          <a:p>
            <a:r>
              <a:rPr lang="en-US" b="1" dirty="0" smtClean="0"/>
              <a:t>The Earth </a:t>
            </a:r>
            <a:br>
              <a:rPr lang="en-US" b="1" dirty="0" smtClean="0"/>
            </a:br>
            <a:r>
              <a:rPr lang="en-US" b="1" dirty="0" smtClean="0"/>
              <a:t/>
            </a:r>
            <a:br>
              <a:rPr lang="en-US" b="1" dirty="0" smtClean="0"/>
            </a:br>
            <a:r>
              <a:rPr lang="en-US" b="1" dirty="0" smtClean="0"/>
              <a:t> is what </a:t>
            </a:r>
            <a:br>
              <a:rPr lang="en-US" b="1" dirty="0" smtClean="0"/>
            </a:br>
            <a:r>
              <a:rPr lang="en-US" b="1" dirty="0" smtClean="0"/>
              <a:t>we all have </a:t>
            </a:r>
            <a:br>
              <a:rPr lang="en-US" b="1" dirty="0" smtClean="0"/>
            </a:br>
            <a:r>
              <a:rPr lang="en-US" b="1" dirty="0" smtClean="0"/>
              <a:t/>
            </a:r>
            <a:br>
              <a:rPr lang="en-US" b="1" dirty="0" smtClean="0"/>
            </a:br>
            <a:r>
              <a:rPr lang="en-US" b="1" dirty="0" smtClean="0"/>
              <a:t>in common</a:t>
            </a:r>
            <a:endParaRPr lang="ru-RU" b="1" dirty="0"/>
          </a:p>
        </p:txBody>
      </p:sp>
    </p:spTree>
    <p:extLst>
      <p:ext uri="{BB962C8B-B14F-4D97-AF65-F5344CB8AC3E}">
        <p14:creationId xmlns:p14="http://schemas.microsoft.com/office/powerpoint/2010/main" xmlns="" val="2030181735"/>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a:solidFill>
            <a:srgbClr val="92D050"/>
          </a:solidFill>
        </p:spPr>
        <p:txBody>
          <a:bodyPr>
            <a:normAutofit fontScale="90000"/>
          </a:bodyPr>
          <a:lstStyle/>
          <a:p>
            <a:r>
              <a:rPr lang="en-US" dirty="0" smtClean="0"/>
              <a:t>Speaking about </a:t>
            </a:r>
            <a:r>
              <a:rPr lang="en-US" b="1" dirty="0" smtClean="0"/>
              <a:t>environment</a:t>
            </a:r>
            <a:r>
              <a:rPr lang="en-US" dirty="0" smtClean="0"/>
              <a:t> we should follow the plan</a:t>
            </a:r>
            <a:endParaRPr lang="ru-RU" dirty="0"/>
          </a:p>
        </p:txBody>
      </p:sp>
      <p:sp>
        <p:nvSpPr>
          <p:cNvPr id="3" name="Содержимое 2"/>
          <p:cNvSpPr>
            <a:spLocks noGrp="1"/>
          </p:cNvSpPr>
          <p:nvPr>
            <p:ph idx="1"/>
          </p:nvPr>
        </p:nvSpPr>
        <p:spPr>
          <a:xfrm>
            <a:off x="457200" y="1700808"/>
            <a:ext cx="8229600" cy="4608512"/>
          </a:xfrm>
        </p:spPr>
        <p:txBody>
          <a:bodyPr>
            <a:normAutofit lnSpcReduction="10000"/>
          </a:bodyPr>
          <a:lstStyle/>
          <a:p>
            <a:pPr indent="0" algn="ctr">
              <a:spcBef>
                <a:spcPts val="0"/>
              </a:spcBef>
              <a:buNone/>
            </a:pPr>
            <a:r>
              <a:rPr lang="en-US" sz="6000" b="1" dirty="0" smtClean="0"/>
              <a:t>DIFFERENT </a:t>
            </a:r>
          </a:p>
          <a:p>
            <a:pPr indent="0" algn="ctr">
              <a:spcBef>
                <a:spcPts val="0"/>
              </a:spcBef>
              <a:buNone/>
            </a:pPr>
            <a:r>
              <a:rPr lang="en-US" sz="6000" b="1" dirty="0" smtClean="0"/>
              <a:t>=</a:t>
            </a:r>
          </a:p>
          <a:p>
            <a:pPr indent="0" algn="ctr">
              <a:spcBef>
                <a:spcPts val="0"/>
              </a:spcBef>
              <a:buNone/>
            </a:pPr>
            <a:r>
              <a:rPr lang="en-US" sz="6000" b="1" dirty="0" smtClean="0"/>
              <a:t>a lot of</a:t>
            </a:r>
          </a:p>
          <a:p>
            <a:pPr indent="0" algn="ctr">
              <a:spcBef>
                <a:spcPts val="0"/>
              </a:spcBef>
              <a:buNone/>
            </a:pPr>
            <a:r>
              <a:rPr lang="en-US" sz="6000" b="1" dirty="0" smtClean="0"/>
              <a:t>=</a:t>
            </a:r>
          </a:p>
          <a:p>
            <a:pPr indent="0" algn="ctr">
              <a:spcBef>
                <a:spcPts val="0"/>
              </a:spcBef>
              <a:buNone/>
            </a:pPr>
            <a:r>
              <a:rPr lang="en-US" sz="6000" b="1" dirty="0" smtClean="0"/>
              <a:t>many</a:t>
            </a:r>
          </a:p>
          <a:p>
            <a:pPr indent="0">
              <a:spcBef>
                <a:spcPts val="0"/>
              </a:spcBef>
            </a:pPr>
            <a:endParaRPr lang="en-US" dirty="0" smtClean="0"/>
          </a:p>
          <a:p>
            <a:endParaRPr lang="en-US"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a:solidFill>
            <a:srgbClr val="92D050"/>
          </a:solidFill>
        </p:spPr>
        <p:txBody>
          <a:bodyPr>
            <a:normAutofit fontScale="90000"/>
          </a:bodyPr>
          <a:lstStyle/>
          <a:p>
            <a:r>
              <a:rPr lang="en-US" dirty="0" smtClean="0"/>
              <a:t>Speaking about </a:t>
            </a:r>
            <a:r>
              <a:rPr lang="en-US" b="1" dirty="0" smtClean="0"/>
              <a:t>environment</a:t>
            </a:r>
            <a:r>
              <a:rPr lang="en-US" dirty="0" smtClean="0"/>
              <a:t> we should follow </a:t>
            </a:r>
            <a:r>
              <a:rPr lang="en-US" b="1" dirty="0" smtClean="0"/>
              <a:t>the plan</a:t>
            </a:r>
            <a:endParaRPr lang="ru-RU" b="1" dirty="0"/>
          </a:p>
        </p:txBody>
      </p:sp>
      <p:sp>
        <p:nvSpPr>
          <p:cNvPr id="3" name="Содержимое 2"/>
          <p:cNvSpPr>
            <a:spLocks noGrp="1"/>
          </p:cNvSpPr>
          <p:nvPr>
            <p:ph idx="1"/>
          </p:nvPr>
        </p:nvSpPr>
        <p:spPr>
          <a:xfrm>
            <a:off x="467544" y="1844824"/>
            <a:ext cx="8229600" cy="4176464"/>
          </a:xfrm>
        </p:spPr>
        <p:txBody>
          <a:bodyPr>
            <a:normAutofit/>
          </a:bodyPr>
          <a:lstStyle/>
          <a:p>
            <a:pPr indent="0" algn="ctr">
              <a:spcBef>
                <a:spcPts val="0"/>
              </a:spcBef>
              <a:buNone/>
            </a:pPr>
            <a:r>
              <a:rPr lang="en-US" sz="6000" b="1" dirty="0" smtClean="0"/>
              <a:t>There are DIFFERENT </a:t>
            </a:r>
          </a:p>
          <a:p>
            <a:pPr indent="0" algn="ctr">
              <a:spcBef>
                <a:spcPts val="0"/>
              </a:spcBef>
              <a:buNone/>
            </a:pPr>
            <a:r>
              <a:rPr lang="en-US" sz="6000" b="1" dirty="0" smtClean="0"/>
              <a:t>environmental problems.</a:t>
            </a:r>
            <a:endParaRPr lang="ru-RU" sz="6000" b="1" dirty="0" smtClean="0"/>
          </a:p>
          <a:p>
            <a:pPr indent="0" algn="ctr">
              <a:spcBef>
                <a:spcPts val="0"/>
              </a:spcBef>
              <a:buNone/>
            </a:pPr>
            <a:endParaRPr lang="en-US" sz="6000" b="1" dirty="0" smtClean="0"/>
          </a:p>
          <a:p>
            <a:pPr indent="0">
              <a:spcBef>
                <a:spcPts val="0"/>
              </a:spcBef>
              <a:buNone/>
            </a:pPr>
            <a:endParaRPr lang="en-US" dirty="0" smtClean="0"/>
          </a:p>
          <a:p>
            <a:pPr>
              <a:buNone/>
            </a:pPr>
            <a:endParaRPr lang="ru-RU" dirty="0"/>
          </a:p>
        </p:txBody>
      </p:sp>
      <p:cxnSp>
        <p:nvCxnSpPr>
          <p:cNvPr id="5" name="Прямая со стрелкой 4"/>
          <p:cNvCxnSpPr/>
          <p:nvPr/>
        </p:nvCxnSpPr>
        <p:spPr>
          <a:xfrm flipH="1">
            <a:off x="2051720" y="4941168"/>
            <a:ext cx="129614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572000" y="4941168"/>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652120" y="4869160"/>
            <a:ext cx="129614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Подзаголовок 3"/>
          <p:cNvSpPr txBox="1">
            <a:spLocks/>
          </p:cNvSpPr>
          <p:nvPr/>
        </p:nvSpPr>
        <p:spPr>
          <a:xfrm>
            <a:off x="755576" y="5877272"/>
            <a:ext cx="2520280" cy="720080"/>
          </a:xfrm>
          <a:prstGeom prst="rect">
            <a:avLst/>
          </a:prstGeom>
        </p:spPr>
        <p:txBody>
          <a:bodyPr vert="horz" lIns="91440" tIns="45720" rIns="91440" bIns="45720" rtlCol="0">
            <a:noAutofit/>
          </a:bodyPr>
          <a:lstStyle/>
          <a:p>
            <a:pPr lvl="0" algn="r">
              <a:spcBef>
                <a:spcPct val="20000"/>
              </a:spcBef>
              <a:defRPr/>
            </a:pPr>
            <a:r>
              <a:rPr lang="en-US" sz="3400" b="1" noProof="0" dirty="0" smtClean="0"/>
              <a:t>Air pollution</a:t>
            </a:r>
            <a:endParaRPr kumimoji="0" lang="ru-RU" sz="3400" b="1" i="1" u="none" strike="noStrike" kern="1200" cap="none" spc="0" normalizeH="0" baseline="0" noProof="0" dirty="0">
              <a:ln>
                <a:noFill/>
              </a:ln>
              <a:effectLst>
                <a:outerShdw blurRad="38100" dist="38100" dir="2700000" algn="tl">
                  <a:srgbClr val="000000">
                    <a:alpha val="43137"/>
                  </a:srgbClr>
                </a:outerShdw>
              </a:effectLst>
              <a:uLnTx/>
              <a:uFillTx/>
              <a:latin typeface="Monotype Corsiva" pitchFamily="66" charset="0"/>
              <a:ea typeface="+mn-ea"/>
              <a:cs typeface="+mn-cs"/>
            </a:endParaRPr>
          </a:p>
        </p:txBody>
      </p:sp>
      <p:sp>
        <p:nvSpPr>
          <p:cNvPr id="13" name="Подзаголовок 3"/>
          <p:cNvSpPr txBox="1">
            <a:spLocks/>
          </p:cNvSpPr>
          <p:nvPr/>
        </p:nvSpPr>
        <p:spPr>
          <a:xfrm>
            <a:off x="3491880" y="5517232"/>
            <a:ext cx="2267744" cy="1124744"/>
          </a:xfrm>
          <a:prstGeom prst="rect">
            <a:avLst/>
          </a:prstGeom>
        </p:spPr>
        <p:txBody>
          <a:bodyPr vert="horz" lIns="91440" tIns="45720" rIns="91440" bIns="45720" rtlCol="0">
            <a:noAutofit/>
          </a:bodyPr>
          <a:lstStyle/>
          <a:p>
            <a:pPr lvl="0" algn="ctr">
              <a:spcBef>
                <a:spcPct val="20000"/>
              </a:spcBef>
              <a:defRPr/>
            </a:pPr>
            <a:r>
              <a:rPr lang="en-US" sz="3400" b="1" noProof="0" dirty="0" smtClean="0"/>
              <a:t>Water </a:t>
            </a:r>
          </a:p>
          <a:p>
            <a:pPr lvl="0" algn="ctr">
              <a:spcBef>
                <a:spcPct val="20000"/>
              </a:spcBef>
              <a:defRPr/>
            </a:pPr>
            <a:r>
              <a:rPr lang="en-US" sz="3400" b="1" noProof="0" dirty="0" smtClean="0"/>
              <a:t>pollution</a:t>
            </a:r>
            <a:endParaRPr kumimoji="0" lang="ru-RU" sz="3400" b="1" i="1" u="none" strike="noStrike" kern="1200" cap="none" spc="0" normalizeH="0" baseline="0" noProof="0" dirty="0">
              <a:ln>
                <a:noFill/>
              </a:ln>
              <a:effectLst>
                <a:outerShdw blurRad="38100" dist="38100" dir="2700000" algn="tl">
                  <a:srgbClr val="000000">
                    <a:alpha val="43137"/>
                  </a:srgbClr>
                </a:outerShdw>
              </a:effectLst>
              <a:uLnTx/>
              <a:uFillTx/>
              <a:latin typeface="Monotype Corsiva" pitchFamily="66" charset="0"/>
              <a:ea typeface="+mn-ea"/>
              <a:cs typeface="+mn-cs"/>
            </a:endParaRPr>
          </a:p>
        </p:txBody>
      </p:sp>
      <p:sp>
        <p:nvSpPr>
          <p:cNvPr id="15" name="Подзаголовок 3"/>
          <p:cNvSpPr txBox="1">
            <a:spLocks/>
          </p:cNvSpPr>
          <p:nvPr/>
        </p:nvSpPr>
        <p:spPr>
          <a:xfrm>
            <a:off x="6012160" y="5877272"/>
            <a:ext cx="2664296" cy="720080"/>
          </a:xfrm>
          <a:prstGeom prst="rect">
            <a:avLst/>
          </a:prstGeom>
        </p:spPr>
        <p:txBody>
          <a:bodyPr vert="horz" lIns="91440" tIns="45720" rIns="91440" bIns="45720" rtlCol="0">
            <a:normAutofit fontScale="70000" lnSpcReduction="20000"/>
          </a:bodyPr>
          <a:lstStyle/>
          <a:p>
            <a:pPr lvl="0" algn="r">
              <a:spcBef>
                <a:spcPct val="20000"/>
              </a:spcBef>
              <a:defRPr/>
            </a:pPr>
            <a:r>
              <a:rPr lang="en-US" sz="4800" b="1" noProof="0" dirty="0" smtClean="0"/>
              <a:t>Soil pollution</a:t>
            </a:r>
            <a:endParaRPr kumimoji="0" lang="ru-RU" sz="4800" b="1" i="1" u="none" strike="noStrike" kern="1200" cap="none" spc="0" normalizeH="0" baseline="0" noProof="0" dirty="0">
              <a:ln>
                <a:noFill/>
              </a:ln>
              <a:effectLst>
                <a:outerShdw blurRad="38100" dist="38100" dir="2700000" algn="tl">
                  <a:srgbClr val="000000">
                    <a:alpha val="43137"/>
                  </a:srgbClr>
                </a:outerShdw>
              </a:effectLst>
              <a:uLnTx/>
              <a:uFillTx/>
              <a:latin typeface="Monotype Corsiva" pitchFamily="66"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a:solidFill>
            <a:srgbClr val="92D050"/>
          </a:solidFill>
        </p:spPr>
        <p:txBody>
          <a:bodyPr>
            <a:normAutofit/>
          </a:bodyPr>
          <a:lstStyle/>
          <a:p>
            <a:r>
              <a:rPr lang="en-US" dirty="0" smtClean="0"/>
              <a:t>Environmental  problems - plan</a:t>
            </a:r>
            <a:endParaRPr lang="ru-RU" dirty="0"/>
          </a:p>
        </p:txBody>
      </p:sp>
      <p:sp>
        <p:nvSpPr>
          <p:cNvPr id="3" name="Содержимое 2"/>
          <p:cNvSpPr>
            <a:spLocks noGrp="1"/>
          </p:cNvSpPr>
          <p:nvPr>
            <p:ph idx="1"/>
          </p:nvPr>
        </p:nvSpPr>
        <p:spPr>
          <a:xfrm>
            <a:off x="457200" y="1700808"/>
            <a:ext cx="8229600" cy="4608512"/>
          </a:xfrm>
        </p:spPr>
        <p:txBody>
          <a:bodyPr>
            <a:normAutofit/>
          </a:bodyPr>
          <a:lstStyle/>
          <a:p>
            <a:pPr>
              <a:buNone/>
            </a:pPr>
            <a:r>
              <a:rPr lang="ru-RU" sz="6000" b="1" dirty="0" smtClean="0"/>
              <a:t>1)</a:t>
            </a:r>
          </a:p>
          <a:p>
            <a:pPr>
              <a:buNone/>
            </a:pPr>
            <a:r>
              <a:rPr lang="ru-RU" sz="6000" b="1" dirty="0" smtClean="0"/>
              <a:t>2) </a:t>
            </a:r>
          </a:p>
          <a:p>
            <a:pPr>
              <a:buNone/>
            </a:pPr>
            <a:r>
              <a:rPr lang="ru-RU" sz="6000" b="1" dirty="0" smtClean="0"/>
              <a:t>3)</a:t>
            </a:r>
          </a:p>
          <a:p>
            <a:pPr>
              <a:buNone/>
            </a:pPr>
            <a:r>
              <a:rPr lang="ru-RU" sz="6000" b="1" dirty="0" smtClean="0"/>
              <a:t>4)</a:t>
            </a:r>
            <a:endParaRPr lang="en-US" sz="6000" b="1" dirty="0" smtClean="0"/>
          </a:p>
          <a:p>
            <a:endParaRPr lang="en-US" dirty="0" smtClean="0"/>
          </a:p>
          <a:p>
            <a:endParaRPr lang="en-US" dirty="0" smtClean="0"/>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a:solidFill>
            <a:srgbClr val="92D050"/>
          </a:solidFill>
        </p:spPr>
        <p:txBody>
          <a:bodyPr>
            <a:normAutofit/>
          </a:bodyPr>
          <a:lstStyle/>
          <a:p>
            <a:r>
              <a:rPr lang="en-US" dirty="0" smtClean="0"/>
              <a:t>Environmental  problems - plan</a:t>
            </a:r>
            <a:endParaRPr lang="ru-RU" dirty="0"/>
          </a:p>
        </p:txBody>
      </p:sp>
      <p:sp>
        <p:nvSpPr>
          <p:cNvPr id="3" name="Содержимое 2"/>
          <p:cNvSpPr>
            <a:spLocks noGrp="1"/>
          </p:cNvSpPr>
          <p:nvPr>
            <p:ph idx="1"/>
          </p:nvPr>
        </p:nvSpPr>
        <p:spPr>
          <a:xfrm>
            <a:off x="457200" y="1700808"/>
            <a:ext cx="8229600" cy="4608512"/>
          </a:xfrm>
        </p:spPr>
        <p:txBody>
          <a:bodyPr>
            <a:normAutofit/>
          </a:bodyPr>
          <a:lstStyle/>
          <a:p>
            <a:pPr>
              <a:buNone/>
            </a:pPr>
            <a:r>
              <a:rPr lang="ru-RU" sz="6000" b="1" dirty="0" smtClean="0"/>
              <a:t>1) </a:t>
            </a:r>
            <a:r>
              <a:rPr lang="en-US" sz="6000" b="1" dirty="0" smtClean="0"/>
              <a:t>Problem</a:t>
            </a:r>
          </a:p>
          <a:p>
            <a:pPr>
              <a:buNone/>
            </a:pPr>
            <a:r>
              <a:rPr lang="ru-RU" sz="6000" b="1" dirty="0" smtClean="0"/>
              <a:t>2) </a:t>
            </a:r>
            <a:r>
              <a:rPr lang="en-US" sz="6000" b="1" dirty="0" smtClean="0"/>
              <a:t>Reasons</a:t>
            </a:r>
          </a:p>
          <a:p>
            <a:pPr>
              <a:buNone/>
            </a:pPr>
            <a:r>
              <a:rPr lang="ru-RU" sz="6000" b="1" dirty="0" smtClean="0"/>
              <a:t>3) </a:t>
            </a:r>
            <a:r>
              <a:rPr lang="en-US" sz="6000" b="1" dirty="0" smtClean="0"/>
              <a:t>Results</a:t>
            </a:r>
          </a:p>
          <a:p>
            <a:pPr>
              <a:buNone/>
            </a:pPr>
            <a:r>
              <a:rPr lang="ru-RU" sz="6000" b="1" dirty="0" smtClean="0"/>
              <a:t>4) </a:t>
            </a:r>
            <a:r>
              <a:rPr lang="en-US" sz="6000" b="1" dirty="0" smtClean="0"/>
              <a:t>Eco-friendly actions</a:t>
            </a:r>
          </a:p>
          <a:p>
            <a:endParaRPr lang="en-US" dirty="0" smtClean="0"/>
          </a:p>
          <a:p>
            <a:endParaRPr lang="en-US"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a:solidFill>
            <a:srgbClr val="92D050"/>
          </a:solidFill>
        </p:spPr>
        <p:txBody>
          <a:bodyPr>
            <a:normAutofit/>
          </a:bodyPr>
          <a:lstStyle/>
          <a:p>
            <a:r>
              <a:rPr lang="en-US" dirty="0" smtClean="0"/>
              <a:t>Eco-booklet </a:t>
            </a:r>
            <a:endParaRPr lang="ru-RU" dirty="0"/>
          </a:p>
        </p:txBody>
      </p:sp>
      <p:sp>
        <p:nvSpPr>
          <p:cNvPr id="3" name="Содержимое 2"/>
          <p:cNvSpPr>
            <a:spLocks noGrp="1"/>
          </p:cNvSpPr>
          <p:nvPr>
            <p:ph idx="1"/>
          </p:nvPr>
        </p:nvSpPr>
        <p:spPr>
          <a:xfrm>
            <a:off x="457200" y="1700808"/>
            <a:ext cx="8229600" cy="4608512"/>
          </a:xfrm>
        </p:spPr>
        <p:txBody>
          <a:bodyPr>
            <a:normAutofit/>
          </a:bodyPr>
          <a:lstStyle/>
          <a:p>
            <a:pPr>
              <a:buNone/>
            </a:pPr>
            <a:r>
              <a:rPr lang="ru-RU" sz="6000" b="1" dirty="0" smtClean="0"/>
              <a:t>1) </a:t>
            </a:r>
            <a:r>
              <a:rPr lang="en-US" sz="6000" b="1" dirty="0" smtClean="0"/>
              <a:t>A list of paper (A4)</a:t>
            </a:r>
          </a:p>
          <a:p>
            <a:pPr>
              <a:buNone/>
            </a:pPr>
            <a:r>
              <a:rPr lang="ru-RU" sz="6000" b="1" dirty="0" smtClean="0"/>
              <a:t>2) </a:t>
            </a:r>
            <a:r>
              <a:rPr lang="en-US" sz="6000" b="1" dirty="0" smtClean="0"/>
              <a:t>4 bending</a:t>
            </a:r>
          </a:p>
          <a:p>
            <a:pPr>
              <a:buNone/>
            </a:pPr>
            <a:r>
              <a:rPr lang="ru-RU" sz="6000" b="1" dirty="0" smtClean="0"/>
              <a:t>3)</a:t>
            </a:r>
            <a:r>
              <a:rPr lang="en-US" sz="6000" b="1" dirty="0" smtClean="0"/>
              <a:t> 1 cut</a:t>
            </a:r>
          </a:p>
          <a:p>
            <a:pPr>
              <a:buNone/>
            </a:pPr>
            <a:r>
              <a:rPr lang="ru-RU" sz="6000" b="1" dirty="0" smtClean="0"/>
              <a:t>4) </a:t>
            </a:r>
            <a:r>
              <a:rPr lang="en-US" sz="6000" b="1" dirty="0" smtClean="0"/>
              <a:t>8 pages</a:t>
            </a:r>
          </a:p>
          <a:p>
            <a:endParaRPr lang="en-US" dirty="0" smtClean="0"/>
          </a:p>
          <a:p>
            <a:endParaRPr lang="en-US"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50106"/>
          </a:xfrm>
          <a:solidFill>
            <a:srgbClr val="92D050"/>
          </a:solidFill>
        </p:spPr>
        <p:txBody>
          <a:bodyPr>
            <a:noAutofit/>
          </a:bodyPr>
          <a:lstStyle/>
          <a:p>
            <a:r>
              <a:rPr lang="en-US" sz="3600" dirty="0" smtClean="0"/>
              <a:t>Air pollution is one of the biggest problems. </a:t>
            </a:r>
            <a:endParaRPr lang="ru-RU" sz="3600" dirty="0"/>
          </a:p>
        </p:txBody>
      </p:sp>
      <p:sp>
        <p:nvSpPr>
          <p:cNvPr id="3" name="Содержимое 2"/>
          <p:cNvSpPr>
            <a:spLocks noGrp="1"/>
          </p:cNvSpPr>
          <p:nvPr>
            <p:ph idx="1"/>
          </p:nvPr>
        </p:nvSpPr>
        <p:spPr>
          <a:xfrm>
            <a:off x="457200" y="1268760"/>
            <a:ext cx="8435280" cy="5400600"/>
          </a:xfrm>
        </p:spPr>
        <p:txBody>
          <a:bodyPr>
            <a:normAutofit fontScale="92500" lnSpcReduction="10000"/>
          </a:bodyPr>
          <a:lstStyle/>
          <a:p>
            <a:pPr marL="0" indent="0">
              <a:spcBef>
                <a:spcPts val="0"/>
              </a:spcBef>
              <a:buNone/>
            </a:pPr>
            <a:r>
              <a:rPr lang="en-US" sz="3600" b="1" dirty="0" smtClean="0"/>
              <a:t>	It is </a:t>
            </a:r>
            <a:r>
              <a:rPr lang="en-US" sz="3600" b="1" i="1" dirty="0" smtClean="0"/>
              <a:t>caused by </a:t>
            </a:r>
            <a:r>
              <a:rPr lang="en-US" sz="3600" b="1" dirty="0" smtClean="0"/>
              <a:t>different means of transport that burn petrol. Factories and power stations emit toxic fumes. One more point is that trees absorb carbon dioxide and give out oxygen. People destroy forests by cutting down a lot of trees. </a:t>
            </a:r>
          </a:p>
          <a:p>
            <a:pPr marL="0" indent="0">
              <a:spcBef>
                <a:spcPts val="0"/>
              </a:spcBef>
              <a:buNone/>
            </a:pPr>
            <a:r>
              <a:rPr lang="en-US" sz="3600" b="1" dirty="0" smtClean="0"/>
              <a:t>	</a:t>
            </a:r>
            <a:r>
              <a:rPr lang="en-US" sz="3600" b="1" i="1" dirty="0" smtClean="0"/>
              <a:t>As a result</a:t>
            </a:r>
            <a:r>
              <a:rPr lang="en-US" sz="3600" b="1" dirty="0" smtClean="0"/>
              <a:t>, the air we breathe becomes polluted. There is no place for birds and animals to live. Harmful emissions bring acid rains, spoil the atmosphere, damage people’s health.</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492</Words>
  <Application>Microsoft Office PowerPoint</Application>
  <PresentationFormat>Экран (4:3)</PresentationFormat>
  <Paragraphs>99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Before we start!</vt:lpstr>
      <vt:lpstr>Слайд 2</vt:lpstr>
      <vt:lpstr>The Earth    is what  we all have   in common</vt:lpstr>
      <vt:lpstr>Speaking about environment we should follow the plan</vt:lpstr>
      <vt:lpstr>Speaking about environment we should follow the plan</vt:lpstr>
      <vt:lpstr>Environmental  problems - plan</vt:lpstr>
      <vt:lpstr>Environmental  problems - plan</vt:lpstr>
      <vt:lpstr>Eco-booklet </vt:lpstr>
      <vt:lpstr>Air pollution is one of the biggest problems. </vt:lpstr>
      <vt:lpstr>Air pollution – What can we do?</vt:lpstr>
      <vt:lpstr>Air pollution – What can we do?</vt:lpstr>
      <vt:lpstr>Water pollution is as dangerous as air pollution. </vt:lpstr>
      <vt:lpstr>What can we do to restore waterways back to normal?</vt:lpstr>
      <vt:lpstr>What can we do to restore waterways back to normal?</vt:lpstr>
      <vt:lpstr>Soil pollution is no less dangerous. </vt:lpstr>
      <vt:lpstr>What can we do to reduce pollution?</vt:lpstr>
      <vt:lpstr>Gymnastics</vt:lpstr>
      <vt:lpstr>The good news is that</vt:lpstr>
      <vt:lpstr>Think  of a name  to the picture  and share your idea  in the chat </vt:lpstr>
      <vt:lpstr>One of the possible names: What has the man done?</vt:lpstr>
      <vt:lpstr>My contribution</vt:lpstr>
      <vt:lpstr>Conclusion</vt:lpstr>
      <vt:lpstr>Слайд 23</vt:lpstr>
      <vt:lpstr>Homework</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52</cp:revision>
  <dcterms:created xsi:type="dcterms:W3CDTF">2020-03-29T18:40:46Z</dcterms:created>
  <dcterms:modified xsi:type="dcterms:W3CDTF">2020-04-13T06:53:50Z</dcterms:modified>
</cp:coreProperties>
</file>