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2" r:id="rId4"/>
    <p:sldId id="263" r:id="rId5"/>
    <p:sldId id="264" r:id="rId6"/>
    <p:sldId id="266" r:id="rId7"/>
    <p:sldId id="267" r:id="rId8"/>
    <p:sldId id="268" r:id="rId9"/>
    <p:sldId id="265" r:id="rId10"/>
    <p:sldId id="259" r:id="rId11"/>
    <p:sldId id="258" r:id="rId12"/>
    <p:sldId id="260" r:id="rId13"/>
    <p:sldId id="261" r:id="rId14"/>
    <p:sldId id="273" r:id="rId15"/>
    <p:sldId id="270" r:id="rId16"/>
    <p:sldId id="269" r:id="rId17"/>
    <p:sldId id="274" r:id="rId18"/>
    <p:sldId id="275" r:id="rId19"/>
    <p:sldId id="279" r:id="rId20"/>
    <p:sldId id="280" r:id="rId21"/>
    <p:sldId id="278" r:id="rId22"/>
    <p:sldId id="281" r:id="rId23"/>
    <p:sldId id="288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76" autoAdjust="0"/>
  </p:normalViewPr>
  <p:slideViewPr>
    <p:cSldViewPr>
      <p:cViewPr varScale="1">
        <p:scale>
          <a:sx n="98" d="100"/>
          <a:sy n="98" d="100"/>
        </p:scale>
        <p:origin x="3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F1BB-9351-4078-AFC4-11FEC67AB364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C2A60-521E-49ED-B49A-AC7D22319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3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2A60-521E-49ED-B49A-AC7D22319E0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2A60-521E-49ED-B49A-AC7D22319E0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57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2A60-521E-49ED-B49A-AC7D22319E0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5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ourtime.com.ua/img/news/_new_22121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ourtime.com.ua/img/news/_new_22121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ourtime.com.ua/img/news/_new_22121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овиковАВ\Desktop\стратостат\1680x1050-kartinka-aerostat-7332-73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157" y="152255"/>
            <a:ext cx="9129843" cy="67057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725144"/>
            <a:ext cx="5633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Воздухоплавание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809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Аэростат – воздушный шар </a:t>
            </a:r>
          </a:p>
          <a:p>
            <a:pPr lvl="0"/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(от греч. </a:t>
            </a:r>
            <a:r>
              <a:rPr lang="ru-RU" sz="28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аэр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воздух, </a:t>
            </a:r>
            <a:r>
              <a:rPr lang="ru-RU" sz="28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стато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стоящий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8478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Виды аэростатов: </a:t>
            </a:r>
          </a:p>
          <a:p>
            <a:r>
              <a:rPr lang="ru-RU" dirty="0" smtClean="0"/>
              <a:t>а) монгольфьер – наполнен теплым воздухом</a:t>
            </a:r>
          </a:p>
        </p:txBody>
      </p:sp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52120" y="2132856"/>
            <a:ext cx="2304256" cy="3975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8104" y="1700808"/>
            <a:ext cx="3222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б) </a:t>
            </a:r>
            <a:r>
              <a:rPr lang="ru-RU" dirty="0" err="1" smtClean="0"/>
              <a:t>шарльер</a:t>
            </a:r>
            <a:r>
              <a:rPr lang="ru-RU" dirty="0" smtClean="0"/>
              <a:t> – наполнен газом</a:t>
            </a:r>
          </a:p>
          <a:p>
            <a:endParaRPr lang="ru-RU" dirty="0"/>
          </a:p>
        </p:txBody>
      </p:sp>
      <p:pic>
        <p:nvPicPr>
          <p:cNvPr id="9" name="Рисунок 8" descr="DSC996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7504" y="2420888"/>
            <a:ext cx="5090249" cy="40238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6136" y="6237312"/>
            <a:ext cx="215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Запуск </a:t>
            </a:r>
            <a:r>
              <a:rPr lang="ru-RU" dirty="0" err="1" smtClean="0"/>
              <a:t>метеозонда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НовиковАВ\Desktop\стратостат\осоавиахим-В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12776"/>
            <a:ext cx="7990247" cy="4710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16632"/>
            <a:ext cx="61645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Дирижабль – управляемый аэростат,</a:t>
            </a:r>
          </a:p>
          <a:p>
            <a:r>
              <a:rPr lang="ru-RU" sz="2800" dirty="0" smtClean="0"/>
              <a:t> с двигателем и рулями управления</a:t>
            </a:r>
          </a:p>
          <a:p>
            <a:r>
              <a:rPr lang="ru-RU" sz="2800" dirty="0" smtClean="0"/>
              <a:t>(от фр. </a:t>
            </a:r>
            <a:r>
              <a:rPr lang="en-US" sz="2800" dirty="0" err="1" smtClean="0"/>
              <a:t>dirigeable</a:t>
            </a:r>
            <a:r>
              <a:rPr lang="en-US" sz="2800" dirty="0" smtClean="0"/>
              <a:t> — </a:t>
            </a:r>
            <a:r>
              <a:rPr lang="ru-RU" sz="2800" dirty="0" smtClean="0"/>
              <a:t>управляемый)</a:t>
            </a:r>
          </a:p>
          <a:p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6021288"/>
            <a:ext cx="7332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Дирижабль СССР-В6 "</a:t>
            </a:r>
            <a:r>
              <a:rPr lang="ru-RU" sz="2800" b="1" dirty="0" err="1" smtClean="0"/>
              <a:t>Осоавиахим</a:t>
            </a:r>
            <a:r>
              <a:rPr lang="ru-RU" sz="2800" b="1" dirty="0" smtClean="0"/>
              <a:t>" (1935)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54792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dirty="0" err="1" smtClean="0"/>
              <a:t>Стратоста́т</a:t>
            </a:r>
            <a:r>
              <a:rPr lang="ru-RU" sz="2400" dirty="0" smtClean="0"/>
              <a:t> (стратосферный аэростат)</a:t>
            </a:r>
          </a:p>
          <a:p>
            <a:pPr lvl="0"/>
            <a:r>
              <a:rPr lang="ru-RU" sz="2400" dirty="0" smtClean="0"/>
              <a:t> — свободный аэростат,</a:t>
            </a:r>
          </a:p>
          <a:p>
            <a:pPr lvl="0"/>
            <a:r>
              <a:rPr lang="ru-RU" sz="2400" dirty="0" smtClean="0"/>
              <a:t> предназначенный для полётов</a:t>
            </a:r>
          </a:p>
          <a:p>
            <a:pPr lvl="0"/>
            <a:r>
              <a:rPr lang="ru-RU" sz="2400" dirty="0" smtClean="0"/>
              <a:t> в стратосферу,</a:t>
            </a:r>
          </a:p>
          <a:p>
            <a:pPr lvl="0"/>
            <a:r>
              <a:rPr lang="ru-RU" sz="2400" dirty="0" smtClean="0"/>
              <a:t> то есть на высоту более 11 км.</a:t>
            </a:r>
            <a:endParaRPr lang="ru-RU" sz="2400" dirty="0"/>
          </a:p>
        </p:txBody>
      </p:sp>
      <p:pic>
        <p:nvPicPr>
          <p:cNvPr id="17411" name="Picture 3" descr="C:\Users\НовиковАВ\Desktop\стратостат\ссср=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116632"/>
            <a:ext cx="3024336" cy="61727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661248"/>
            <a:ext cx="7373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 сентября 1933 стратостат СССР-1</a:t>
            </a:r>
          </a:p>
          <a:p>
            <a:r>
              <a:rPr lang="ru-RU" dirty="0" smtClean="0"/>
              <a:t>совершил рекордный подъём на высоту 19 км</a:t>
            </a:r>
          </a:p>
          <a:p>
            <a:r>
              <a:rPr lang="ru-RU" dirty="0" smtClean="0"/>
              <a:t> с экипажем в составе: Бирнбаум Э. К., Годунов К. Д., Прокофьев Г. А.</a:t>
            </a:r>
            <a:endParaRPr lang="ru-RU" dirty="0"/>
          </a:p>
        </p:txBody>
      </p:sp>
      <p:pic>
        <p:nvPicPr>
          <p:cNvPr id="7" name="Рисунок 6" descr="Gondola_of_high-altitude_balloon_Volga_(USSR,_1959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4" y="2204864"/>
            <a:ext cx="2304256" cy="3481587"/>
          </a:xfrm>
          <a:prstGeom prst="rect">
            <a:avLst/>
          </a:prstGeom>
        </p:spPr>
      </p:pic>
      <p:pic>
        <p:nvPicPr>
          <p:cNvPr id="8" name="Рисунок 7" descr="USSR-1_aerostat_5k_stamp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3768" y="2204864"/>
            <a:ext cx="1855734" cy="3528392"/>
          </a:xfrm>
          <a:prstGeom prst="rect">
            <a:avLst/>
          </a:prstGeom>
        </p:spPr>
      </p:pic>
      <p:pic>
        <p:nvPicPr>
          <p:cNvPr id="17412" name="Picture 4" descr="C:\Users\НовиковАВ\Desktop\стратостат\скачанные файлы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2204864"/>
            <a:ext cx="1440160" cy="3543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28675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2002 году японский стратостат BU60-1 объёмом 60000 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диаметром – 50 м и массой - 35 кг установил рекорд,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поднявшись на высоту 53 км, т.е. стратостат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практически вышел за пределы земной атмосферы.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420888"/>
            <a:ext cx="79387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 октября 2012 года парашютист Феликс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Баумгартнер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установил два мировых рекорда, сообщает ИТАР-ТАСС.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 преодолел скорость звука,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совершив затяжной прыжок с высоты 39 тысяч метров.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Австрийский спортсмен преодолел скорость звука,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разогнавшись как минимум до 1173 км в час,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после того как он покинул капсулу стратостата на высоте 39 тысяч метров.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Время свободного падения составило 4 минуты 19 секунд.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ratos3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3688" y="0"/>
            <a:ext cx="45766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elix-Baumgartner-Jump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02920"/>
            <a:ext cx="9144000" cy="585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elix-Baumgartner-jump-from-the-spac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9530" y="683055"/>
            <a:ext cx="9163530" cy="519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rk-parachut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80328"/>
            <a:ext cx="9144000" cy="514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d-bull-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404663"/>
            <a:ext cx="9132416" cy="6082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864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sz="2400" dirty="0" smtClean="0"/>
              <a:t>ПРИМЕНЕНИЕ АЭРОСТАТОВ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 качестве транспорта.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 научных исследованиях атмосферы.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Для испытания космических скафандров и спускаемых аппаратов.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Метеорологических исследованиях.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 системах фотосъемки и видеонаблюдения.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Привязные аэростаты для средств связи.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 военных целях.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Спортивные соревнования.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Реклама.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764704"/>
            <a:ext cx="2641446" cy="3983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013176"/>
            <a:ext cx="75702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Воздухоплавание (аэронавтика) – это полёты</a:t>
            </a:r>
          </a:p>
          <a:p>
            <a:r>
              <a:rPr lang="ru-RU" sz="2800" dirty="0" smtClean="0"/>
              <a:t> на аппаратах легче воздуха (аэростатах </a:t>
            </a:r>
          </a:p>
          <a:p>
            <a:r>
              <a:rPr lang="ru-RU" sz="2800" dirty="0" smtClean="0"/>
              <a:t>и дирижаблях)</a:t>
            </a:r>
            <a:endParaRPr lang="ru-RU" sz="2800" dirty="0"/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1954" y="116632"/>
            <a:ext cx="3712046" cy="2470198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11760" y="2204864"/>
            <a:ext cx="468052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1985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В метеорологии.</a:t>
            </a:r>
            <a:endParaRPr lang="ru-RU" dirty="0"/>
          </a:p>
        </p:txBody>
      </p:sp>
      <p:pic>
        <p:nvPicPr>
          <p:cNvPr id="3" name="Рисунок 2" descr="3277cc.h1w3cu.5wm5.p0.g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836712"/>
            <a:ext cx="7014490" cy="4684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445224"/>
            <a:ext cx="6769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Шар-зонд. Поднимается шар на высоту 30-35 километров, а от </a:t>
            </a:r>
          </a:p>
          <a:p>
            <a:r>
              <a:rPr lang="ru-RU" dirty="0" smtClean="0"/>
              <a:t>метеостанции его может отнести ветром на 100 километров. </a:t>
            </a:r>
          </a:p>
          <a:p>
            <a:r>
              <a:rPr lang="ru-RU" dirty="0" smtClean="0"/>
              <a:t>Зонд — одноразовый прибор.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1999" y="116632"/>
            <a:ext cx="4438849" cy="6480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1" y="404664"/>
            <a:ext cx="43204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В научных исследованиях атмосферы</a:t>
            </a:r>
          </a:p>
          <a:p>
            <a:r>
              <a:rPr lang="ru-RU" dirty="0" smtClean="0"/>
              <a:t> Земли и других планет</a:t>
            </a:r>
          </a:p>
          <a:p>
            <a:endParaRPr lang="ru-RU" dirty="0" smtClean="0"/>
          </a:p>
          <a:p>
            <a:r>
              <a:rPr lang="ru-RU" dirty="0" smtClean="0"/>
              <a:t>Применение аэростатических зондов</a:t>
            </a:r>
          </a:p>
          <a:p>
            <a:r>
              <a:rPr lang="ru-RU" dirty="0" smtClean="0"/>
              <a:t> в исследовании Венеры в советском </a:t>
            </a:r>
          </a:p>
          <a:p>
            <a:r>
              <a:rPr lang="ru-RU" dirty="0" smtClean="0"/>
              <a:t>проекте «Вега» 1984-1986гг.</a:t>
            </a:r>
          </a:p>
          <a:p>
            <a:r>
              <a:rPr lang="ru-RU" dirty="0" smtClean="0"/>
              <a:t> Аэростатные  зонды </a:t>
            </a:r>
          </a:p>
          <a:p>
            <a:r>
              <a:rPr lang="ru-RU" dirty="0" smtClean="0"/>
              <a:t>проводили измерения </a:t>
            </a:r>
          </a:p>
          <a:p>
            <a:r>
              <a:rPr lang="ru-RU" dirty="0" smtClean="0"/>
              <a:t>метеорологических параметров. </a:t>
            </a:r>
          </a:p>
          <a:p>
            <a:r>
              <a:rPr lang="ru-RU" dirty="0" smtClean="0"/>
              <a:t>Для этого была разработана система</a:t>
            </a:r>
          </a:p>
          <a:p>
            <a:r>
              <a:rPr lang="ru-RU" dirty="0" smtClean="0"/>
              <a:t> снижения зондов  на парашютах,</a:t>
            </a:r>
          </a:p>
          <a:p>
            <a:r>
              <a:rPr lang="ru-RU" dirty="0" smtClean="0"/>
              <a:t> последующее наполнение гелием </a:t>
            </a:r>
          </a:p>
          <a:p>
            <a:r>
              <a:rPr lang="ru-RU" dirty="0" smtClean="0"/>
              <a:t>оболочек гелием и дрейф </a:t>
            </a:r>
          </a:p>
          <a:p>
            <a:r>
              <a:rPr lang="ru-RU" dirty="0" smtClean="0"/>
              <a:t>в венерианской атмосфере </a:t>
            </a:r>
          </a:p>
          <a:p>
            <a:r>
              <a:rPr lang="ru-RU" dirty="0" smtClean="0"/>
              <a:t>на высоте 55-ти километров. </a:t>
            </a:r>
          </a:p>
          <a:p>
            <a:r>
              <a:rPr lang="ru-RU" dirty="0" smtClean="0"/>
              <a:t>Работали зонды в таком режиме </a:t>
            </a:r>
          </a:p>
          <a:p>
            <a:r>
              <a:rPr lang="ru-RU" dirty="0" smtClean="0"/>
              <a:t>более 46-ти часов.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irf.ru/Articles/23/4754/!star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772816"/>
            <a:ext cx="7620000" cy="45624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503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Аэростаты заграждения применялись для защиты от самолетов </a:t>
            </a:r>
          </a:p>
          <a:p>
            <a:r>
              <a:rPr lang="ru-RU" dirty="0" smtClean="0"/>
              <a:t>и ракет во время первой и второй мировой войн</a:t>
            </a:r>
            <a:r>
              <a:rPr lang="ru-RU" dirty="0"/>
              <a:t>. В целом над </a:t>
            </a:r>
            <a:r>
              <a:rPr lang="ru-RU" dirty="0" smtClean="0"/>
              <a:t>Москвой</a:t>
            </a:r>
          </a:p>
          <a:p>
            <a:r>
              <a:rPr lang="ru-RU" dirty="0" smtClean="0"/>
              <a:t> </a:t>
            </a:r>
            <a:r>
              <a:rPr lang="ru-RU" dirty="0"/>
              <a:t>за Великую Отечественную войну аэростатами заграждения было </a:t>
            </a:r>
            <a:r>
              <a:rPr lang="ru-RU" dirty="0" smtClean="0"/>
              <a:t>уничтожено</a:t>
            </a:r>
          </a:p>
          <a:p>
            <a:r>
              <a:rPr lang="ru-RU" dirty="0" smtClean="0"/>
              <a:t> </a:t>
            </a:r>
            <a:r>
              <a:rPr lang="ru-RU" dirty="0"/>
              <a:t>не менее 150 самолётов противника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82607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Дирижабли давно и с большим успехом применяются в качестве носителей</a:t>
            </a:r>
          </a:p>
          <a:p>
            <a:r>
              <a:rPr lang="ru-RU" dirty="0" smtClean="0"/>
              <a:t> рекламы. При заполнении дирижаблей специальным газом (гелием) они </a:t>
            </a:r>
          </a:p>
          <a:p>
            <a:r>
              <a:rPr lang="ru-RU" dirty="0" smtClean="0"/>
              <a:t>поднимаются высоко в воздух. На бортах дирижабля с двух сторон возможно</a:t>
            </a:r>
          </a:p>
          <a:p>
            <a:r>
              <a:rPr lang="ru-RU" dirty="0" smtClean="0"/>
              <a:t> нанесение рекламного изображения, названия компании,</a:t>
            </a:r>
          </a:p>
          <a:p>
            <a:r>
              <a:rPr lang="ru-RU" dirty="0" smtClean="0"/>
              <a:t> логотипа, телефона и любой другой рекламной информации. </a:t>
            </a:r>
            <a:endParaRPr lang="ru-RU" dirty="0"/>
          </a:p>
        </p:txBody>
      </p:sp>
      <p:pic>
        <p:nvPicPr>
          <p:cNvPr id="7" name="Рисунок 6" descr="скачанные файлы (3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64340" y="2636912"/>
            <a:ext cx="5479660" cy="4104456"/>
          </a:xfrm>
          <a:prstGeom prst="rect">
            <a:avLst/>
          </a:prstGeom>
        </p:spPr>
      </p:pic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772816"/>
            <a:ext cx="4198065" cy="3168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3" y="692696"/>
            <a:ext cx="7704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dirty="0" smtClean="0"/>
              <a:t>Домашнее задание </a:t>
            </a:r>
          </a:p>
          <a:p>
            <a:r>
              <a:rPr lang="ru-RU" sz="3600" dirty="0" smtClean="0"/>
              <a:t>П. 54</a:t>
            </a:r>
            <a:r>
              <a:rPr lang="ru-RU" sz="3600" dirty="0" smtClean="0"/>
              <a:t>, краткий конспект презентации, </a:t>
            </a:r>
            <a:r>
              <a:rPr lang="ru-RU" sz="3600" dirty="0" err="1" smtClean="0"/>
              <a:t>упр</a:t>
            </a:r>
            <a:r>
              <a:rPr lang="ru-RU" sz="3600" dirty="0" smtClean="0"/>
              <a:t> 29</a:t>
            </a:r>
            <a:r>
              <a:rPr lang="ru-RU" sz="3600" smtClean="0"/>
              <a:t>, </a:t>
            </a:r>
            <a:r>
              <a:rPr lang="ru-RU" sz="3600" smtClean="0"/>
              <a:t>№31.</a:t>
            </a:r>
            <a:r>
              <a:rPr lang="en-US" sz="3600" dirty="0" smtClean="0"/>
              <a:t>41</a:t>
            </a:r>
            <a:r>
              <a:rPr lang="ru-RU" sz="3600" dirty="0" smtClean="0"/>
              <a:t>, 31.42, 31.44, 31.45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9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pload.wikimedia.org/wikipedia/commons/thumb/c/c0/Montgolfiere.jpg/220px-Montgolfie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340768"/>
            <a:ext cx="3493619" cy="41764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5661248"/>
            <a:ext cx="3207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Первый полёт монгольфьера</a:t>
            </a:r>
          </a:p>
          <a:p>
            <a:r>
              <a:rPr lang="ru-RU" dirty="0" smtClean="0"/>
              <a:t> 5 июня 1783 года. (без груза)</a:t>
            </a:r>
            <a:endParaRPr lang="ru-RU" dirty="0"/>
          </a:p>
        </p:txBody>
      </p:sp>
      <p:pic>
        <p:nvPicPr>
          <p:cNvPr id="20484" name="Picture 4" descr="https://upload.wikimedia.org/wikipedia/commons/thumb/a/a8/1783_balloonj.jpg/800px-1783_balloonj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16632"/>
            <a:ext cx="3816424" cy="51998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7176" y="5229200"/>
            <a:ext cx="5256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52525"/>
                </a:solidFill>
                <a:latin typeface="Arial"/>
              </a:rPr>
              <a:t>Рисунок с описанием шара братьев </a:t>
            </a:r>
          </a:p>
          <a:p>
            <a:r>
              <a:rPr lang="ru-RU" dirty="0" smtClean="0">
                <a:solidFill>
                  <a:srgbClr val="252525"/>
                </a:solidFill>
                <a:latin typeface="Arial"/>
              </a:rPr>
              <a:t> Монгольфье 1783 года:</a:t>
            </a:r>
          </a:p>
          <a:p>
            <a:r>
              <a:rPr lang="ru-RU" dirty="0" smtClean="0">
                <a:solidFill>
                  <a:srgbClr val="252525"/>
                </a:solidFill>
                <a:latin typeface="Arial"/>
              </a:rPr>
              <a:t>«Вид и точные размеры Воздушного шара, </a:t>
            </a:r>
          </a:p>
          <a:p>
            <a:r>
              <a:rPr lang="ru-RU" dirty="0" smtClean="0">
                <a:solidFill>
                  <a:srgbClr val="252525"/>
                </a:solidFill>
                <a:latin typeface="Arial"/>
              </a:rPr>
              <a:t>который первый поднял людей в воздух». 1786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32656"/>
            <a:ext cx="47853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Первый воздушный шар </a:t>
            </a:r>
          </a:p>
          <a:p>
            <a:pPr>
              <a:buFontTx/>
              <a:buChar char="-"/>
            </a:pPr>
            <a:r>
              <a:rPr lang="ru-RU" sz="2000" dirty="0" smtClean="0"/>
              <a:t>изобретение братьев </a:t>
            </a:r>
            <a:r>
              <a:rPr lang="ru-RU" sz="2000" dirty="0" err="1" smtClean="0"/>
              <a:t>Жозеф-Мишеля</a:t>
            </a:r>
            <a:r>
              <a:rPr lang="ru-RU" sz="2000" dirty="0" smtClean="0"/>
              <a:t>  </a:t>
            </a:r>
          </a:p>
          <a:p>
            <a:r>
              <a:rPr lang="ru-RU" sz="2000" dirty="0" smtClean="0"/>
              <a:t>и </a:t>
            </a:r>
            <a:r>
              <a:rPr lang="ru-RU" sz="2000" dirty="0" err="1" smtClean="0"/>
              <a:t>Жак-Этьенна</a:t>
            </a:r>
            <a:r>
              <a:rPr lang="ru-RU" sz="2000" dirty="0" smtClean="0"/>
              <a:t> Монгольфье 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thumb/9/9d/Early_flight_02562u_%284%29.jpg/640px-Early_flight_02562u_%284%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908720"/>
            <a:ext cx="3960440" cy="5792145"/>
          </a:xfrm>
          <a:prstGeom prst="rect">
            <a:avLst/>
          </a:prstGeom>
          <a:noFill/>
        </p:spPr>
      </p:pic>
      <p:pic>
        <p:nvPicPr>
          <p:cNvPr id="21508" name="Picture 4" descr="https://upload.wikimedia.org/wikipedia/commons/thumb/c/c6/Pilatre_de_Rozier.jpg/220px-Pilatre_de_Rozi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340768"/>
            <a:ext cx="3312368" cy="48330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8064" y="6093296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/>
              <a:t>Жан-Франсуа́ Пила́тр де Розье́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0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Первый свободный полет воздушного шара, </a:t>
            </a: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Розье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и маркиз </a:t>
            </a: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д’Арланд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21 ноября 1783г. </a:t>
            </a:r>
          </a:p>
          <a:p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/>
              <a:t>оздушный шар поднялся на высоту около 3000 футов (1 км). Пролетев около пяти миль (9 км) за 25 минут.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0880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Шарлье́р</a:t>
            </a:r>
            <a:r>
              <a:rPr lang="ru-RU" dirty="0" smtClean="0"/>
              <a:t> (фр. </a:t>
            </a:r>
            <a:r>
              <a:rPr lang="ru-RU" dirty="0" err="1" smtClean="0"/>
              <a:t>charlière</a:t>
            </a:r>
            <a:r>
              <a:rPr lang="ru-RU" dirty="0" smtClean="0"/>
              <a:t>) — аэростат, наполненный водородом, гелием </a:t>
            </a:r>
          </a:p>
          <a:p>
            <a:r>
              <a:rPr lang="ru-RU" dirty="0" smtClean="0"/>
              <a:t>или другими газами легче воздуха. Назван по имени французского учёного и</a:t>
            </a:r>
          </a:p>
          <a:p>
            <a:r>
              <a:rPr lang="ru-RU" dirty="0" smtClean="0"/>
              <a:t> изобретателя Жака Александра </a:t>
            </a:r>
            <a:r>
              <a:rPr lang="ru-RU" dirty="0" err="1" smtClean="0"/>
              <a:t>Сезара</a:t>
            </a:r>
            <a:r>
              <a:rPr lang="ru-RU" dirty="0" smtClean="0"/>
              <a:t> Шарля.</a:t>
            </a:r>
          </a:p>
          <a:p>
            <a:r>
              <a:rPr lang="ru-RU" dirty="0" smtClean="0"/>
              <a:t> Аэростат объёмом 25 м³ совершил свой первый полёт 27 августа 1783 года</a:t>
            </a:r>
          </a:p>
          <a:p>
            <a:r>
              <a:rPr lang="ru-RU" dirty="0" smtClean="0"/>
              <a:t> при стечении 300 тыс. зрителей на Марсовом поле в Париже. </a:t>
            </a:r>
          </a:p>
          <a:p>
            <a:r>
              <a:rPr lang="ru-RU" dirty="0" smtClean="0"/>
              <a:t>Первый полёт «</a:t>
            </a:r>
            <a:r>
              <a:rPr lang="ru-RU" dirty="0" err="1" smtClean="0"/>
              <a:t>шарльёра</a:t>
            </a:r>
            <a:r>
              <a:rPr lang="ru-RU" dirty="0" smtClean="0"/>
              <a:t>» с экипажем (Шарль, Жак Александр </a:t>
            </a:r>
            <a:r>
              <a:rPr lang="ru-RU" dirty="0" err="1" smtClean="0"/>
              <a:t>Сезар</a:t>
            </a:r>
            <a:r>
              <a:rPr lang="ru-RU" dirty="0" smtClean="0"/>
              <a:t> и М. Н. </a:t>
            </a:r>
            <a:r>
              <a:rPr lang="ru-RU" dirty="0" err="1" smtClean="0"/>
              <a:t>Робер</a:t>
            </a:r>
            <a:r>
              <a:rPr lang="ru-RU" dirty="0" smtClean="0"/>
              <a:t>) </a:t>
            </a:r>
          </a:p>
          <a:p>
            <a:r>
              <a:rPr lang="ru-RU" dirty="0" smtClean="0"/>
              <a:t>состоялся 1 декабря 1783 года в Париже.</a:t>
            </a:r>
            <a:endParaRPr lang="ru-RU" dirty="0"/>
          </a:p>
        </p:txBody>
      </p:sp>
      <p:pic>
        <p:nvPicPr>
          <p:cNvPr id="22530" name="Picture 2" descr="https://upload.wikimedia.org/wikipedia/commons/thumb/9/98/Jacques_Alexandre_C%C3%A9sar_Charles.jpg/250px-Jacques_Alexandre_C%C3%A9sar_Charl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1988840"/>
            <a:ext cx="3422629" cy="4682156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204864"/>
            <a:ext cx="2232248" cy="452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 descr="https://upload.wikimedia.org/wikipedia/commons/thumb/3/3c/Brockhaus-Efron_Aeronavtika.jpg/640px-Brockhaus-Efron_Aeronavti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2132856"/>
            <a:ext cx="2842575" cy="4592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Картинка 18 из 39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916832"/>
            <a:ext cx="5434905" cy="4076179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611560" y="116632"/>
            <a:ext cx="78487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Для </a:t>
            </a:r>
            <a:r>
              <a:rPr lang="ru-RU" sz="2000" b="1" dirty="0"/>
              <a:t>того чтобы шар </a:t>
            </a:r>
            <a:r>
              <a:rPr lang="ru-RU" sz="2000" b="1" dirty="0" smtClean="0"/>
              <a:t>поднимался вверх,  должно выполняться условие </a:t>
            </a:r>
            <a:r>
              <a:rPr lang="en-US" sz="2000" b="1" dirty="0" smtClean="0"/>
              <a:t>F</a:t>
            </a:r>
            <a:r>
              <a:rPr lang="en-US" sz="2000" b="1" baseline="-25000" dirty="0" smtClean="0"/>
              <a:t>A</a:t>
            </a:r>
            <a:r>
              <a:rPr lang="en-US" sz="2000" b="1" dirty="0" smtClean="0"/>
              <a:t> &gt;</a:t>
            </a:r>
            <a:r>
              <a:rPr lang="ru-RU" sz="2000" b="1" dirty="0" smtClean="0"/>
              <a:t> </a:t>
            </a:r>
            <a:r>
              <a:rPr lang="en-US" sz="2000" b="1" dirty="0" smtClean="0"/>
              <a:t>F</a:t>
            </a:r>
            <a:r>
              <a:rPr lang="ru-RU" sz="2000" b="1" baseline="-25000" dirty="0" smtClean="0"/>
              <a:t>Т</a:t>
            </a:r>
            <a:r>
              <a:rPr lang="en-US" sz="2000" b="1" baseline="-25000" dirty="0" smtClean="0"/>
              <a:t> </a:t>
            </a:r>
            <a:r>
              <a:rPr lang="ru-RU" sz="2000" b="1" dirty="0" smtClean="0"/>
              <a:t>, для этого надо  подогреть воздух в шаре или сбросить балласт</a:t>
            </a:r>
            <a:r>
              <a:rPr lang="en-US" sz="2000" b="1" dirty="0" smtClean="0"/>
              <a:t> (</a:t>
            </a:r>
            <a:r>
              <a:rPr lang="ru-RU" sz="2000" b="1" i="1" dirty="0" smtClean="0"/>
              <a:t>специальный груз, предназначенный для  облегчения шара</a:t>
            </a:r>
            <a:r>
              <a:rPr lang="en-US" sz="2000" b="1" i="1" dirty="0" smtClean="0"/>
              <a:t>)</a:t>
            </a:r>
            <a:r>
              <a:rPr lang="ru-RU" sz="2000" b="1" i="1" dirty="0" smtClean="0"/>
              <a:t>.</a:t>
            </a:r>
          </a:p>
          <a:p>
            <a:pPr>
              <a:spcBef>
                <a:spcPct val="50000"/>
              </a:spcBef>
            </a:pPr>
            <a:endParaRPr lang="ru-RU" sz="2000" b="1" dirty="0" smtClean="0"/>
          </a:p>
          <a:p>
            <a:pPr>
              <a:spcBef>
                <a:spcPct val="50000"/>
              </a:spcBef>
            </a:pP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5130" name="Oval 13"/>
          <p:cNvSpPr>
            <a:spLocks noChangeArrowheads="1"/>
          </p:cNvSpPr>
          <p:nvPr/>
        </p:nvSpPr>
        <p:spPr bwMode="auto">
          <a:xfrm>
            <a:off x="4139952" y="3501008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Line 14"/>
          <p:cNvSpPr>
            <a:spLocks noChangeShapeType="1"/>
          </p:cNvSpPr>
          <p:nvPr/>
        </p:nvSpPr>
        <p:spPr bwMode="auto">
          <a:xfrm>
            <a:off x="4211960" y="3645024"/>
            <a:ext cx="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2" name="Rectangle 15"/>
          <p:cNvSpPr>
            <a:spLocks noChangeArrowheads="1"/>
          </p:cNvSpPr>
          <p:nvPr/>
        </p:nvSpPr>
        <p:spPr bwMode="auto">
          <a:xfrm>
            <a:off x="4355976" y="4365104"/>
            <a:ext cx="999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F</a:t>
            </a:r>
            <a:r>
              <a:rPr lang="ru-RU" sz="2800" dirty="0"/>
              <a:t>тяж</a:t>
            </a:r>
          </a:p>
        </p:txBody>
      </p:sp>
      <p:sp>
        <p:nvSpPr>
          <p:cNvPr id="5133" name="Rectangle 16"/>
          <p:cNvSpPr>
            <a:spLocks noChangeArrowheads="1"/>
          </p:cNvSpPr>
          <p:nvPr/>
        </p:nvSpPr>
        <p:spPr bwMode="auto">
          <a:xfrm>
            <a:off x="4355976" y="1916832"/>
            <a:ext cx="5469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F</a:t>
            </a:r>
            <a:r>
              <a:rPr lang="ru-RU" sz="2800" b="1" baseline="-25000" dirty="0" smtClean="0"/>
              <a:t>А</a:t>
            </a:r>
            <a:endParaRPr lang="ru-RU" sz="2800" b="1" baseline="-25000" dirty="0"/>
          </a:p>
        </p:txBody>
      </p:sp>
      <p:sp>
        <p:nvSpPr>
          <p:cNvPr id="5135" name="Line 18"/>
          <p:cNvSpPr>
            <a:spLocks noChangeShapeType="1"/>
          </p:cNvSpPr>
          <p:nvPr/>
        </p:nvSpPr>
        <p:spPr bwMode="auto">
          <a:xfrm flipV="1">
            <a:off x="4211960" y="1844824"/>
            <a:ext cx="0" cy="165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496944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Для того чтобы шар опускался вниз,  должно выполняться  условие  </a:t>
            </a:r>
            <a:r>
              <a:rPr lang="en-US" sz="2400" b="1" dirty="0" smtClean="0"/>
              <a:t>F</a:t>
            </a:r>
            <a:r>
              <a:rPr lang="en-US" sz="2400" b="1" baseline="-25000" dirty="0" smtClean="0"/>
              <a:t>A</a:t>
            </a:r>
            <a:r>
              <a:rPr lang="en-US" sz="2400" b="1" dirty="0" smtClean="0"/>
              <a:t> &lt;</a:t>
            </a:r>
            <a:r>
              <a:rPr lang="ru-RU" sz="2400" b="1" dirty="0" smtClean="0"/>
              <a:t> </a:t>
            </a:r>
            <a:r>
              <a:rPr lang="en-US" sz="2400" b="1" dirty="0" smtClean="0"/>
              <a:t>F</a:t>
            </a:r>
            <a:r>
              <a:rPr lang="ru-RU" sz="2400" b="1" baseline="-25000" dirty="0" smtClean="0"/>
              <a:t>Т</a:t>
            </a:r>
            <a:r>
              <a:rPr lang="ru-RU" sz="2400" b="1" dirty="0" smtClean="0"/>
              <a:t> , для этого выпускают часть газа из оболочки или уменьшают температуру воздуха внутри шара.</a:t>
            </a:r>
            <a:r>
              <a:rPr lang="ru-RU" sz="2400" b="1" baseline="-25000" dirty="0" smtClean="0"/>
              <a:t/>
            </a:r>
            <a:br>
              <a:rPr lang="ru-RU" sz="2400" b="1" baseline="-25000" dirty="0" smtClean="0"/>
            </a:br>
            <a:r>
              <a:rPr lang="ru-RU" sz="2000" b="1" baseline="-25000" dirty="0" smtClean="0"/>
              <a:t> </a:t>
            </a:r>
            <a:endParaRPr lang="ru-RU" sz="2000" b="1" baseline="-25000" dirty="0"/>
          </a:p>
        </p:txBody>
      </p:sp>
      <p:pic>
        <p:nvPicPr>
          <p:cNvPr id="3" name="Picture 5" descr="Картинка 18 из 39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988840"/>
            <a:ext cx="5434905" cy="4076179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4067944" y="3573016"/>
            <a:ext cx="216024" cy="187220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4067944" y="2564904"/>
            <a:ext cx="216024" cy="1008112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95936" y="342900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83968" y="2276872"/>
            <a:ext cx="622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</a:t>
            </a:r>
            <a:r>
              <a:rPr lang="en-US" sz="3600" b="1" baseline="-25000" dirty="0" smtClean="0"/>
              <a:t>A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5013176"/>
            <a:ext cx="635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F</a:t>
            </a:r>
            <a:r>
              <a:rPr lang="ru-RU" sz="3600" b="1" baseline="-25000" dirty="0" smtClean="0">
                <a:solidFill>
                  <a:srgbClr val="FFFF00"/>
                </a:solidFill>
              </a:rPr>
              <a:t>Т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0"/>
            <a:ext cx="7340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Если сила Архимеда равна силе тяжести</a:t>
            </a:r>
            <a:r>
              <a:rPr lang="en-US" sz="2400" b="1" dirty="0" smtClean="0"/>
              <a:t> F</a:t>
            </a:r>
            <a:r>
              <a:rPr lang="en-US" sz="2400" b="1" baseline="-25000" dirty="0" smtClean="0"/>
              <a:t>A</a:t>
            </a:r>
            <a:r>
              <a:rPr lang="en-US" sz="2400" b="1" dirty="0" smtClean="0"/>
              <a:t> </a:t>
            </a:r>
            <a:r>
              <a:rPr lang="ru-RU" sz="2400" b="1" dirty="0" smtClean="0"/>
              <a:t>= </a:t>
            </a:r>
            <a:r>
              <a:rPr lang="en-US" sz="2400" b="1" dirty="0" smtClean="0"/>
              <a:t>F</a:t>
            </a:r>
            <a:r>
              <a:rPr lang="ru-RU" sz="2400" b="1" baseline="-25000" dirty="0" smtClean="0"/>
              <a:t>Т</a:t>
            </a:r>
            <a:r>
              <a:rPr lang="ru-RU" sz="2400" b="1" dirty="0" smtClean="0"/>
              <a:t>, </a:t>
            </a:r>
          </a:p>
          <a:p>
            <a:r>
              <a:rPr lang="ru-RU" sz="2400" b="1" dirty="0" smtClean="0"/>
              <a:t>то высота полёта шара не изменяется.</a:t>
            </a:r>
          </a:p>
          <a:p>
            <a:endParaRPr lang="ru-RU" sz="2400" b="1" dirty="0"/>
          </a:p>
        </p:txBody>
      </p:sp>
      <p:pic>
        <p:nvPicPr>
          <p:cNvPr id="3" name="Picture 5" descr="Картинка 18 из 39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988840"/>
            <a:ext cx="5434905" cy="4076179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4" name="Стрелка вниз 3"/>
          <p:cNvSpPr/>
          <p:nvPr/>
        </p:nvSpPr>
        <p:spPr>
          <a:xfrm>
            <a:off x="3995936" y="3573016"/>
            <a:ext cx="216024" cy="165618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3995936" y="1844824"/>
            <a:ext cx="216024" cy="1728192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995936" y="3429000"/>
            <a:ext cx="216024" cy="216024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11960" y="1988840"/>
            <a:ext cx="572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</a:t>
            </a:r>
            <a:r>
              <a:rPr lang="en-US" sz="3200" b="1" baseline="-25000" dirty="0" smtClean="0"/>
              <a:t>A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4797152"/>
            <a:ext cx="635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</a:t>
            </a:r>
            <a:r>
              <a:rPr lang="ru-RU" sz="3600" b="1" baseline="-25000" dirty="0" smtClean="0"/>
              <a:t>Т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764704"/>
            <a:ext cx="234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F</a:t>
            </a:r>
            <a:r>
              <a:rPr lang="ru-RU" b="1" dirty="0" smtClean="0"/>
              <a:t>А</a:t>
            </a:r>
            <a:r>
              <a:rPr lang="en-US" sz="2800" b="1" dirty="0" smtClean="0"/>
              <a:t> =</a:t>
            </a:r>
            <a:r>
              <a:rPr lang="el-GR" sz="2800" b="1" dirty="0" smtClean="0"/>
              <a:t>ρ</a:t>
            </a:r>
            <a:r>
              <a:rPr lang="ru-RU" b="1" dirty="0" smtClean="0"/>
              <a:t>воздуха</a:t>
            </a:r>
            <a:r>
              <a:rPr lang="en-US" sz="2800" b="1" dirty="0" err="1" smtClean="0"/>
              <a:t>gV</a:t>
            </a:r>
            <a:endParaRPr lang="el-GR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268760"/>
            <a:ext cx="511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</a:t>
            </a:r>
            <a:r>
              <a:rPr lang="ru-RU" sz="2800" b="1" baseline="-25000" dirty="0" smtClean="0"/>
              <a:t>Т</a:t>
            </a:r>
            <a:r>
              <a:rPr lang="ru-RU" sz="2800" b="1" dirty="0" smtClean="0"/>
              <a:t> =( </a:t>
            </a:r>
            <a:r>
              <a:rPr lang="en-US" sz="2800" b="1" dirty="0" smtClean="0"/>
              <a:t>m</a:t>
            </a:r>
            <a:r>
              <a:rPr lang="ru-RU" sz="2800" b="1" baseline="-25000" dirty="0" smtClean="0"/>
              <a:t>газа</a:t>
            </a:r>
            <a:r>
              <a:rPr lang="ru-RU" sz="2800" b="1" dirty="0" smtClean="0"/>
              <a:t> +</a:t>
            </a:r>
            <a:r>
              <a:rPr lang="en-US" sz="2800" b="1" dirty="0" smtClean="0"/>
              <a:t>m</a:t>
            </a:r>
            <a:r>
              <a:rPr lang="ru-RU" sz="2800" b="1" baseline="-25000" dirty="0" smtClean="0"/>
              <a:t>оболочки</a:t>
            </a:r>
            <a:r>
              <a:rPr lang="ru-RU" sz="2800" b="1" dirty="0" smtClean="0"/>
              <a:t>+</a:t>
            </a:r>
            <a:r>
              <a:rPr lang="en-US" sz="2800" b="1" dirty="0" smtClean="0"/>
              <a:t>m</a:t>
            </a:r>
            <a:r>
              <a:rPr lang="ru-RU" sz="2800" b="1" baseline="-25000" dirty="0" smtClean="0"/>
              <a:t>груза</a:t>
            </a:r>
            <a:r>
              <a:rPr lang="ru-RU" sz="2800" b="1" dirty="0" smtClean="0"/>
              <a:t>)</a:t>
            </a:r>
            <a:r>
              <a:rPr lang="en-US" sz="2800" b="1" dirty="0" smtClean="0"/>
              <a:t>g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5" y="188640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Подъемная сила </a:t>
            </a:r>
            <a:r>
              <a:rPr lang="ru-RU" sz="2400" b="1" u="sng" dirty="0" smtClean="0"/>
              <a:t> равна </a:t>
            </a:r>
            <a:r>
              <a:rPr lang="ru-RU" sz="2400" b="1" dirty="0" smtClean="0"/>
              <a:t>разности силы Архимеда и силы тяжести всей конструкции,</a:t>
            </a:r>
          </a:p>
          <a:p>
            <a:r>
              <a:rPr lang="ru-RU" sz="2400" b="1" dirty="0" smtClean="0"/>
              <a:t>а так же равна разности силы тяжести воздуха и силы тяжести газа, заполняющего аэростат, в объеме аэростата, если пренебрегаем силой тяжести гондолы и самой оболочки шара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22537" y="3029480"/>
            <a:ext cx="40535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воздуха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– m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343100" y="3697292"/>
            <a:ext cx="44546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b="1" dirty="0" smtClean="0"/>
              <a:t>ρ 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воздуха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l-GR" sz="3200" b="1" dirty="0" smtClean="0"/>
              <a:t>ρ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9669" y="4365104"/>
            <a:ext cx="42328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3200" b="1" dirty="0" smtClean="0"/>
              <a:t>ρ 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воздуха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l-GR" sz="3200" b="1" dirty="0" smtClean="0"/>
              <a:t>ρ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газа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527</TotalTime>
  <Words>643</Words>
  <Application>Microsoft Office PowerPoint</Application>
  <PresentationFormat>Экран (4:3)</PresentationFormat>
  <Paragraphs>126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Воздухоплавание</dc:title>
  <dc:creator>НовиковАВ</dc:creator>
  <cp:lastModifiedBy>user</cp:lastModifiedBy>
  <cp:revision>93</cp:revision>
  <dcterms:created xsi:type="dcterms:W3CDTF">2015-02-01T09:35:21Z</dcterms:created>
  <dcterms:modified xsi:type="dcterms:W3CDTF">2020-03-18T06:20:34Z</dcterms:modified>
</cp:coreProperties>
</file>