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78" r:id="rId4"/>
    <p:sldId id="259" r:id="rId5"/>
    <p:sldId id="272" r:id="rId6"/>
    <p:sldId id="273" r:id="rId7"/>
    <p:sldId id="279" r:id="rId8"/>
    <p:sldId id="280" r:id="rId9"/>
    <p:sldId id="281" r:id="rId10"/>
    <p:sldId id="282" r:id="rId11"/>
    <p:sldId id="257" r:id="rId12"/>
    <p:sldId id="275" r:id="rId13"/>
    <p:sldId id="263" r:id="rId14"/>
    <p:sldId id="264" r:id="rId15"/>
    <p:sldId id="265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103" d="100"/>
          <a:sy n="103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F550C-422A-492D-8FD1-6B259699F0F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372966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8355EB-7F3E-429C-93EC-1E1CB2943139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337947-E60A-4C5C-AABA-7C67744B5AA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258888" y="4437063"/>
            <a:ext cx="6769100" cy="1563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/>
              <a:t>Благодаря чему суда держатся на воде, ведь они состоят из тяжелых металлов?</a:t>
            </a:r>
          </a:p>
        </p:txBody>
      </p:sp>
      <p:pic>
        <p:nvPicPr>
          <p:cNvPr id="68615" name="Picture 7" descr="2570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476250"/>
            <a:ext cx="6408737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445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Грузоподъёмность.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itchFamily="18" charset="2"/>
              <a:buChar char=""/>
            </a:pPr>
            <a:r>
              <a:rPr lang="ru-RU" sz="3200" b="1" i="1" u="sng" dirty="0" smtClean="0"/>
              <a:t>Грузоподъемность</a:t>
            </a:r>
            <a:r>
              <a:rPr lang="ru-RU" sz="3200" b="1" dirty="0" smtClean="0"/>
              <a:t> – вес полезного груза, перевозимого судном   Р </a:t>
            </a:r>
            <a:r>
              <a:rPr lang="ru-RU" sz="3200" b="1" dirty="0" err="1" smtClean="0"/>
              <a:t>гр</a:t>
            </a:r>
            <a:endParaRPr lang="ru-RU" sz="3200" b="1" dirty="0" smtClean="0"/>
          </a:p>
          <a:p>
            <a:pPr eaLnBrk="1" hangingPunct="1">
              <a:buFontTx/>
              <a:buNone/>
            </a:pPr>
            <a:endParaRPr lang="ru-RU" sz="3200" b="1" dirty="0" smtClean="0"/>
          </a:p>
          <a:p>
            <a:pPr eaLnBrk="1" hangingPunct="1">
              <a:buFont typeface="Symbol" pitchFamily="18" charset="2"/>
              <a:buChar char=""/>
            </a:pPr>
            <a:r>
              <a:rPr lang="ru-RU" dirty="0" smtClean="0"/>
              <a:t>Р </a:t>
            </a:r>
            <a:r>
              <a:rPr lang="ru-RU" dirty="0" err="1" smtClean="0"/>
              <a:t>гр</a:t>
            </a:r>
            <a:r>
              <a:rPr lang="ru-RU" dirty="0" smtClean="0"/>
              <a:t>=</a:t>
            </a:r>
            <a:r>
              <a:rPr lang="en-US" dirty="0" smtClean="0"/>
              <a:t>F</a:t>
            </a:r>
            <a:r>
              <a:rPr lang="ru-RU" dirty="0" smtClean="0"/>
              <a:t>тяж суд с </a:t>
            </a:r>
            <a:r>
              <a:rPr lang="ru-RU" dirty="0" err="1" smtClean="0"/>
              <a:t>гр</a:t>
            </a:r>
            <a:r>
              <a:rPr lang="ru-RU" dirty="0" smtClean="0"/>
              <a:t> – </a:t>
            </a:r>
            <a:r>
              <a:rPr lang="en-US" dirty="0" smtClean="0"/>
              <a:t>F</a:t>
            </a:r>
            <a:r>
              <a:rPr lang="ru-RU" dirty="0" smtClean="0"/>
              <a:t>тяж суд = </a:t>
            </a:r>
            <a:r>
              <a:rPr lang="ru-RU" dirty="0" err="1" smtClean="0"/>
              <a:t>Рвыт</a:t>
            </a:r>
            <a:r>
              <a:rPr lang="ru-RU" dirty="0" smtClean="0"/>
              <a:t> жид – </a:t>
            </a:r>
            <a:r>
              <a:rPr lang="en-US" dirty="0" smtClean="0"/>
              <a:t>F</a:t>
            </a:r>
            <a:r>
              <a:rPr lang="ru-RU" dirty="0" smtClean="0"/>
              <a:t>тяж суд</a:t>
            </a:r>
          </a:p>
        </p:txBody>
      </p:sp>
    </p:spTree>
    <p:extLst>
      <p:ext uri="{BB962C8B-B14F-4D97-AF65-F5344CB8AC3E}">
        <p14:creationId xmlns:p14="http://schemas.microsoft.com/office/powerpoint/2010/main" val="28142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000108"/>
            <a:ext cx="8580627" cy="565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76" y="2428868"/>
            <a:ext cx="8983124" cy="185738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3. Грузоподъемность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336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b="58367"/>
          <a:stretch/>
        </p:blipFill>
        <p:spPr>
          <a:xfrm>
            <a:off x="0" y="1071547"/>
            <a:ext cx="8983124" cy="773277"/>
          </a:xfrm>
          <a:prstGeom prst="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395666"/>
          </a:xfrm>
        </p:spPr>
        <p:txBody>
          <a:bodyPr numCol="2"/>
          <a:lstStyle/>
          <a:p>
            <a:r>
              <a:rPr lang="ru-RU" dirty="0" smtClean="0">
                <a:latin typeface="+mj-lt"/>
              </a:rPr>
              <a:t>Дано</a:t>
            </a:r>
          </a:p>
          <a:p>
            <a:r>
              <a:rPr lang="en-US" dirty="0" smtClean="0">
                <a:latin typeface="+mj-lt"/>
              </a:rPr>
              <a:t>S=600</a:t>
            </a:r>
            <a:r>
              <a:rPr lang="ru-RU" dirty="0" smtClean="0">
                <a:latin typeface="+mj-lt"/>
              </a:rPr>
              <a:t>м</a:t>
            </a:r>
            <a:r>
              <a:rPr lang="ru-RU" dirty="0" smtClean="0">
                <a:latin typeface="Constantia"/>
              </a:rPr>
              <a:t>²</a:t>
            </a:r>
          </a:p>
          <a:p>
            <a:r>
              <a:rPr lang="en-US" dirty="0" smtClean="0">
                <a:latin typeface="+mj-lt"/>
              </a:rPr>
              <a:t>h=</a:t>
            </a:r>
            <a:r>
              <a:rPr lang="ru-RU" dirty="0" smtClean="0">
                <a:latin typeface="+mj-lt"/>
              </a:rPr>
              <a:t>30см</a:t>
            </a:r>
          </a:p>
          <a:p>
            <a:r>
              <a:rPr lang="ru-RU" dirty="0" smtClean="0">
                <a:latin typeface="+mj-lt"/>
              </a:rPr>
              <a:t>ρ=1000кг/м</a:t>
            </a:r>
            <a:r>
              <a:rPr lang="ru-RU" dirty="0" smtClean="0">
                <a:latin typeface="Constantia"/>
              </a:rPr>
              <a:t>³</a:t>
            </a:r>
          </a:p>
          <a:p>
            <a:r>
              <a:rPr lang="en-US" dirty="0" smtClean="0">
                <a:latin typeface="+mj-lt"/>
              </a:rPr>
              <a:t>g=10</a:t>
            </a:r>
            <a:r>
              <a:rPr lang="ru-RU" dirty="0" smtClean="0">
                <a:latin typeface="+mj-lt"/>
              </a:rPr>
              <a:t>Н/кг</a:t>
            </a:r>
          </a:p>
          <a:p>
            <a:r>
              <a:rPr lang="ru-RU" dirty="0" smtClean="0">
                <a:latin typeface="+mj-lt"/>
              </a:rPr>
              <a:t>Найти </a:t>
            </a:r>
            <a:r>
              <a:rPr lang="en-US" dirty="0" smtClean="0">
                <a:latin typeface="+mj-lt"/>
              </a:rPr>
              <a:t>m</a:t>
            </a:r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9336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b="58367"/>
          <a:stretch/>
        </p:blipFill>
        <p:spPr>
          <a:xfrm>
            <a:off x="0" y="1071547"/>
            <a:ext cx="8983124" cy="773277"/>
          </a:xfrm>
          <a:prstGeom prst="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395666"/>
          </a:xfrm>
        </p:spPr>
        <p:txBody>
          <a:bodyPr numCol="2"/>
          <a:lstStyle/>
          <a:p>
            <a:r>
              <a:rPr lang="ru-RU" dirty="0" smtClean="0">
                <a:latin typeface="+mj-lt"/>
              </a:rPr>
              <a:t>Дано</a:t>
            </a:r>
          </a:p>
          <a:p>
            <a:r>
              <a:rPr lang="en-US" dirty="0" smtClean="0">
                <a:latin typeface="+mj-lt"/>
              </a:rPr>
              <a:t>S=600</a:t>
            </a:r>
            <a:r>
              <a:rPr lang="ru-RU" dirty="0" smtClean="0">
                <a:latin typeface="+mj-lt"/>
              </a:rPr>
              <a:t>м</a:t>
            </a:r>
            <a:r>
              <a:rPr lang="ru-RU" dirty="0" smtClean="0">
                <a:latin typeface="Constantia"/>
              </a:rPr>
              <a:t>²</a:t>
            </a:r>
            <a:endParaRPr lang="ru-RU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h=</a:t>
            </a:r>
            <a:r>
              <a:rPr lang="ru-RU" dirty="0" smtClean="0">
                <a:latin typeface="+mj-lt"/>
              </a:rPr>
              <a:t>30см=0,3м</a:t>
            </a:r>
          </a:p>
          <a:p>
            <a:r>
              <a:rPr lang="ru-RU" dirty="0" smtClean="0">
                <a:latin typeface="+mj-lt"/>
              </a:rPr>
              <a:t>ρ=1000кг/м</a:t>
            </a:r>
            <a:r>
              <a:rPr lang="ru-RU" dirty="0" smtClean="0">
                <a:latin typeface="Constantia"/>
              </a:rPr>
              <a:t>³</a:t>
            </a:r>
          </a:p>
          <a:p>
            <a:r>
              <a:rPr lang="en-US" dirty="0" smtClean="0">
                <a:latin typeface="+mj-lt"/>
              </a:rPr>
              <a:t>g=10</a:t>
            </a:r>
            <a:r>
              <a:rPr lang="ru-RU" dirty="0" smtClean="0">
                <a:latin typeface="+mj-lt"/>
              </a:rPr>
              <a:t>Н/кг</a:t>
            </a:r>
          </a:p>
          <a:p>
            <a:r>
              <a:rPr lang="ru-RU" dirty="0" smtClean="0">
                <a:latin typeface="+mj-lt"/>
              </a:rPr>
              <a:t>Найти </a:t>
            </a:r>
            <a:r>
              <a:rPr lang="en-US" dirty="0" smtClean="0">
                <a:latin typeface="+mj-lt"/>
              </a:rPr>
              <a:t>m</a:t>
            </a:r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9336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b="58367"/>
          <a:stretch/>
        </p:blipFill>
        <p:spPr>
          <a:xfrm>
            <a:off x="0" y="1071547"/>
            <a:ext cx="8983124" cy="773277"/>
          </a:xfrm>
          <a:prstGeom prst="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596410"/>
          </a:xfrm>
        </p:spPr>
        <p:txBody>
          <a:bodyPr numCol="2">
            <a:normAutofit/>
          </a:bodyPr>
          <a:lstStyle/>
          <a:p>
            <a:r>
              <a:rPr lang="ru-RU" dirty="0" smtClean="0">
                <a:latin typeface="+mj-lt"/>
              </a:rPr>
              <a:t>Дано</a:t>
            </a:r>
          </a:p>
          <a:p>
            <a:r>
              <a:rPr lang="en-US" dirty="0" smtClean="0">
                <a:latin typeface="+mj-lt"/>
              </a:rPr>
              <a:t>S=600c</a:t>
            </a:r>
            <a:r>
              <a:rPr lang="ru-RU" dirty="0" smtClean="0">
                <a:latin typeface="+mj-lt"/>
              </a:rPr>
              <a:t>м</a:t>
            </a:r>
            <a:r>
              <a:rPr lang="ru-RU" dirty="0" smtClean="0">
                <a:latin typeface="Constantia"/>
              </a:rPr>
              <a:t>²</a:t>
            </a:r>
            <a:r>
              <a:rPr lang="en-US" dirty="0" smtClean="0">
                <a:latin typeface="+mj-lt"/>
              </a:rPr>
              <a:t>=0.06</a:t>
            </a:r>
            <a:r>
              <a:rPr lang="ru-RU" dirty="0" smtClean="0">
                <a:latin typeface="+mj-lt"/>
              </a:rPr>
              <a:t>м²</a:t>
            </a:r>
          </a:p>
          <a:p>
            <a:r>
              <a:rPr lang="el-GR" dirty="0" smtClean="0">
                <a:latin typeface="+mj-lt"/>
              </a:rPr>
              <a:t>Δ</a:t>
            </a:r>
            <a:r>
              <a:rPr lang="en-US" dirty="0" smtClean="0">
                <a:latin typeface="+mj-lt"/>
              </a:rPr>
              <a:t>h=</a:t>
            </a:r>
            <a:r>
              <a:rPr lang="ru-RU" dirty="0" smtClean="0">
                <a:latin typeface="+mj-lt"/>
              </a:rPr>
              <a:t>30см=0,3м</a:t>
            </a:r>
          </a:p>
          <a:p>
            <a:r>
              <a:rPr lang="ru-RU" dirty="0" smtClean="0">
                <a:latin typeface="+mj-lt"/>
              </a:rPr>
              <a:t>ρ=1000кг/м</a:t>
            </a:r>
            <a:r>
              <a:rPr lang="ru-RU" dirty="0" smtClean="0">
                <a:latin typeface="Constantia"/>
              </a:rPr>
              <a:t>³</a:t>
            </a:r>
          </a:p>
          <a:p>
            <a:r>
              <a:rPr lang="en-US" dirty="0" smtClean="0">
                <a:latin typeface="+mj-lt"/>
              </a:rPr>
              <a:t>g=10</a:t>
            </a:r>
            <a:r>
              <a:rPr lang="ru-RU" dirty="0" smtClean="0">
                <a:latin typeface="+mj-lt"/>
              </a:rPr>
              <a:t>Н/кг</a:t>
            </a:r>
          </a:p>
          <a:p>
            <a:r>
              <a:rPr lang="ru-RU" dirty="0" smtClean="0">
                <a:latin typeface="+mj-lt"/>
              </a:rPr>
              <a:t>Найти </a:t>
            </a:r>
            <a:r>
              <a:rPr lang="en-US" dirty="0" smtClean="0">
                <a:latin typeface="+mj-lt"/>
              </a:rPr>
              <a:t>m</a:t>
            </a:r>
            <a:endParaRPr lang="ru-RU" dirty="0" smtClean="0">
              <a:latin typeface="+mj-lt"/>
            </a:endParaRPr>
          </a:p>
          <a:p>
            <a:endParaRPr lang="ru-RU" dirty="0" smtClean="0"/>
          </a:p>
          <a:p>
            <a:r>
              <a:rPr lang="en-US" dirty="0"/>
              <a:t>Δ</a:t>
            </a:r>
            <a:r>
              <a:rPr lang="en-US" dirty="0" smtClean="0"/>
              <a:t>F</a:t>
            </a:r>
            <a:r>
              <a:rPr lang="ru-RU" baseline="-25000" dirty="0" smtClean="0"/>
              <a:t>тяж</a:t>
            </a:r>
            <a:r>
              <a:rPr lang="ru-RU" dirty="0" smtClean="0"/>
              <a:t>=</a:t>
            </a:r>
            <a:r>
              <a:rPr lang="el-GR" dirty="0" smtClean="0"/>
              <a:t>Δ</a:t>
            </a:r>
            <a:r>
              <a:rPr lang="en-US" dirty="0" smtClean="0"/>
              <a:t>Fa</a:t>
            </a:r>
            <a:endParaRPr lang="ru-RU" dirty="0" smtClean="0"/>
          </a:p>
          <a:p>
            <a:r>
              <a:rPr lang="en-US" dirty="0"/>
              <a:t>mg=</a:t>
            </a:r>
            <a:r>
              <a:rPr lang="el-GR" dirty="0"/>
              <a:t>ρ</a:t>
            </a:r>
            <a:r>
              <a:rPr lang="ru-RU" baseline="-25000" dirty="0"/>
              <a:t>в</a:t>
            </a:r>
            <a:r>
              <a:rPr lang="en-US" dirty="0" smtClean="0"/>
              <a:t>g</a:t>
            </a:r>
            <a:r>
              <a:rPr lang="el-GR" dirty="0" smtClean="0"/>
              <a:t>Δ</a:t>
            </a:r>
            <a:r>
              <a:rPr lang="en-US" dirty="0" smtClean="0"/>
              <a:t>V</a:t>
            </a:r>
            <a:r>
              <a:rPr lang="ru-RU" baseline="-25000" dirty="0"/>
              <a:t>т</a:t>
            </a:r>
            <a:r>
              <a:rPr lang="ru-RU" dirty="0"/>
              <a:t> </a:t>
            </a:r>
            <a:endParaRPr lang="ru-RU" dirty="0" smtClean="0"/>
          </a:p>
          <a:p>
            <a:r>
              <a:rPr lang="en-US" dirty="0" smtClean="0"/>
              <a:t>m=</a:t>
            </a:r>
            <a:r>
              <a:rPr lang="el-GR" dirty="0"/>
              <a:t> ρ</a:t>
            </a:r>
            <a:r>
              <a:rPr lang="ru-RU" baseline="-25000" dirty="0" smtClean="0"/>
              <a:t>в</a:t>
            </a:r>
            <a:r>
              <a:rPr lang="el-GR" dirty="0" smtClean="0"/>
              <a:t>Δ</a:t>
            </a:r>
            <a:r>
              <a:rPr lang="en-US" dirty="0" err="1" smtClean="0"/>
              <a:t>hS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m=</a:t>
            </a:r>
            <a:r>
              <a:rPr lang="ru-RU" dirty="0" smtClean="0">
                <a:latin typeface="+mj-lt"/>
              </a:rPr>
              <a:t>18 кг</a:t>
            </a:r>
          </a:p>
          <a:p>
            <a:endParaRPr lang="ru-RU" dirty="0" smtClean="0">
              <a:latin typeface="+mj-lt"/>
            </a:endParaRPr>
          </a:p>
          <a:p>
            <a:endParaRPr lang="ru-RU" dirty="0" smtClean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9336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Тест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1. На </a:t>
            </a:r>
            <a:r>
              <a:rPr lang="ru-RU" sz="2000" dirty="0"/>
              <a:t>каком известном законе основано плавание судов?</a:t>
            </a:r>
          </a:p>
          <a:p>
            <a:pPr>
              <a:buNone/>
            </a:pPr>
            <a:r>
              <a:rPr lang="ru-RU" sz="2000" dirty="0"/>
              <a:t>     А)  на законе Паскаля       </a:t>
            </a:r>
            <a:r>
              <a:rPr lang="ru-RU" sz="2000" dirty="0" smtClean="0"/>
              <a:t>Б</a:t>
            </a:r>
            <a:r>
              <a:rPr lang="ru-RU" sz="2000" dirty="0"/>
              <a:t>)  на законе Архимеда</a:t>
            </a:r>
          </a:p>
          <a:p>
            <a:pPr>
              <a:buNone/>
            </a:pPr>
            <a:r>
              <a:rPr lang="ru-RU" sz="2000" dirty="0"/>
              <a:t>2.  Как изменяется осадка корабля, если его загружают?</a:t>
            </a:r>
          </a:p>
          <a:p>
            <a:pPr>
              <a:buNone/>
            </a:pPr>
            <a:r>
              <a:rPr lang="ru-RU" sz="2000" dirty="0"/>
              <a:t>     А) осадка увеличится        </a:t>
            </a:r>
            <a:r>
              <a:rPr lang="ru-RU" sz="2000" dirty="0" smtClean="0"/>
              <a:t> </a:t>
            </a:r>
            <a:r>
              <a:rPr lang="ru-RU" sz="2000" dirty="0"/>
              <a:t>Б) осадка уменьшится               </a:t>
            </a:r>
          </a:p>
          <a:p>
            <a:pPr>
              <a:buNone/>
            </a:pPr>
            <a:r>
              <a:rPr lang="ru-RU" sz="2000" dirty="0"/>
              <a:t>     В) уровень осадки останется неизменным</a:t>
            </a:r>
          </a:p>
          <a:p>
            <a:pPr>
              <a:buNone/>
            </a:pPr>
            <a:r>
              <a:rPr lang="ru-RU" sz="2000" dirty="0"/>
              <a:t>3.  Как изменяется осадка корабля, если  он переходит из реки в </a:t>
            </a:r>
            <a:r>
              <a:rPr lang="ru-RU" sz="2000" dirty="0" smtClean="0"/>
              <a:t>море?      А</a:t>
            </a:r>
            <a:r>
              <a:rPr lang="ru-RU" sz="2000" dirty="0"/>
              <a:t>) осадка увеличится        </a:t>
            </a:r>
            <a:r>
              <a:rPr lang="ru-RU" sz="2000" dirty="0" smtClean="0"/>
              <a:t>Б</a:t>
            </a:r>
            <a:r>
              <a:rPr lang="ru-RU" sz="2000" dirty="0"/>
              <a:t>) осадка уменьшится               </a:t>
            </a:r>
          </a:p>
          <a:p>
            <a:pPr>
              <a:buNone/>
            </a:pPr>
            <a:r>
              <a:rPr lang="ru-RU" sz="2000" dirty="0"/>
              <a:t>     В) уровень осадки останется неизменным</a:t>
            </a:r>
          </a:p>
          <a:p>
            <a:pPr>
              <a:buNone/>
            </a:pPr>
            <a:r>
              <a:rPr lang="ru-RU" sz="2000" dirty="0"/>
              <a:t>4.  Изменится ли водоизмещение судна при переходе из реки в море</a:t>
            </a:r>
            <a:r>
              <a:rPr lang="ru-RU" sz="2000" dirty="0" smtClean="0"/>
              <a:t>?               </a:t>
            </a:r>
            <a:r>
              <a:rPr lang="ru-RU" sz="2000" dirty="0"/>
              <a:t>А) увеличится        </a:t>
            </a:r>
            <a:r>
              <a:rPr lang="ru-RU" sz="2000" dirty="0" smtClean="0"/>
              <a:t>Б</a:t>
            </a:r>
            <a:r>
              <a:rPr lang="ru-RU" sz="2000" dirty="0"/>
              <a:t>) уменьшится               </a:t>
            </a:r>
          </a:p>
          <a:p>
            <a:pPr>
              <a:buNone/>
            </a:pPr>
            <a:r>
              <a:rPr lang="ru-RU" sz="2000" dirty="0"/>
              <a:t>     В) останется неизменным</a:t>
            </a:r>
          </a:p>
          <a:p>
            <a:pPr>
              <a:buNone/>
            </a:pPr>
            <a:r>
              <a:rPr lang="ru-RU" sz="2000" dirty="0"/>
              <a:t>5.  С увеличением количества груза на судне сила Архимеда, действующая на судно, </a:t>
            </a:r>
            <a:r>
              <a:rPr lang="ru-RU" sz="2000" dirty="0" smtClean="0"/>
              <a:t>…    </a:t>
            </a:r>
            <a:r>
              <a:rPr lang="ru-RU" sz="2000" dirty="0"/>
              <a:t>А) увеличится        </a:t>
            </a:r>
          </a:p>
          <a:p>
            <a:pPr>
              <a:buNone/>
            </a:pPr>
            <a:r>
              <a:rPr lang="ru-RU" sz="2000" dirty="0"/>
              <a:t>     Б) уменьшится              </a:t>
            </a:r>
            <a:r>
              <a:rPr lang="ru-RU" sz="2000" dirty="0" smtClean="0"/>
              <a:t>В</a:t>
            </a:r>
            <a:r>
              <a:rPr lang="ru-RU" sz="2000" dirty="0"/>
              <a:t>) останется неизменной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90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Проверь себя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1. На </a:t>
            </a:r>
            <a:r>
              <a:rPr lang="ru-RU" sz="2000" dirty="0"/>
              <a:t>каком известном законе основано плавание судов?</a:t>
            </a:r>
          </a:p>
          <a:p>
            <a:pPr>
              <a:buNone/>
            </a:pPr>
            <a:r>
              <a:rPr lang="ru-RU" sz="2000" dirty="0" smtClean="0"/>
              <a:t>	Б</a:t>
            </a:r>
            <a:r>
              <a:rPr lang="ru-RU" sz="2000" dirty="0"/>
              <a:t>)  на законе Архимеда</a:t>
            </a:r>
          </a:p>
          <a:p>
            <a:pPr>
              <a:buNone/>
            </a:pPr>
            <a:r>
              <a:rPr lang="ru-RU" sz="2000" dirty="0"/>
              <a:t>2.  Как изменяется осадка корабля, если его загружают?</a:t>
            </a:r>
          </a:p>
          <a:p>
            <a:pPr>
              <a:buNone/>
            </a:pPr>
            <a:r>
              <a:rPr lang="ru-RU" sz="2000" dirty="0"/>
              <a:t>     А) осадка </a:t>
            </a:r>
            <a:r>
              <a:rPr lang="ru-RU" sz="2000" dirty="0" smtClean="0"/>
              <a:t>увеличится</a:t>
            </a:r>
            <a:endParaRPr lang="ru-RU" sz="2000" dirty="0"/>
          </a:p>
          <a:p>
            <a:pPr>
              <a:buNone/>
            </a:pPr>
            <a:r>
              <a:rPr lang="ru-RU" sz="2000" dirty="0" smtClean="0"/>
              <a:t>3. Как </a:t>
            </a:r>
            <a:r>
              <a:rPr lang="ru-RU" sz="2000" dirty="0"/>
              <a:t>изменяется осадка корабля, если  он переходит из реки в </a:t>
            </a:r>
            <a:r>
              <a:rPr lang="ru-RU" sz="2000" dirty="0" smtClean="0"/>
              <a:t>море? 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Б</a:t>
            </a:r>
            <a:r>
              <a:rPr lang="ru-RU" sz="2000" dirty="0"/>
              <a:t>) осадка уменьшится               </a:t>
            </a:r>
          </a:p>
          <a:p>
            <a:pPr>
              <a:buNone/>
            </a:pPr>
            <a:r>
              <a:rPr lang="ru-RU" sz="2000" dirty="0" smtClean="0"/>
              <a:t>4</a:t>
            </a:r>
            <a:r>
              <a:rPr lang="ru-RU" sz="2000" dirty="0"/>
              <a:t>.  Изменится ли водоизмещение судна при переходе из реки в море</a:t>
            </a:r>
            <a:r>
              <a:rPr lang="ru-RU" sz="2000" dirty="0" smtClean="0"/>
              <a:t>? Б</a:t>
            </a:r>
            <a:r>
              <a:rPr lang="ru-RU" sz="2000" dirty="0"/>
              <a:t>) уменьшится               </a:t>
            </a:r>
          </a:p>
          <a:p>
            <a:pPr marL="0" indent="0">
              <a:buNone/>
            </a:pPr>
            <a:r>
              <a:rPr lang="ru-RU" sz="2000" dirty="0" smtClean="0"/>
              <a:t>5. С </a:t>
            </a:r>
            <a:r>
              <a:rPr lang="ru-RU" sz="2000" dirty="0"/>
              <a:t>увеличением количества груза на судне сила Архимеда, действующая на судно, </a:t>
            </a:r>
            <a:r>
              <a:rPr lang="ru-RU" sz="2000" dirty="0" smtClean="0"/>
              <a:t>…    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А</a:t>
            </a:r>
            <a:r>
              <a:rPr lang="ru-RU" sz="2000" dirty="0"/>
              <a:t>) увеличится        </a:t>
            </a:r>
          </a:p>
          <a:p>
            <a:pPr>
              <a:buNone/>
            </a:pPr>
            <a:r>
              <a:rPr lang="ru-RU" sz="2000" dirty="0"/>
              <a:t>    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14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П. 53,  </a:t>
            </a:r>
            <a:r>
              <a:rPr lang="ru-RU" sz="3600" dirty="0" err="1" smtClean="0"/>
              <a:t>упр</a:t>
            </a:r>
            <a:r>
              <a:rPr lang="ru-RU" sz="3600" dirty="0" smtClean="0"/>
              <a:t> 28, </a:t>
            </a:r>
            <a:r>
              <a:rPr lang="ru-RU" sz="3600" dirty="0" err="1" smtClean="0"/>
              <a:t>стр</a:t>
            </a:r>
            <a:r>
              <a:rPr lang="ru-RU" sz="3600" dirty="0" smtClean="0"/>
              <a:t> 158 – задание 2.</a:t>
            </a:r>
          </a:p>
          <a:p>
            <a:pPr>
              <a:buNone/>
            </a:pPr>
            <a:r>
              <a:rPr lang="ru-RU" sz="3600" dirty="0" smtClean="0"/>
              <a:t>№ 31.23., 31.32, 31.39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1631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dirty="0" smtClean="0"/>
              <a:t>Плавание судов</a:t>
            </a:r>
            <a:endParaRPr lang="ru-RU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4968875" cy="4896544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400" dirty="0" smtClean="0"/>
              <a:t>      </a:t>
            </a:r>
            <a:r>
              <a:rPr lang="ru-RU" sz="2800" dirty="0" smtClean="0"/>
              <a:t>  При плавании тела на поверхности жидкости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/>
              <a:t>Fa=F</a:t>
            </a:r>
            <a:r>
              <a:rPr lang="ru-RU" sz="2800" b="1" dirty="0" smtClean="0"/>
              <a:t>тяж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	тело своей погруженной частью вытесняет столько жидкости, что вес ее равен весу тела в воздухе, или силе тяжести, действующей на тело. На этом основано плавание судов в воде.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/>
              <a:t>Рвыт.ж  = </a:t>
            </a:r>
            <a:r>
              <a:rPr lang="en-US" sz="2800" b="1" dirty="0" smtClean="0"/>
              <a:t>F </a:t>
            </a:r>
            <a:r>
              <a:rPr lang="ru-RU" sz="2800" b="1" dirty="0" smtClean="0"/>
              <a:t>тяж судна</a:t>
            </a:r>
            <a:r>
              <a:rPr lang="ru-RU" sz="2800" dirty="0" smtClean="0">
                <a:solidFill>
                  <a:srgbClr val="FFFF66"/>
                </a:solidFill>
              </a:rPr>
              <a:t>    </a:t>
            </a:r>
          </a:p>
        </p:txBody>
      </p:sp>
      <p:pic>
        <p:nvPicPr>
          <p:cNvPr id="6147" name="Picture 4" descr="volgobalt_shuvalovo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2565400"/>
            <a:ext cx="3529012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5"/>
          <p:cNvSpPr>
            <a:spLocks noGrp="1" noChangeArrowheads="1"/>
          </p:cNvSpPr>
          <p:nvPr>
            <p:ph type="title"/>
          </p:nvPr>
        </p:nvSpPr>
        <p:spPr>
          <a:xfrm>
            <a:off x="906344" y="23956"/>
            <a:ext cx="8229600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Принцип плавания судов</a:t>
            </a:r>
          </a:p>
        </p:txBody>
      </p:sp>
    </p:spTree>
    <p:extLst>
      <p:ext uri="{BB962C8B-B14F-4D97-AF65-F5344CB8AC3E}">
        <p14:creationId xmlns:p14="http://schemas.microsoft.com/office/powerpoint/2010/main" val="277615430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smtClean="0"/>
              <a:t>История создания кораблей и судов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1800" b="1" dirty="0" smtClean="0"/>
              <a:t>Необходимость преодолевать водные преграды, перевозя грузы по воде, а также использование рек, озер и морей как охотничьих угодий уже в глубокой древности привели к изобретению человеком плавучих средств. Сначала это были просто древесные стволы или надутые мешки из шкур животных (бурдюки), за которые держались переплывающие реку люди, примитивные плоты из скрепленных друг с другом бревен, круглые корзины, обтянутые кожей, а также лодки, которые выдалбливались или выжигались из массивных стволов деревьев. Развивающееся морское дело требовало увеличения размеров плавающих судов, что привело к построению кораблей.</a:t>
            </a:r>
          </a:p>
        </p:txBody>
      </p:sp>
      <p:pic>
        <p:nvPicPr>
          <p:cNvPr id="77831" name="Picture 7" descr="1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628775"/>
            <a:ext cx="3057525" cy="2185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3" name="Picture 8" descr="1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3933825"/>
            <a:ext cx="2714625" cy="218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855596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Плавание судов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Основные термины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Грузоподъемность</a:t>
            </a:r>
          </a:p>
          <a:p>
            <a:pPr marL="514350" indent="-514350">
              <a:buFont typeface="+mj-lt"/>
              <a:buAutoNum type="arabicPeriod"/>
            </a:pP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1. Основные термины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+mj-lt"/>
                        </a:rPr>
                        <a:t>Термин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+mj-lt"/>
                        </a:rPr>
                        <a:t>Определение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+mj-lt"/>
                        </a:rPr>
                        <a:t>Осадка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+mj-lt"/>
                        </a:rPr>
                        <a:t>Ватерлиния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+mj-lt"/>
                        </a:rPr>
                        <a:t>Водоизмещение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+mj-lt"/>
                        </a:rPr>
                        <a:t>Грузоподъемность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Осадка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71688"/>
            <a:ext cx="3429000" cy="1589087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Symbol" pitchFamily="18" charset="2"/>
              <a:buChar char=""/>
            </a:pPr>
            <a:r>
              <a:rPr lang="ru-RU" b="1" i="1" u="sng" dirty="0" smtClean="0"/>
              <a:t>Осадка</a:t>
            </a:r>
            <a:r>
              <a:rPr lang="ru-RU" b="1" dirty="0" smtClean="0"/>
              <a:t> – это глубина, на которую судно погружается в воду. </a:t>
            </a:r>
            <a:endParaRPr lang="ru-RU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7172" name="Picture 4" descr="осад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0" y="1785938"/>
            <a:ext cx="5072063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41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5" y="0"/>
            <a:ext cx="5572125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Ватерлиния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14375"/>
            <a:ext cx="3749675" cy="5591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ru-RU" sz="2400" b="1" i="1" u="sng" dirty="0" smtClean="0"/>
              <a:t>Ватерлиния </a:t>
            </a:r>
            <a:r>
              <a:rPr lang="ru-RU" sz="2400" b="1" dirty="0" smtClean="0"/>
              <a:t>– красная линия на корпусе судна, показывающая наибольшую допустимую осадку судна. 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Char char=""/>
            </a:pPr>
            <a:r>
              <a:rPr lang="ru-RU" sz="2400" dirty="0" smtClean="0"/>
              <a:t>Плоскость грузовой ватерлинии ГВЛ – горизонтальная, делящая корпус судна на надводную и подводную части. Грузовая ватерлиния ГВ – линия пересечения спокойной воды с корпусом судна в полном грузу. </a:t>
            </a:r>
            <a:br>
              <a:rPr lang="ru-RU" sz="2400" dirty="0" smtClean="0"/>
            </a:b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ru-RU" sz="2400" dirty="0" smtClean="0"/>
          </a:p>
        </p:txBody>
      </p:sp>
      <p:pic>
        <p:nvPicPr>
          <p:cNvPr id="8196" name="Picture 4" descr="ватерли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556792"/>
            <a:ext cx="466725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4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Водоизмещение.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16832"/>
            <a:ext cx="5627688" cy="5257800"/>
          </a:xfrm>
        </p:spPr>
        <p:txBody>
          <a:bodyPr/>
          <a:lstStyle/>
          <a:p>
            <a:pPr eaLnBrk="1" hangingPunct="1">
              <a:buFont typeface="Symbol" pitchFamily="18" charset="2"/>
              <a:buChar char=""/>
            </a:pPr>
            <a:r>
              <a:rPr lang="ru-RU" sz="2800" b="1" i="1" u="sng" dirty="0" smtClean="0"/>
              <a:t>Водоизмещение </a:t>
            </a:r>
            <a:r>
              <a:rPr lang="ru-RU" sz="2800" b="1" dirty="0" smtClean="0"/>
              <a:t>– вес воды, вытесняемой судном при погружении до ватерлинии, равный силе тяжести, действующей на судно с грузом. </a:t>
            </a:r>
          </a:p>
          <a:p>
            <a:r>
              <a:rPr lang="ru-RU" sz="2800" b="1" dirty="0" smtClean="0"/>
              <a:t>Р </a:t>
            </a:r>
            <a:r>
              <a:rPr lang="ru-RU" sz="2800" b="1" dirty="0" err="1" smtClean="0"/>
              <a:t>выт.ж</a:t>
            </a:r>
            <a:r>
              <a:rPr lang="ru-RU" sz="2800" b="1" dirty="0" smtClean="0"/>
              <a:t>  </a:t>
            </a:r>
            <a:r>
              <a:rPr lang="ru-RU" sz="2800" b="1" dirty="0"/>
              <a:t>= </a:t>
            </a:r>
            <a:r>
              <a:rPr lang="en-US" sz="2800" b="1" dirty="0"/>
              <a:t>F </a:t>
            </a:r>
            <a:r>
              <a:rPr lang="ru-RU" sz="2800" b="1" dirty="0"/>
              <a:t>тяж </a:t>
            </a:r>
            <a:r>
              <a:rPr lang="ru-RU" sz="2800" b="1" dirty="0" smtClean="0"/>
              <a:t>судна с </a:t>
            </a:r>
            <a:r>
              <a:rPr lang="ru-RU" sz="2800" b="1" dirty="0" err="1" smtClean="0"/>
              <a:t>гр</a:t>
            </a:r>
            <a:endParaRPr lang="ru-RU" sz="2800" b="1" dirty="0" smtClean="0"/>
          </a:p>
        </p:txBody>
      </p:sp>
      <p:pic>
        <p:nvPicPr>
          <p:cNvPr id="9220" name="Picture 4" descr="водоизмещ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1557338"/>
            <a:ext cx="2922587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6831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261</TotalTime>
  <Words>476</Words>
  <Application>Microsoft Office PowerPoint</Application>
  <PresentationFormat>Экран (4:3)</PresentationFormat>
  <Paragraphs>84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Constantia</vt:lpstr>
      <vt:lpstr>Symbol</vt:lpstr>
      <vt:lpstr>Wingdings</vt:lpstr>
      <vt:lpstr>Wingdings 2</vt:lpstr>
      <vt:lpstr>Поток</vt:lpstr>
      <vt:lpstr>Презентация PowerPoint</vt:lpstr>
      <vt:lpstr>Плавание судов</vt:lpstr>
      <vt:lpstr>Принцип плавания судов</vt:lpstr>
      <vt:lpstr>История создания кораблей и судов</vt:lpstr>
      <vt:lpstr>Плавание судов</vt:lpstr>
      <vt:lpstr>1. Основные термины</vt:lpstr>
      <vt:lpstr>Осадка</vt:lpstr>
      <vt:lpstr>Ватерлиния</vt:lpstr>
      <vt:lpstr>Водоизмещение.</vt:lpstr>
      <vt:lpstr>Грузоподъёмность.</vt:lpstr>
      <vt:lpstr>Презентация PowerPoint</vt:lpstr>
      <vt:lpstr>3. Грузоподъемность</vt:lpstr>
      <vt:lpstr>Презентация PowerPoint</vt:lpstr>
      <vt:lpstr>Презентация PowerPoint</vt:lpstr>
      <vt:lpstr>Презентация PowerPoint</vt:lpstr>
      <vt:lpstr>Тест</vt:lpstr>
      <vt:lpstr>Проверь себя</vt:lpstr>
      <vt:lpstr>Домашнее задание</vt:lpstr>
    </vt:vector>
  </TitlesOfParts>
  <Company>МОУ СОШ №7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Плавание судов</dc:title>
  <dc:creator>Константин</dc:creator>
  <cp:lastModifiedBy>user</cp:lastModifiedBy>
  <cp:revision>35</cp:revision>
  <dcterms:created xsi:type="dcterms:W3CDTF">2006-05-04T10:29:57Z</dcterms:created>
  <dcterms:modified xsi:type="dcterms:W3CDTF">2020-03-17T08:01:25Z</dcterms:modified>
</cp:coreProperties>
</file>