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289" r:id="rId3"/>
    <p:sldId id="39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404" r:id="rId13"/>
    <p:sldId id="298" r:id="rId14"/>
    <p:sldId id="405" r:id="rId15"/>
    <p:sldId id="406" r:id="rId16"/>
    <p:sldId id="39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5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5076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63" Type="http://schemas.openxmlformats.org/officeDocument/2006/relationships/slideLayout" Target="../slideLayouts/slideLayout63.xml"/><Relationship Id="rId84" Type="http://schemas.openxmlformats.org/officeDocument/2006/relationships/slideLayout" Target="../slideLayouts/slideLayout84.xml"/><Relationship Id="rId138" Type="http://schemas.openxmlformats.org/officeDocument/2006/relationships/slideLayout" Target="../slideLayouts/slideLayout138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47" Type="http://schemas.openxmlformats.org/officeDocument/2006/relationships/slideLayout" Target="../slideLayouts/slideLayout47.xml"/><Relationship Id="rId68" Type="http://schemas.openxmlformats.org/officeDocument/2006/relationships/slideLayout" Target="../slideLayouts/slideLayout68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0538" y="571480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Словари</a:t>
            </a:r>
          </a:p>
        </p:txBody>
      </p:sp>
      <p:pic>
        <p:nvPicPr>
          <p:cNvPr id="13314" name="Picture 2" descr="https://cdn.culture.ru/images/c2b6f004-78f8-5c72-9e92-87915cee4d1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643834" cy="402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Словарь и массив пар </a:t>
            </a:r>
          </a:p>
        </p:txBody>
      </p:sp>
      <p:sp>
        <p:nvSpPr>
          <p:cNvPr id="45060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6322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Массив </a:t>
            </a:r>
            <a:r>
              <a:rPr lang="en-US" sz="2800" b="1">
                <a:solidFill>
                  <a:srgbClr val="333399"/>
                </a:solidFill>
              </a:rPr>
              <a:t>(</a:t>
            </a:r>
            <a:r>
              <a:rPr lang="ru-RU" sz="2800" b="1">
                <a:solidFill>
                  <a:srgbClr val="333399"/>
                </a:solidFill>
              </a:rPr>
              <a:t>список</a:t>
            </a:r>
            <a:r>
              <a:rPr lang="en-US" sz="2800" b="1">
                <a:solidFill>
                  <a:srgbClr val="333399"/>
                </a:solidFill>
              </a:rPr>
              <a:t>) </a:t>
            </a:r>
            <a:r>
              <a:rPr lang="ru-RU" sz="2800" b="1">
                <a:solidFill>
                  <a:srgbClr val="333399"/>
                </a:solidFill>
              </a:rPr>
              <a:t>пар «ключ-значение»: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79425" y="1335088"/>
            <a:ext cx="4046538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list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items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58788" y="1692275"/>
            <a:ext cx="2984500" cy="1176338"/>
            <a:chOff x="3775075" y="3306400"/>
            <a:chExt cx="2984500" cy="1175113"/>
          </a:xfrm>
        </p:grpSpPr>
        <p:sp>
          <p:nvSpPr>
            <p:cNvPr id="14" name="Равнобедренный треугольник 13"/>
            <p:cNvSpPr/>
            <p:nvPr/>
          </p:nvSpPr>
          <p:spPr bwMode="auto">
            <a:xfrm>
              <a:off x="3997325" y="3306400"/>
              <a:ext cx="88900" cy="364745"/>
            </a:xfrm>
            <a:prstGeom prst="triangle">
              <a:avLst/>
            </a:prstGeom>
            <a:solidFill>
              <a:srgbClr val="E6E6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endParaRPr lang="ru-RU" sz="2400" b="1">
                <a:latin typeface="+mn-lt"/>
                <a:cs typeface="Courier New" pitchFamily="49" charset="0"/>
              </a:endParaRPr>
            </a:p>
          </p:txBody>
        </p:sp>
        <p:sp>
          <p:nvSpPr>
            <p:cNvPr id="13" name="Скругленная прямоугольная выноска 12"/>
            <p:cNvSpPr/>
            <p:nvPr/>
          </p:nvSpPr>
          <p:spPr bwMode="auto">
            <a:xfrm flipH="1">
              <a:off x="3775075" y="3655286"/>
              <a:ext cx="2984500" cy="826227"/>
            </a:xfrm>
            <a:prstGeom prst="wedgeRoundRectCallout">
              <a:avLst>
                <a:gd name="adj1" fmla="val 50190"/>
                <a:gd name="adj2" fmla="val 15333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400" b="1" dirty="0">
                  <a:latin typeface="+mn-lt"/>
                  <a:cs typeface="Courier New" pitchFamily="49" charset="0"/>
                </a:rPr>
                <a:t>список пар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2400" b="1" dirty="0">
                  <a:latin typeface="+mn-lt"/>
                  <a:cs typeface="Courier New" pitchFamily="49" charset="0"/>
                </a:rPr>
                <a:t> (ключ, значение)</a:t>
              </a:r>
            </a:p>
          </p:txBody>
        </p: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657600" y="1968500"/>
            <a:ext cx="5278438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 = {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бам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2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там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48075" y="2938463"/>
            <a:ext cx="5287963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 =[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бам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", 2)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там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",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4667250" y="2451100"/>
            <a:ext cx="3790950" cy="576263"/>
            <a:chOff x="4667250" y="2451100"/>
            <a:chExt cx="3790950" cy="576263"/>
          </a:xfrm>
        </p:grpSpPr>
        <p:sp>
          <p:nvSpPr>
            <p:cNvPr id="45078" name="Прямоугольник 15"/>
            <p:cNvSpPr>
              <a:spLocks noChangeArrowheads="1"/>
            </p:cNvSpPr>
            <p:nvPr/>
          </p:nvSpPr>
          <p:spPr bwMode="auto">
            <a:xfrm>
              <a:off x="4913313" y="2484438"/>
              <a:ext cx="9223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</a:t>
              </a:r>
              <a:endParaRPr lang="ru-RU"/>
            </a:p>
          </p:txBody>
        </p:sp>
        <p:sp>
          <p:nvSpPr>
            <p:cNvPr id="45079" name="Прямоугольник 16"/>
            <p:cNvSpPr>
              <a:spLocks noChangeArrowheads="1"/>
            </p:cNvSpPr>
            <p:nvPr/>
          </p:nvSpPr>
          <p:spPr bwMode="auto">
            <a:xfrm>
              <a:off x="7186613" y="2484438"/>
              <a:ext cx="9207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</a:t>
              </a:r>
              <a:r>
                <a:rPr 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/>
            </a:p>
          </p:txBody>
        </p:sp>
        <p:sp>
          <p:nvSpPr>
            <p:cNvPr id="45080" name="Прямоугольник 18"/>
            <p:cNvSpPr>
              <a:spLocks noChangeArrowheads="1"/>
            </p:cNvSpPr>
            <p:nvPr/>
          </p:nvSpPr>
          <p:spPr bwMode="auto">
            <a:xfrm>
              <a:off x="5903913" y="2451100"/>
              <a:ext cx="124142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cs typeface="Courier New" pitchFamily="49" charset="0"/>
                </a:rPr>
                <a:t>кортеж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45081" name="Правая фигурная скобка 19"/>
            <p:cNvSpPr>
              <a:spLocks/>
            </p:cNvSpPr>
            <p:nvPr/>
          </p:nvSpPr>
          <p:spPr bwMode="auto">
            <a:xfrm rot="-5400000">
              <a:off x="5431632" y="2129631"/>
              <a:ext cx="133350" cy="1662113"/>
            </a:xfrm>
            <a:prstGeom prst="rightBrace">
              <a:avLst>
                <a:gd name="adj1" fmla="val 6682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2" name="Правая фигурная скобка 20"/>
            <p:cNvSpPr>
              <a:spLocks/>
            </p:cNvSpPr>
            <p:nvPr/>
          </p:nvSpPr>
          <p:spPr bwMode="auto">
            <a:xfrm rot="-5400000">
              <a:off x="7560469" y="2129632"/>
              <a:ext cx="133350" cy="1662112"/>
            </a:xfrm>
            <a:prstGeom prst="rightBrace">
              <a:avLst>
                <a:gd name="adj1" fmla="val 6682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3" name="Полилиния 21"/>
            <p:cNvSpPr>
              <a:spLocks/>
            </p:cNvSpPr>
            <p:nvPr/>
          </p:nvSpPr>
          <p:spPr bwMode="auto">
            <a:xfrm>
              <a:off x="5953125" y="2832100"/>
              <a:ext cx="1104900" cy="128588"/>
            </a:xfrm>
            <a:custGeom>
              <a:avLst/>
              <a:gdLst>
                <a:gd name="T0" fmla="*/ 0 w 1104900"/>
                <a:gd name="T1" fmla="*/ 128588 h 128588"/>
                <a:gd name="T2" fmla="*/ 185738 w 1104900"/>
                <a:gd name="T3" fmla="*/ 0 h 128588"/>
                <a:gd name="T4" fmla="*/ 909638 w 1104900"/>
                <a:gd name="T5" fmla="*/ 0 h 128588"/>
                <a:gd name="T6" fmla="*/ 1104900 w 1104900"/>
                <a:gd name="T7" fmla="*/ 114300 h 128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900"/>
                <a:gd name="T13" fmla="*/ 0 h 128588"/>
                <a:gd name="T14" fmla="*/ 1104900 w 1104900"/>
                <a:gd name="T15" fmla="*/ 128588 h 128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900" h="128588">
                  <a:moveTo>
                    <a:pt x="0" y="128588"/>
                  </a:moveTo>
                  <a:lnTo>
                    <a:pt x="185738" y="0"/>
                  </a:lnTo>
                  <a:lnTo>
                    <a:pt x="909638" y="0"/>
                  </a:lnTo>
                  <a:lnTo>
                    <a:pt x="1104900" y="1143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33"/>
          <p:cNvGrpSpPr>
            <a:grpSpLocks/>
          </p:cNvGrpSpPr>
          <p:nvPr/>
        </p:nvGrpSpPr>
        <p:grpSpPr bwMode="auto">
          <a:xfrm>
            <a:off x="3835400" y="3436938"/>
            <a:ext cx="1741488" cy="668337"/>
            <a:chOff x="3835400" y="3436938"/>
            <a:chExt cx="1741488" cy="668337"/>
          </a:xfrm>
        </p:grpSpPr>
        <p:sp>
          <p:nvSpPr>
            <p:cNvPr id="45075" name="Прямоугольник 17"/>
            <p:cNvSpPr>
              <a:spLocks noChangeArrowheads="1"/>
            </p:cNvSpPr>
            <p:nvPr/>
          </p:nvSpPr>
          <p:spPr bwMode="auto">
            <a:xfrm>
              <a:off x="3835400" y="3643313"/>
              <a:ext cx="14763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A[0][0]</a:t>
              </a:r>
              <a:endParaRPr lang="ru-RU"/>
            </a:p>
          </p:txBody>
        </p:sp>
        <p:sp>
          <p:nvSpPr>
            <p:cNvPr id="45076" name="Правая фигурная скобка 23"/>
            <p:cNvSpPr>
              <a:spLocks/>
            </p:cNvSpPr>
            <p:nvPr/>
          </p:nvSpPr>
          <p:spPr bwMode="auto">
            <a:xfrm rot="5400000" flipV="1">
              <a:off x="5056981" y="3047207"/>
              <a:ext cx="130175" cy="909638"/>
            </a:xfrm>
            <a:prstGeom prst="rightBrace">
              <a:avLst>
                <a:gd name="adj1" fmla="val 66934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7" name="Полилиния 25"/>
            <p:cNvSpPr>
              <a:spLocks/>
            </p:cNvSpPr>
            <p:nvPr/>
          </p:nvSpPr>
          <p:spPr bwMode="auto">
            <a:xfrm>
              <a:off x="4645025" y="3549650"/>
              <a:ext cx="325438" cy="207963"/>
            </a:xfrm>
            <a:custGeom>
              <a:avLst/>
              <a:gdLst>
                <a:gd name="T0" fmla="*/ 0 w 488887"/>
                <a:gd name="T1" fmla="*/ 320635 h 199177"/>
                <a:gd name="T2" fmla="*/ 5568 w 488887"/>
                <a:gd name="T3" fmla="*/ 0 h 199177"/>
                <a:gd name="T4" fmla="*/ 0 60000 65536"/>
                <a:gd name="T5" fmla="*/ 0 60000 65536"/>
                <a:gd name="T6" fmla="*/ 0 w 488887"/>
                <a:gd name="T7" fmla="*/ 0 h 199177"/>
                <a:gd name="T8" fmla="*/ 488887 w 488887"/>
                <a:gd name="T9" fmla="*/ 199177 h 199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8887" h="19917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Группа 34"/>
          <p:cNvGrpSpPr>
            <a:grpSpLocks/>
          </p:cNvGrpSpPr>
          <p:nvPr/>
        </p:nvGrpSpPr>
        <p:grpSpPr bwMode="auto">
          <a:xfrm>
            <a:off x="5549900" y="3436938"/>
            <a:ext cx="1476375" cy="668337"/>
            <a:chOff x="5549900" y="3436938"/>
            <a:chExt cx="1476375" cy="668337"/>
          </a:xfrm>
        </p:grpSpPr>
        <p:sp>
          <p:nvSpPr>
            <p:cNvPr id="45072" name="Прямоугольник 22"/>
            <p:cNvSpPr>
              <a:spLocks noChangeArrowheads="1"/>
            </p:cNvSpPr>
            <p:nvPr/>
          </p:nvSpPr>
          <p:spPr bwMode="auto">
            <a:xfrm>
              <a:off x="5549900" y="3643313"/>
              <a:ext cx="14763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A[0][</a:t>
              </a:r>
              <a:r>
                <a:rPr 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/>
            </a:p>
          </p:txBody>
        </p:sp>
        <p:sp>
          <p:nvSpPr>
            <p:cNvPr id="45073" name="Правая фигурная скобка 24"/>
            <p:cNvSpPr>
              <a:spLocks/>
            </p:cNvSpPr>
            <p:nvPr/>
          </p:nvSpPr>
          <p:spPr bwMode="auto">
            <a:xfrm rot="5400000" flipV="1">
              <a:off x="5976144" y="3323432"/>
              <a:ext cx="130175" cy="357187"/>
            </a:xfrm>
            <a:prstGeom prst="rightBrace">
              <a:avLst>
                <a:gd name="adj1" fmla="val 66883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4" name="Полилиния 26"/>
            <p:cNvSpPr>
              <a:spLocks/>
            </p:cNvSpPr>
            <p:nvPr/>
          </p:nvSpPr>
          <p:spPr bwMode="auto">
            <a:xfrm flipH="1">
              <a:off x="6111875" y="3576638"/>
              <a:ext cx="198438" cy="180975"/>
            </a:xfrm>
            <a:custGeom>
              <a:avLst/>
              <a:gdLst>
                <a:gd name="T0" fmla="*/ 0 w 488887"/>
                <a:gd name="T1" fmla="*/ 69446 h 199177"/>
                <a:gd name="T2" fmla="*/ 24 w 488887"/>
                <a:gd name="T3" fmla="*/ 0 h 199177"/>
                <a:gd name="T4" fmla="*/ 0 60000 65536"/>
                <a:gd name="T5" fmla="*/ 0 60000 65536"/>
                <a:gd name="T6" fmla="*/ 0 w 488887"/>
                <a:gd name="T7" fmla="*/ 0 h 199177"/>
                <a:gd name="T8" fmla="*/ 488887 w 488887"/>
                <a:gd name="T9" fmla="*/ 199177 h 199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8887" h="19917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Прямоугольник 4"/>
          <p:cNvSpPr>
            <a:spLocks noChangeArrowheads="1"/>
          </p:cNvSpPr>
          <p:nvPr/>
        </p:nvSpPr>
        <p:spPr bwMode="auto">
          <a:xfrm>
            <a:off x="374650" y="3679825"/>
            <a:ext cx="21133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</a:rPr>
              <a:t>Сортировка: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79425" y="4248150"/>
            <a:ext cx="6065838" cy="157003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range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(N-1):</a:t>
            </a: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for j in range(N-2,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i-1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,-1):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 A[j][1]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A[j+1][1]: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A[j],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2" name="Скругленная прямоугольная выноска 31"/>
          <p:cNvSpPr/>
          <p:nvPr/>
        </p:nvSpPr>
        <p:spPr bwMode="auto">
          <a:xfrm flipH="1">
            <a:off x="6280150" y="4967288"/>
            <a:ext cx="2257425" cy="519112"/>
          </a:xfrm>
          <a:prstGeom prst="wedgeRoundRectCallout">
            <a:avLst>
              <a:gd name="adj1" fmla="val 95902"/>
              <a:gd name="adj2" fmla="val -35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значению!</a:t>
            </a:r>
          </a:p>
        </p:txBody>
      </p:sp>
      <p:sp>
        <p:nvSpPr>
          <p:cNvPr id="30" name="Стрелка вниз 29"/>
          <p:cNvSpPr/>
          <p:nvPr/>
        </p:nvSpPr>
        <p:spPr bwMode="auto">
          <a:xfrm>
            <a:off x="3919538" y="2508250"/>
            <a:ext cx="263525" cy="361950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28" grpId="0"/>
      <p:bldP spid="29" grpId="0" animBg="1"/>
      <p:bldP spid="32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Словарь и массив пар </a:t>
            </a:r>
          </a:p>
        </p:txBody>
      </p:sp>
      <p:sp>
        <p:nvSpPr>
          <p:cNvPr id="46084" name="Прямоугольник 4"/>
          <p:cNvSpPr>
            <a:spLocks noChangeArrowheads="1"/>
          </p:cNvSpPr>
          <p:nvPr/>
        </p:nvSpPr>
        <p:spPr bwMode="auto">
          <a:xfrm>
            <a:off x="374650" y="642918"/>
            <a:ext cx="23916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Сортировка: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79450" y="1262063"/>
            <a:ext cx="1982788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2" name="Скругленная прямоугольная выноска 31"/>
          <p:cNvSpPr/>
          <p:nvPr/>
        </p:nvSpPr>
        <p:spPr bwMode="auto">
          <a:xfrm flipH="1">
            <a:off x="3690938" y="1058863"/>
            <a:ext cx="3714750" cy="733425"/>
          </a:xfrm>
          <a:prstGeom prst="wedgeRoundRectCallout">
            <a:avLst>
              <a:gd name="adj1" fmla="val 88592"/>
              <a:gd name="adj2" fmla="val 1199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</a:t>
            </a:r>
            <a:r>
              <a:rPr lang="en-US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ключам, если ключи равны – по значениям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679450" y="2024063"/>
            <a:ext cx="6029325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x[0])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679450" y="3028950"/>
            <a:ext cx="6029325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x[1])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 bwMode="auto">
          <a:xfrm flipH="1">
            <a:off x="6170613" y="2579688"/>
            <a:ext cx="2474912" cy="417512"/>
          </a:xfrm>
          <a:prstGeom prst="wedgeRoundRectCallout">
            <a:avLst>
              <a:gd name="adj1" fmla="val 53844"/>
              <a:gd name="adj2" fmla="val 10329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значениям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 bwMode="auto">
          <a:xfrm flipH="1">
            <a:off x="6899275" y="1965325"/>
            <a:ext cx="1746250" cy="415925"/>
          </a:xfrm>
          <a:prstGeom prst="wedgeRoundRectCallout">
            <a:avLst>
              <a:gd name="adj1" fmla="val 82860"/>
              <a:gd name="adj2" fmla="val 1851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ключам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79450" y="3997325"/>
            <a:ext cx="75596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(x[1], x[0]))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 bwMode="auto">
          <a:xfrm flipH="1">
            <a:off x="4468813" y="4752975"/>
            <a:ext cx="3714750" cy="733425"/>
          </a:xfrm>
          <a:prstGeom prst="wedgeRoundRectCallout">
            <a:avLst>
              <a:gd name="adj1" fmla="val 23532"/>
              <a:gd name="adj2" fmla="val -10405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</a:t>
            </a:r>
            <a:r>
              <a:rPr lang="en-US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значениям, если они равны – по ключам</a:t>
            </a: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679450" y="5672138"/>
            <a:ext cx="7559675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(-x[1], x[0]))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nimBg="1"/>
      <p:bldP spid="34" grpId="0" build="p" animBg="1"/>
      <p:bldP spid="33" grpId="0" animBg="1"/>
      <p:bldP spid="35" grpId="0" animBg="1"/>
      <p:bldP spid="36" grpId="0" build="p" animBg="1"/>
      <p:bldP spid="37" grpId="0" animBg="1"/>
      <p:bldP spid="3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Методы словарей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5715040"/>
          </a:xfrm>
        </p:spPr>
        <p:txBody>
          <a:bodyPr>
            <a:noAutofit/>
          </a:bodyPr>
          <a:lstStyle/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Update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 пригодится, если нужно обновить несколько пар сразу. Метод принимает другой словарь в качестве аргумента.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Get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значение по указанному ключу. Если указанного ключа не существует, метод вернёт </a:t>
            </a:r>
            <a:r>
              <a:rPr lang="ru-RU" sz="2400" dirty="0" err="1" smtClean="0"/>
              <a:t>None</a:t>
            </a:r>
            <a:r>
              <a:rPr lang="ru-RU" sz="2400" dirty="0" smtClean="0"/>
              <a:t>. 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Pop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удаляет ключ и возвращает соответствующее ему значение.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Keys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коллекцию ключей в словаре.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Values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коллекцию значений в словаре.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Items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 возвращает пары «ключ — значение».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Словарь и массив пар</a:t>
            </a:r>
          </a:p>
        </p:txBody>
      </p:sp>
      <p:sp>
        <p:nvSpPr>
          <p:cNvPr id="47108" name="Прямоугольник 4"/>
          <p:cNvSpPr>
            <a:spLocks noChangeArrowheads="1"/>
          </p:cNvSpPr>
          <p:nvPr/>
        </p:nvSpPr>
        <p:spPr bwMode="auto">
          <a:xfrm>
            <a:off x="374650" y="1003302"/>
            <a:ext cx="36585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</a:rPr>
              <a:t>Вывод массива пар</a:t>
            </a:r>
            <a:endParaRPr lang="ru-RU" sz="2400" b="1" dirty="0">
              <a:solidFill>
                <a:srgbClr val="33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1472" y="1857364"/>
            <a:ext cx="8278842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": 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sep=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28596" y="3643314"/>
            <a:ext cx="8501122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"{}: {}"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format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])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3" name="Прямоугольник 4"/>
          <p:cNvSpPr>
            <a:spLocks noChangeArrowheads="1"/>
          </p:cNvSpPr>
          <p:nvPr/>
        </p:nvSpPr>
        <p:spPr bwMode="auto">
          <a:xfrm>
            <a:off x="374650" y="2940952"/>
            <a:ext cx="1351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или так</a:t>
            </a:r>
            <a:endParaRPr lang="ru-RU" sz="2000" b="1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/>
              <a:t>Алгоритм вычисления значения функции F(n), где n – натуральное число, задан следующими соотношениями: </a:t>
            </a:r>
          </a:p>
          <a:p>
            <a:pPr marL="0" indent="0">
              <a:buNone/>
            </a:pPr>
            <a:r>
              <a:rPr lang="ru-RU" dirty="0"/>
              <a:t>F(n) = 1 при n = 1;  </a:t>
            </a:r>
          </a:p>
          <a:p>
            <a:pPr marL="0" indent="0">
              <a:buNone/>
            </a:pPr>
            <a:r>
              <a:rPr lang="ru-RU" dirty="0"/>
              <a:t>F(n) = n × F(n − 1), если n &gt; 1.  </a:t>
            </a:r>
          </a:p>
          <a:p>
            <a:pPr marL="0" indent="0">
              <a:buNone/>
            </a:pPr>
            <a:r>
              <a:rPr lang="ru-RU" dirty="0"/>
              <a:t> Чему равно значение выражения F(2023) / F(2020)?</a:t>
            </a:r>
          </a:p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9830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задачи 4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/>
          <a:srcRect l="3070" t="57736" r="44634"/>
          <a:stretch/>
        </p:blipFill>
        <p:spPr bwMode="auto">
          <a:xfrm>
            <a:off x="899592" y="1988841"/>
            <a:ext cx="648072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3454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словарь?</a:t>
            </a:r>
          </a:p>
        </p:txBody>
      </p:sp>
      <p:sp>
        <p:nvSpPr>
          <p:cNvPr id="37892" name="Прямоугольник 5"/>
          <p:cNvSpPr>
            <a:spLocks noChangeArrowheads="1"/>
          </p:cNvSpPr>
          <p:nvPr/>
        </p:nvSpPr>
        <p:spPr bwMode="auto">
          <a:xfrm>
            <a:off x="392113" y="815975"/>
            <a:ext cx="875188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/>
            <a:r>
              <a:rPr lang="ru-RU" sz="2600" b="1" i="1" dirty="0">
                <a:solidFill>
                  <a:schemeClr val="accent2"/>
                </a:solidFill>
              </a:rPr>
              <a:t>Задача</a:t>
            </a:r>
            <a:r>
              <a:rPr lang="ru-RU" sz="2600" b="1" dirty="0">
                <a:solidFill>
                  <a:schemeClr val="accent2"/>
                </a:solidFill>
              </a:rPr>
              <a:t>. </a:t>
            </a:r>
            <a:r>
              <a:rPr lang="ru-RU" sz="2600" dirty="0"/>
              <a:t>В файле находится список слов, среди которых есть повторяющиеся. Каждое слово записано в отдельной строке. Построить </a:t>
            </a:r>
            <a:r>
              <a:rPr lang="ru-RU" sz="2600" b="1" dirty="0">
                <a:solidFill>
                  <a:srgbClr val="333399"/>
                </a:solidFill>
              </a:rPr>
              <a:t>алфавитно-частотный словарь</a:t>
            </a:r>
            <a:r>
              <a:rPr lang="ru-RU" sz="2600" dirty="0"/>
              <a:t>: список слов в алфавитном порядке, справа от каждого слова должно быть указано, сколько раз оно встречается в исходном файле.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572140"/>
            <a:ext cx="8428037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800" b="1" dirty="0">
                <a:solidFill>
                  <a:srgbClr val="333399"/>
                </a:solidFill>
              </a:rPr>
              <a:t>Словарь</a:t>
            </a:r>
            <a:r>
              <a:rPr lang="ru-RU" sz="2800" dirty="0"/>
              <a:t> – это неупорядоченный набор элементов, в котором доступ к элементу выполняется по ключу.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71472" y="3857628"/>
            <a:ext cx="5251450" cy="5847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"бегемот</a:t>
            </a:r>
            <a:r>
              <a:rPr lang="ru-RU" sz="32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])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5500694" y="3857628"/>
            <a:ext cx="3500430" cy="1004898"/>
          </a:xfrm>
          <a:prstGeom prst="wedgeRoundRectCallout">
            <a:avLst>
              <a:gd name="adj1" fmla="val -58957"/>
              <a:gd name="adj2" fmla="val -1283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поиск не по индексу, </a:t>
            </a:r>
            <a:br>
              <a:rPr lang="ru-RU" sz="2800" dirty="0">
                <a:cs typeface="Courier New" pitchFamily="49" charset="0"/>
              </a:rPr>
            </a:br>
            <a:r>
              <a:rPr lang="ru-RU" sz="2800" dirty="0">
                <a:cs typeface="Courier New" pitchFamily="49" charset="0"/>
              </a:rPr>
              <a:t>а по слову (</a:t>
            </a:r>
            <a:r>
              <a:rPr lang="ru-RU" sz="2800" i="1" dirty="0">
                <a:cs typeface="Courier New" pitchFamily="49" charset="0"/>
              </a:rPr>
              <a:t>ключу</a:t>
            </a:r>
            <a:r>
              <a:rPr lang="ru-RU" sz="2800" dirty="0">
                <a:cs typeface="Courier New" pitchFamily="49" charset="0"/>
              </a:rPr>
              <a:t>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71802" y="2928934"/>
            <a:ext cx="5567362" cy="663575"/>
            <a:chOff x="464" y="2126"/>
            <a:chExt cx="3507" cy="418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318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Какая структура данных нужна?</a:t>
              </a:r>
            </a:p>
          </p:txBody>
        </p:sp>
        <p:sp>
          <p:nvSpPr>
            <p:cNvPr id="37899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850900" y="4487863"/>
            <a:ext cx="361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ключ </a:t>
            </a:r>
            <a:r>
              <a:rPr lang="ru-RU" sz="2800" b="1" dirty="0">
                <a:solidFill>
                  <a:srgbClr val="000000"/>
                </a:solidFill>
                <a:sym typeface="Symbol" pitchFamily="18" charset="2"/>
              </a:rPr>
              <a:t> значение </a:t>
            </a:r>
            <a:endParaRPr lang="en-US" sz="2800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ru-RU" sz="2800" dirty="0">
                <a:solidFill>
                  <a:srgbClr val="000000"/>
                </a:solidFill>
                <a:sym typeface="Symbol" pitchFamily="18" charset="2"/>
              </a:rPr>
              <a:t>(отображение, </a:t>
            </a:r>
            <a:r>
              <a:rPr lang="en-US" sz="2800" i="1" dirty="0">
                <a:solidFill>
                  <a:srgbClr val="000000"/>
                </a:solidFill>
                <a:sym typeface="Symbol" pitchFamily="18" charset="2"/>
              </a:rPr>
              <a:t>map</a:t>
            </a:r>
            <a:r>
              <a:rPr lang="ru-RU" sz="2800" dirty="0">
                <a:solidFill>
                  <a:srgbClr val="000000"/>
                </a:solidFill>
                <a:sym typeface="Symbol" pitchFamily="18" charset="2"/>
              </a:rPr>
              <a:t>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  <p:bldP spid="12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Примеры словарей на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485778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dictionary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{'персона': 'человек',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'марафон': 'гонка бегунов длиной около 26 миль',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'противостоять': 'оставаться сильным, несмотря на давление',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'бежать': 'двигаться со скоростью'}</a:t>
            </a:r>
          </a:p>
          <a:p>
            <a:pPr>
              <a:buNone/>
            </a:pP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gender_dict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{0: 'муж',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   1: 'жен'}</a:t>
            </a:r>
          </a:p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dictionary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{(1, 2.0): 'кортежи могут быть ключами',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1: 'целые числа могут быть ключами',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'бежать': 'строки тоже',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['носок', 1, 2.0]: 'а списки не могут'}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42844" y="5786454"/>
            <a:ext cx="8643936" cy="663575"/>
            <a:chOff x="464" y="2126"/>
            <a:chExt cx="5445" cy="418"/>
          </a:xfrm>
        </p:grpSpPr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512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</a:t>
              </a:r>
              <a:r>
                <a:rPr lang="ru-RU" sz="2400" b="1" dirty="0" smtClean="0"/>
                <a:t>Ключом могут быть данные любого неизменяемого типа!</a:t>
              </a:r>
              <a:endParaRPr lang="ru-RU" sz="2800" b="1" dirty="0"/>
            </a:p>
          </p:txBody>
        </p:sp>
        <p:sp>
          <p:nvSpPr>
            <p:cNvPr id="6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Алгоритм (псевдокод)</a:t>
            </a: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76250" y="2190750"/>
            <a:ext cx="8410575" cy="397031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создать пустой словарь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while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есть слова в файле: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прочитать очередное слово 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if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слово есть в словаре: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увеличить на 1 счётчик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            для этого слова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добавить слово в словарь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записать 1 в счетчик слова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0850" y="836613"/>
            <a:ext cx="361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</a:rPr>
              <a:t>ключ </a:t>
            </a:r>
            <a:r>
              <a:rPr lang="ru-RU" sz="2800" b="1" dirty="0">
                <a:solidFill>
                  <a:srgbClr val="000000"/>
                </a:solidFill>
                <a:sym typeface="Symbol" pitchFamily="18" charset="2"/>
              </a:rPr>
              <a:t> значение </a:t>
            </a:r>
            <a:endParaRPr lang="en-US" sz="2800" b="1" dirty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495300" y="1549400"/>
            <a:ext cx="1206500" cy="406400"/>
          </a:xfrm>
          <a:prstGeom prst="wedgeRoundRectCallout">
            <a:avLst>
              <a:gd name="adj1" fmla="val 24764"/>
              <a:gd name="adj2" fmla="val -14408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слово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 flipH="1">
            <a:off x="2171700" y="1549400"/>
            <a:ext cx="1409700" cy="406400"/>
          </a:xfrm>
          <a:prstGeom prst="wedgeRoundRectCallout">
            <a:avLst>
              <a:gd name="adj1" fmla="val 38717"/>
              <a:gd name="adj2" fmla="val -13471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счётчик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122738" y="954088"/>
            <a:ext cx="3687762" cy="1054100"/>
            <a:chOff x="464" y="2126"/>
            <a:chExt cx="2323" cy="664"/>
          </a:xfrm>
        </p:grpSpPr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005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Как выбрать ключ и значение?</a:t>
              </a:r>
            </a:p>
          </p:txBody>
        </p:sp>
        <p:sp>
          <p:nvSpPr>
            <p:cNvPr id="3892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2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24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24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24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" grpId="0" build="p"/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Работа со словарями в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04850" y="126682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{}	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пустой словарь</a:t>
            </a:r>
          </a:p>
        </p:txBody>
      </p:sp>
      <p:sp>
        <p:nvSpPr>
          <p:cNvPr id="56325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17827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Создание: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04850" y="177482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{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бегемот"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"пароход"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2613040"/>
            <a:ext cx="58108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Добавление (изменение) элемента: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04850" y="309246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solidFill>
                  <a:srgbClr val="00B0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30250" y="450216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741488" y="3694128"/>
            <a:ext cx="4945062" cy="663575"/>
            <a:chOff x="464" y="2126"/>
            <a:chExt cx="3115" cy="418"/>
          </a:xfrm>
        </p:grpSpPr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79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Создаётся новый элемент!</a:t>
              </a:r>
            </a:p>
          </p:txBody>
        </p:sp>
        <p:sp>
          <p:nvSpPr>
            <p:cNvPr id="3995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8" name="Скругленная прямоугольная выноска 17"/>
          <p:cNvSpPr/>
          <p:nvPr/>
        </p:nvSpPr>
        <p:spPr bwMode="auto">
          <a:xfrm flipH="1">
            <a:off x="4635500" y="4683140"/>
            <a:ext cx="2387600" cy="889000"/>
          </a:xfrm>
          <a:prstGeom prst="wedgeRoundRectCallout">
            <a:avLst>
              <a:gd name="adj1" fmla="val 83968"/>
              <a:gd name="adj2" fmla="val -2881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ошибка, если ключа нет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142976" y="5715016"/>
            <a:ext cx="7110412" cy="663575"/>
            <a:chOff x="464" y="2126"/>
            <a:chExt cx="4479" cy="418"/>
          </a:xfrm>
        </p:grpSpPr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161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Нужно проверить, есть ли элемент!</a:t>
              </a:r>
            </a:p>
          </p:txBody>
        </p:sp>
        <p:sp>
          <p:nvSpPr>
            <p:cNvPr id="3995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6325" grpId="0"/>
      <p:bldP spid="11" grpId="0" animBg="1"/>
      <p:bldP spid="12" grpId="0"/>
      <p:bldP spid="13" grpId="0" animBg="1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Работа со словарями в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374650" y="825500"/>
            <a:ext cx="40706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Изменение с проверкой: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04851" y="1393825"/>
            <a:ext cx="4724406" cy="206210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if "</a:t>
            </a:r>
            <a:r>
              <a:rPr lang="en-US" sz="3200" b="1" dirty="0" err="1">
                <a:latin typeface="Courier New" pitchFamily="49" charset="0"/>
                <a:cs typeface="Times New Roman" pitchFamily="18" charset="0"/>
              </a:rPr>
              <a:t>самолёт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" in D: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["самолёт"]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1</a:t>
            </a:r>
          </a:p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:  </a:t>
            </a:r>
          </a:p>
          <a:p>
            <a:pPr marL="179388" indent="-90488" algn="just">
              <a:defRPr/>
            </a:pP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["самолёт"]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142844" y="3325822"/>
            <a:ext cx="145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или так: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73044" y="3894147"/>
            <a:ext cx="8439150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1793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самолёт"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0)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+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 flipH="1">
            <a:off x="5429256" y="4857760"/>
            <a:ext cx="2959100" cy="1041400"/>
          </a:xfrm>
          <a:prstGeom prst="wedgeRoundRectCallout">
            <a:avLst>
              <a:gd name="adj1" fmla="val -12985"/>
              <a:gd name="adj2" fmla="val -10440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значение по умолчанию (если ключа нет)</a:t>
            </a:r>
          </a:p>
        </p:txBody>
      </p:sp>
      <p:sp>
        <p:nvSpPr>
          <p:cNvPr id="24" name="Скругленная прямоугольная выноска 23"/>
          <p:cNvSpPr/>
          <p:nvPr/>
        </p:nvSpPr>
        <p:spPr bwMode="auto">
          <a:xfrm flipH="1">
            <a:off x="2000232" y="4857760"/>
            <a:ext cx="2959100" cy="1041400"/>
          </a:xfrm>
          <a:prstGeom prst="wedgeRoundRectCallout">
            <a:avLst>
              <a:gd name="adj1" fmla="val -24869"/>
              <a:gd name="adj2" fmla="val -10396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получить значение по ключу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Основной цикл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0525" y="1933575"/>
            <a:ext cx="6188075" cy="304641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"input.txt"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 True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word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readline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strip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not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word: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D[word]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word, 0 )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 flipH="1">
            <a:off x="1930400" y="1244600"/>
            <a:ext cx="2413000" cy="825500"/>
          </a:xfrm>
          <a:prstGeom prst="wedgeRoundRectCallout">
            <a:avLst>
              <a:gd name="adj1" fmla="val 71361"/>
              <a:gd name="adj2" fmla="val 5667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создать пустой словарь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 flipH="1">
            <a:off x="4914900" y="2032000"/>
            <a:ext cx="2438400" cy="1028700"/>
          </a:xfrm>
          <a:prstGeom prst="wedgeRoundRectCallout">
            <a:avLst>
              <a:gd name="adj1" fmla="val 71361"/>
              <a:gd name="adj2" fmla="val 5667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прочитать строку, убрать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в конце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 flipH="1">
            <a:off x="3860800" y="3594100"/>
            <a:ext cx="4356100" cy="495300"/>
          </a:xfrm>
          <a:prstGeom prst="wedgeRoundRectCallout">
            <a:avLst>
              <a:gd name="adj1" fmla="val 68154"/>
              <a:gd name="adj2" fmla="val -3306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кончились данные – выход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 flipH="1">
            <a:off x="2743200" y="4838700"/>
            <a:ext cx="2413000" cy="825500"/>
          </a:xfrm>
          <a:prstGeom prst="wedgeRoundRectCallout">
            <a:avLst>
              <a:gd name="adj1" fmla="val 35045"/>
              <a:gd name="adj2" fmla="val -8793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увеличить счётчик 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 результата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33425" y="12604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allKeys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keys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</a:t>
            </a: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4964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Получить массив всех ключей: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33425" y="21748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sortKeys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sorted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keys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())</a:t>
            </a: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1714500"/>
            <a:ext cx="3624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отсортировать ключи: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68350" y="2641600"/>
            <a:ext cx="142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или так: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33425" y="30765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sortKeys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sorted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374650" y="3619500"/>
            <a:ext cx="3095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Вывод результата: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733425" y="4079875"/>
            <a:ext cx="8093075" cy="157003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output.txt", "w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")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 k in sorted(D):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F.write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("{}: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{}\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n".format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(k,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D[k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44950" y="5445125"/>
            <a:ext cx="2711450" cy="8302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пароход: 12</a:t>
            </a:r>
          </a:p>
          <a:p>
            <a:pPr marL="179388" indent="-179388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самолёт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/>
      <p:bldP spid="11" grpId="0" build="p" animBg="1"/>
      <p:bldP spid="12" grpId="0"/>
      <p:bldP spid="13" grpId="0"/>
      <p:bldP spid="14" grpId="0" build="p" animBg="1"/>
      <p:bldP spid="15" grpId="0"/>
      <p:bldP spid="16" grpId="0" build="p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Ещё о словарях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33425" y="1831951"/>
            <a:ext cx="7381875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values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374650" y="1142984"/>
            <a:ext cx="36327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Перебор значений: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33425" y="3935438"/>
            <a:ext cx="7381875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k, v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items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k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"-&gt;"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v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3189311"/>
            <a:ext cx="54136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</a:rPr>
              <a:t>Перебор ключей и значений:</a:t>
            </a:r>
            <a:endParaRPr lang="ru-RU" sz="2400" b="1">
              <a:solidFill>
                <a:schemeClr val="accent2"/>
              </a:solidFill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357686" y="4376754"/>
            <a:ext cx="2984500" cy="1481138"/>
            <a:chOff x="3775075" y="3000375"/>
            <a:chExt cx="2984500" cy="1481138"/>
          </a:xfrm>
        </p:grpSpPr>
        <p:sp>
          <p:nvSpPr>
            <p:cNvPr id="14" name="Равнобедренный треугольник 13"/>
            <p:cNvSpPr/>
            <p:nvPr/>
          </p:nvSpPr>
          <p:spPr bwMode="auto">
            <a:xfrm>
              <a:off x="4105275" y="3000375"/>
              <a:ext cx="114300" cy="671513"/>
            </a:xfrm>
            <a:prstGeom prst="triangle">
              <a:avLst/>
            </a:prstGeom>
            <a:solidFill>
              <a:srgbClr val="E6E6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endParaRPr lang="ru-RU" sz="2800">
                <a:latin typeface="+mn-lt"/>
                <a:cs typeface="Courier New" pitchFamily="49" charset="0"/>
              </a:endParaRPr>
            </a:p>
          </p:txBody>
        </p:sp>
        <p:sp>
          <p:nvSpPr>
            <p:cNvPr id="13" name="Скругленная прямоугольная выноска 12"/>
            <p:cNvSpPr/>
            <p:nvPr/>
          </p:nvSpPr>
          <p:spPr bwMode="auto">
            <a:xfrm flipH="1">
              <a:off x="3775075" y="3656013"/>
              <a:ext cx="2984500" cy="825500"/>
            </a:xfrm>
            <a:prstGeom prst="wedgeRoundRectCallout">
              <a:avLst>
                <a:gd name="adj1" fmla="val 50190"/>
                <a:gd name="adj2" fmla="val 15333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+mn-lt"/>
                  <a:cs typeface="Courier New" pitchFamily="49" charset="0"/>
                </a:rPr>
                <a:t>список пар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+mn-lt"/>
                  <a:cs typeface="Courier New" pitchFamily="49" charset="0"/>
                </a:rPr>
                <a:t> (ключ, значение)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/>
      <p:bldP spid="10" grpId="0" build="p" animBg="1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801</Words>
  <Application>Microsoft Office PowerPoint</Application>
  <PresentationFormat>Экран (4:3)</PresentationFormat>
  <Paragraphs>156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Courier New</vt:lpstr>
      <vt:lpstr>Symbol</vt:lpstr>
      <vt:lpstr>Times New Roman</vt:lpstr>
      <vt:lpstr>Wingdings</vt:lpstr>
      <vt:lpstr>Тема Office</vt:lpstr>
      <vt:lpstr>Словари</vt:lpstr>
      <vt:lpstr>Что такое словарь?</vt:lpstr>
      <vt:lpstr>Примеры словарей на python</vt:lpstr>
      <vt:lpstr>Алгоритм (псевдокод)</vt:lpstr>
      <vt:lpstr>Работа со словарями в Python</vt:lpstr>
      <vt:lpstr>Работа со словарями в Python</vt:lpstr>
      <vt:lpstr>Основной цикл</vt:lpstr>
      <vt:lpstr>Вывод результата</vt:lpstr>
      <vt:lpstr>Ещё о словарях</vt:lpstr>
      <vt:lpstr>Словарь и массив пар </vt:lpstr>
      <vt:lpstr>Словарь и массив пар </vt:lpstr>
      <vt:lpstr>Методы словарей</vt:lpstr>
      <vt:lpstr>Словарь и массив пар</vt:lpstr>
      <vt:lpstr>Задача  через словари</vt:lpstr>
      <vt:lpstr>Решение задачи 4 через словари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user</cp:lastModifiedBy>
  <cp:revision>56</cp:revision>
  <dcterms:created xsi:type="dcterms:W3CDTF">2023-01-03T19:21:31Z</dcterms:created>
  <dcterms:modified xsi:type="dcterms:W3CDTF">2023-10-13T06:42:48Z</dcterms:modified>
</cp:coreProperties>
</file>