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61" r:id="rId4"/>
    <p:sldId id="262" r:id="rId5"/>
    <p:sldId id="263" r:id="rId6"/>
    <p:sldId id="265" r:id="rId7"/>
    <p:sldId id="266" r:id="rId8"/>
    <p:sldId id="283" r:id="rId9"/>
    <p:sldId id="285" r:id="rId10"/>
    <p:sldId id="286" r:id="rId11"/>
    <p:sldId id="287" r:id="rId12"/>
    <p:sldId id="284" r:id="rId13"/>
    <p:sldId id="288" r:id="rId14"/>
    <p:sldId id="289" r:id="rId15"/>
    <p:sldId id="290" r:id="rId16"/>
    <p:sldId id="291" r:id="rId17"/>
    <p:sldId id="292" r:id="rId18"/>
    <p:sldId id="282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4.13334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3-10-09T10:11:45.6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E389D57-3EBE-47D6-9C9E-23E459E1A6E4}" emma:medium="tactile" emma:mode="ink">
          <msink:context xmlns:msink="http://schemas.microsoft.com/ink/2010/main" type="writingRegion" rotatedBoundingBox="2408,13444 2423,13444 2423,13459 2408,13459"/>
        </emma:interpretation>
      </emma:emma>
    </inkml:annotationXML>
    <inkml:traceGroup>
      <inkml:annotationXML>
        <emma:emma xmlns:emma="http://www.w3.org/2003/04/emma" version="1.0">
          <emma:interpretation id="{5E63F9F1-EAD8-46E7-9070-CC5A0D83A35C}" emma:medium="tactile" emma:mode="ink">
            <msink:context xmlns:msink="http://schemas.microsoft.com/ink/2010/main" type="paragraph" rotatedBoundingBox="2408,13444 2423,13444 2423,13459 2408,134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E2B08B-2C78-4A9B-99C7-D5C2A29A685B}" emma:medium="tactile" emma:mode="ink">
              <msink:context xmlns:msink="http://schemas.microsoft.com/ink/2010/main" type="line" rotatedBoundingBox="2408,13444 2423,13444 2423,13459 2408,13459"/>
            </emma:interpretation>
          </emma:emma>
        </inkml:annotationXML>
        <inkml:traceGroup>
          <inkml:annotationXML>
            <emma:emma xmlns:emma="http://www.w3.org/2003/04/emma" version="1.0">
              <emma:interpretation id="{4DA3A299-8B94-42CC-A2DF-03784C485826}" emma:medium="tactile" emma:mode="ink">
                <msink:context xmlns:msink="http://schemas.microsoft.com/ink/2010/main" type="inkWord" rotatedBoundingBox="2408,13444 2423,13444 2423,13459 2408,13459"/>
              </emma:interpretation>
              <emma:one-of disjunction-type="recognition" id="oneOf0">
                <emma:interpretation id="interp0" emma:lang="ru-RU" emma:confidence="0">
                  <emma:literal>.</emma:literal>
                </emma:interpretation>
                <emma:interpretation id="interp1" emma:lang="ru-RU" emma:confidence="0">
                  <emma:literal>:</emma:literal>
                </emma:interpretation>
                <emma:interpretation id="interp2" emma:lang="ru-RU" emma:confidence="0">
                  <emma:literal>'</emma:literal>
                </emma:interpretation>
                <emma:interpretation id="interp3" emma:lang="ru-RU" emma:confidence="0">
                  <emma:literal>,</emma:literal>
                </emma:interpretation>
                <emma:interpretation id="interp4" emma:lang="ru-RU" emma:confidence="0">
                  <emma:literal>1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D49AC-9856-4E39-B802-2CA964D51D9D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7CD78-8DB3-45C6-8CD1-2397010DBC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60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Компьютерные сети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12A6-74B6-46C7-9993-4631F19F0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2B314-14A8-4C21-9BE6-1057308C456F}" type="datetimeFigureOut">
              <a:rPr lang="ru-RU" smtClean="0"/>
              <a:pPr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CA4B-2957-44E1-824D-E6AEE9939A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tepik.org/lesson/1075395/step/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IP</a:t>
            </a: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-Адреса и маски</a:t>
            </a:r>
          </a:p>
        </p:txBody>
      </p:sp>
      <p:pic>
        <p:nvPicPr>
          <p:cNvPr id="22530" name="Picture 2" descr="https://storedigital.ru/wp-content/uploads/2023/08/ip-adres-kompyuter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71678"/>
            <a:ext cx="6793619" cy="4511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3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5857916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1900" b="1" i="1" dirty="0" smtClean="0"/>
              <a:t> </a:t>
            </a:r>
            <a:r>
              <a:rPr lang="ru-RU" sz="1900" b="1" dirty="0" smtClean="0"/>
              <a:t>Для узла с IP-адресом 71.192.0.12 адрес сети равен 71.192.0.0. Для скольких различных значений маски это возможно?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Решение: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первые числа обоих адресов, 71, одинаковые, второй байт адреса сети – ненулевой, поэтому 71 относится к адресу сети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переведём в двоичную систему байты IP-адреса и маски со второго по четвёртый:</a:t>
            </a:r>
          </a:p>
          <a:p>
            <a:pPr>
              <a:spcBef>
                <a:spcPts val="0"/>
              </a:spcBef>
            </a:pPr>
            <a:r>
              <a:rPr lang="ru-RU" sz="1900" b="1" dirty="0" smtClean="0"/>
              <a:t>192.0.12: 11000000.00000000.00001100</a:t>
            </a:r>
            <a:endParaRPr lang="ru-RU" sz="1900" dirty="0" smtClean="0"/>
          </a:p>
          <a:p>
            <a:pPr>
              <a:spcBef>
                <a:spcPts val="0"/>
              </a:spcBef>
            </a:pPr>
            <a:r>
              <a:rPr lang="ru-RU" sz="1900" b="1" dirty="0" smtClean="0"/>
              <a:t> 192.0.0: 11000000.00000000.00000000</a:t>
            </a:r>
            <a:endParaRPr lang="ru-RU" sz="1900" dirty="0" smtClean="0"/>
          </a:p>
          <a:p>
            <a:pPr>
              <a:spcBef>
                <a:spcPts val="0"/>
              </a:spcBef>
            </a:pPr>
            <a:r>
              <a:rPr lang="ru-RU" sz="1900" b="1" dirty="0" smtClean="0"/>
              <a:t>   ?.?.?: 11******.********.****0000</a:t>
            </a:r>
            <a:endParaRPr lang="ru-RU" sz="1900" dirty="0" smtClean="0"/>
          </a:p>
          <a:p>
            <a:pPr>
              <a:spcBef>
                <a:spcPts val="0"/>
              </a:spcBef>
            </a:pPr>
            <a:r>
              <a:rPr lang="ru-RU" sz="1900" dirty="0" smtClean="0"/>
              <a:t>в нижней строчке записан шаблон для 2-4 байтов маски: 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первые два её бита во втором байте точно равны 1, потому они остались единицами в адресе сети;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последние 4 бита точно равны 0, поскольку две единицы, которые есть в последнем байте IP-адреса, отсутствуют в номере сети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остальные биты, отмеченные звёздочками, неопределенны, они могут быть равны 0 или 1 с одним ограничением: в маске сначала стоят все единицы, а потом все нули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неопределённых битов в маске – 18 штук, поэтому всего возможно 19 различных масок – все нули, одна единица и 17 нулей, и т.д. до 18 единиц.</a:t>
            </a:r>
          </a:p>
          <a:p>
            <a:pPr lvl="0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2"/>
                </a:solidFill>
              </a:rPr>
              <a:t>Ответ:  19</a:t>
            </a:r>
            <a:endParaRPr lang="ru-RU" sz="19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4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86874" cy="5857916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2000" b="1" dirty="0" smtClean="0"/>
              <a:t>Маской подсети называется 32-разрядное двоичное число, которое определяет, какая часть IP-адреса компьютера относится к адресу сети, а какая часть IP-адреса определяет номер компьютера в подсети. В маске подсети старшие биты, отведенные в IP-адресе компьютера для адреса сети, имеют значение 1;младшие биты, отведенные в IP-адресе компьютера для номера компьютера в подсети, имеют значение 0.Например, маска подсети может иметь вид: 11111111 11111111 11100000 00000000 (255.255.224.0)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2000" b="1" dirty="0" smtClean="0"/>
              <a:t>Это значит, что 19 старших бит в IP-адресе содержит адрес сети, оставшиеся 13 младших бит содержат номер компьютера в сети. Если маска подсети 255.255.255.240 и IP-адрес компьютера в сети 162.198.0.44, то номер компьютера в сети равен …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Решение: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первые три числа в маске равны 255, в двоичной системе это 8 единиц, поэтому первые три числа IP-адреса компьютера целиком относятся к адресу сети.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для последнего октета маска и часть IP-адреса равны </a:t>
            </a:r>
            <a:r>
              <a:rPr lang="ru-RU" sz="2000" b="1" dirty="0" smtClean="0"/>
              <a:t>240 = 1111</a:t>
            </a:r>
            <a:r>
              <a:rPr lang="ru-RU" sz="2000" b="1" dirty="0" smtClean="0">
                <a:solidFill>
                  <a:srgbClr val="0070C0"/>
                </a:solidFill>
              </a:rPr>
              <a:t>0000</a:t>
            </a:r>
            <a:r>
              <a:rPr lang="ru-RU" sz="2000" b="1" baseline="-25000" dirty="0" smtClean="0"/>
              <a:t>2 </a:t>
            </a:r>
            <a:r>
              <a:rPr lang="ru-RU" sz="2000" b="1" dirty="0" smtClean="0"/>
              <a:t>и</a:t>
            </a:r>
            <a:endParaRPr lang="ru-RU" sz="2000" dirty="0" smtClean="0"/>
          </a:p>
          <a:p>
            <a:pPr>
              <a:spcBef>
                <a:spcPts val="0"/>
              </a:spcBef>
              <a:buNone/>
            </a:pPr>
            <a:r>
              <a:rPr lang="ru-RU" sz="2000" b="1" dirty="0" smtClean="0"/>
              <a:t> 44 =  0010</a:t>
            </a:r>
            <a:r>
              <a:rPr lang="ru-RU" sz="2000" b="1" dirty="0" smtClean="0">
                <a:solidFill>
                  <a:srgbClr val="0070C0"/>
                </a:solidFill>
              </a:rPr>
              <a:t>1100</a:t>
            </a:r>
            <a:r>
              <a:rPr lang="ru-RU" sz="2000" b="1" baseline="-25000" dirty="0" smtClean="0"/>
              <a:t>2</a:t>
            </a:r>
            <a:endParaRPr lang="ru-RU" sz="2000" dirty="0" smtClean="0"/>
          </a:p>
          <a:p>
            <a:pPr lvl="0">
              <a:spcBef>
                <a:spcPts val="0"/>
              </a:spcBef>
            </a:pPr>
            <a:r>
              <a:rPr lang="ru-RU" sz="2000" dirty="0" smtClean="0"/>
              <a:t>номер компьютера в сети- часть </a:t>
            </a:r>
            <a:r>
              <a:rPr lang="en-US" sz="2000" dirty="0" err="1" smtClean="0"/>
              <a:t>ip</a:t>
            </a:r>
            <a:r>
              <a:rPr lang="en-US" sz="2000" dirty="0" smtClean="0"/>
              <a:t> </a:t>
            </a:r>
            <a:r>
              <a:rPr lang="ru-RU" sz="2000" dirty="0" smtClean="0"/>
              <a:t>–адреса, где стоят нули в маске, т.е. 1100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= 12</a:t>
            </a:r>
          </a:p>
          <a:p>
            <a:pPr lvl="0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2"/>
                </a:solidFill>
              </a:rPr>
              <a:t>Ответ:  12</a:t>
            </a:r>
            <a:endParaRPr lang="ru-RU" sz="19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5929354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2100" b="1" dirty="0" smtClean="0"/>
              <a:t>В терминологии сетей TCP/IP маской сети называют двоичное число, которое показывает, какая часть IP-адреса узла сети относится к адресу сети, а какая – к адресу узла в этой сети. Адрес сети получается в результате применения поразрядной конъюнкции к заданному адресу узла и маске сети. Сеть задана IP-адресом 192.168.32.160 и маской сети 255.255.255.240. Сколько в этой сети IP-адресов, для которых сумма единиц в двоичной записи IP-адреса чётна? 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2100" b="1" u="sng" dirty="0" smtClean="0">
                <a:solidFill>
                  <a:schemeClr val="accent2"/>
                </a:solidFill>
              </a:rPr>
              <a:t>Решение:</a:t>
            </a:r>
            <a:endParaRPr lang="ru-RU" sz="2100" b="1" dirty="0" smtClean="0">
              <a:solidFill>
                <a:schemeClr val="accent2"/>
              </a:solidFill>
            </a:endParaRPr>
          </a:p>
          <a:p>
            <a:pPr marL="0" lvl="0" indent="357188">
              <a:spcBef>
                <a:spcPts val="0"/>
              </a:spcBef>
              <a:buNone/>
            </a:pPr>
            <a:r>
              <a:rPr lang="ru-RU" sz="2100" dirty="0" smtClean="0"/>
              <a:t>адрес компьютера в подсети определяется теми битами адреса, которые в маске равны нулю; переведём каждый октет маски в двоичную систему счисления: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2100" dirty="0" smtClean="0"/>
              <a:t>255 = 11111111</a:t>
            </a:r>
            <a:r>
              <a:rPr lang="ru-RU" sz="2100" baseline="-25000" dirty="0" smtClean="0"/>
              <a:t>2</a:t>
            </a:r>
            <a:r>
              <a:rPr lang="ru-RU" sz="2100" dirty="0" smtClean="0"/>
              <a:t>, 240 = 11110000</a:t>
            </a:r>
            <a:r>
              <a:rPr lang="ru-RU" sz="2100" baseline="-25000" dirty="0" smtClean="0"/>
              <a:t>2</a:t>
            </a:r>
            <a:endParaRPr lang="ru-RU" sz="2100" dirty="0" smtClean="0"/>
          </a:p>
          <a:p>
            <a:pPr marL="0" lvl="0" indent="357188">
              <a:spcBef>
                <a:spcPts val="0"/>
              </a:spcBef>
              <a:buNone/>
            </a:pPr>
            <a:r>
              <a:rPr lang="ru-RU" sz="2100" dirty="0"/>
              <a:t>Т</a:t>
            </a:r>
            <a:r>
              <a:rPr lang="ru-RU" sz="2100" smtClean="0"/>
              <a:t>олько </a:t>
            </a:r>
            <a:r>
              <a:rPr lang="ru-RU" sz="2100" dirty="0" smtClean="0"/>
              <a:t>последние 4 бита маски равны 0 =</a:t>
            </a:r>
            <a:r>
              <a:rPr lang="en-US" sz="2100" dirty="0" smtClean="0"/>
              <a:t>&gt; </a:t>
            </a:r>
            <a:r>
              <a:rPr lang="ru-RU" sz="2100" dirty="0" smtClean="0"/>
              <a:t>адрес компьютера в </a:t>
            </a:r>
            <a:r>
              <a:rPr lang="en-US" sz="2100" dirty="0" smtClean="0"/>
              <a:t>IP</a:t>
            </a:r>
            <a:r>
              <a:rPr lang="ru-RU" sz="2100" dirty="0" smtClean="0"/>
              <a:t>-адресе занимает 4 бита</a:t>
            </a:r>
          </a:p>
          <a:p>
            <a:pPr marL="0" lvl="0" indent="357188">
              <a:spcBef>
                <a:spcPts val="0"/>
              </a:spcBef>
              <a:buNone/>
            </a:pPr>
            <a:r>
              <a:rPr lang="ru-RU" sz="2100" dirty="0" smtClean="0"/>
              <a:t>с помощью 4 битов можно закодировать 2</a:t>
            </a:r>
            <a:r>
              <a:rPr lang="ru-RU" sz="2100" baseline="30000" dirty="0" smtClean="0"/>
              <a:t>4</a:t>
            </a:r>
            <a:r>
              <a:rPr lang="ru-RU" sz="2100" dirty="0" smtClean="0"/>
              <a:t> = 16 различных адресов, из них половина (8 шт.) имеет чётное число единиц, а половина (тоже 8 шт.) – нечётное число единиц</a:t>
            </a:r>
          </a:p>
          <a:p>
            <a:pPr marL="0" lvl="0" indent="357188">
              <a:spcBef>
                <a:spcPts val="0"/>
              </a:spcBef>
              <a:buNone/>
            </a:pPr>
            <a:r>
              <a:rPr lang="ru-RU" sz="2100" b="1" dirty="0" smtClean="0">
                <a:solidFill>
                  <a:schemeClr val="accent2"/>
                </a:solidFill>
              </a:rPr>
              <a:t>Ответ:  8.</a:t>
            </a:r>
            <a:endParaRPr lang="ru-RU" sz="2100" b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Рукописный ввод 4"/>
              <p14:cNvContentPartPr/>
              <p14:nvPr/>
            </p14:nvContentPartPr>
            <p14:xfrm>
              <a:off x="867215" y="4840088"/>
              <a:ext cx="360" cy="360"/>
            </p14:xfrm>
          </p:contentPart>
        </mc:Choice>
        <mc:Fallback>
          <p:pic>
            <p:nvPicPr>
              <p:cNvPr id="5" name="Рукописный ввод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5335" y="4828208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6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5929354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1900" b="1" dirty="0" smtClean="0"/>
              <a:t>Два узла, находящиеся в разных подсетях, имеют IP-адреса 192.168.106.35 и 192.168.106.117. В масках обеих подсетей одинаковое количество единиц. Укажите наименьшее и наибольшее возможное количество единиц в масках этих подсетей. Учтите, что два адреса в любой подсети зарезервированы: адрес всей подсети и широковещательный адрес.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 (найдем наименьшее количество единиц):</a:t>
            </a:r>
          </a:p>
          <a:p>
            <a:pPr>
              <a:spcBef>
                <a:spcPts val="0"/>
              </a:spcBef>
            </a:pPr>
            <a:r>
              <a:rPr lang="en-US" sz="1900" dirty="0" smtClean="0"/>
              <a:t>IP</a:t>
            </a:r>
            <a:r>
              <a:rPr lang="ru-RU" sz="1900" dirty="0" smtClean="0"/>
              <a:t>-адрес делится на 2 части, первая часть определяет адрес подсети, а вторая– адрес компьютера в подсети</a:t>
            </a:r>
          </a:p>
          <a:p>
            <a:pPr>
              <a:spcBef>
                <a:spcPts val="0"/>
              </a:spcBef>
            </a:pPr>
            <a:r>
              <a:rPr lang="ru-RU" sz="1900" dirty="0" smtClean="0"/>
              <a:t>если два компьютера находятся в разных подсетях, то те (левые) части их адресов, которые относятся к подсети, разные поэтому нужно найти первый слева бит, в котором адреса различаются, он обязательно должен относиться к первой части – адресу подсети; таким образом мы определим минимальное количество единиц в маске. Для заданных адресов первые три октета (</a:t>
            </a:r>
            <a:r>
              <a:rPr lang="ru-RU" sz="1900" i="1" dirty="0" smtClean="0"/>
              <a:t>192.168.106</a:t>
            </a:r>
            <a:r>
              <a:rPr lang="ru-RU" sz="1900" dirty="0" smtClean="0"/>
              <a:t>) одинаковы, поэтому будем искать различия в последнем октете</a:t>
            </a:r>
          </a:p>
          <a:p>
            <a:pPr>
              <a:spcBef>
                <a:spcPts val="0"/>
              </a:spcBef>
            </a:pPr>
            <a:r>
              <a:rPr lang="ru-RU" sz="1900" dirty="0" smtClean="0"/>
              <a:t>переведём 35 и 117 в двоичную систему счисления:</a:t>
            </a:r>
          </a:p>
          <a:p>
            <a:pPr>
              <a:spcBef>
                <a:spcPts val="0"/>
              </a:spcBef>
            </a:pPr>
            <a:r>
              <a:rPr lang="ru-RU" sz="1900" b="1" dirty="0" smtClean="0"/>
              <a:t>35: 0</a:t>
            </a:r>
            <a:r>
              <a:rPr lang="ru-RU" sz="1900" b="1" dirty="0" smtClean="0">
                <a:solidFill>
                  <a:schemeClr val="accent2"/>
                </a:solidFill>
              </a:rPr>
              <a:t>0</a:t>
            </a:r>
            <a:r>
              <a:rPr lang="ru-RU" sz="1900" b="1" dirty="0" smtClean="0"/>
              <a:t>100011  и 117: 0</a:t>
            </a:r>
            <a:r>
              <a:rPr lang="ru-RU" sz="1900" b="1" dirty="0" smtClean="0">
                <a:solidFill>
                  <a:schemeClr val="accent2"/>
                </a:solidFill>
              </a:rPr>
              <a:t>1</a:t>
            </a:r>
            <a:r>
              <a:rPr lang="ru-RU" sz="1900" b="1" dirty="0" smtClean="0"/>
              <a:t>110101</a:t>
            </a:r>
            <a:endParaRPr lang="ru-RU" sz="1900" dirty="0" smtClean="0"/>
          </a:p>
          <a:p>
            <a:pPr>
              <a:spcBef>
                <a:spcPts val="0"/>
              </a:spcBef>
            </a:pPr>
            <a:r>
              <a:rPr lang="ru-RU" sz="1900" dirty="0" smtClean="0"/>
              <a:t>первый отличающийся бит – это 2-й бит слева. Значит, маска должна иметь минимум 24 единицы, соответствующие трём первым октетам, плюс 2 единицы в последнем октете, всего 24 + 2 = 26 единиц; для всех масок с меньшим количеством единиц указанные IP-адреса находятся в одной подсети.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6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86874" cy="6215082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1900" b="1" dirty="0" smtClean="0"/>
              <a:t>Два узла, находящиеся в разных подсетях, имеют IP-адреса 192.168.106.35 и 192.168.106.117. В масках обеих подсетей одинаковое количество единиц. Укажите наименьшее и наибольшее возможное количество единиц в масках этих подсетей. Учтите, что два адреса в любой подсети зарезервированы: адрес всей подсети и широковещательный адрес.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 (найдем наибольшее количество единиц) :</a:t>
            </a:r>
          </a:p>
          <a:p>
            <a:pPr>
              <a:spcBef>
                <a:spcPts val="0"/>
              </a:spcBef>
            </a:pPr>
            <a:r>
              <a:rPr lang="ru-RU" sz="1900" dirty="0" smtClean="0"/>
              <a:t>32 единицы быть не может, потому что такая маска не оставляет ни одного бита для адреса компьютера;</a:t>
            </a:r>
          </a:p>
          <a:p>
            <a:pPr>
              <a:spcBef>
                <a:spcPts val="0"/>
              </a:spcBef>
            </a:pPr>
            <a:r>
              <a:rPr lang="ru-RU" sz="1900" dirty="0" smtClean="0"/>
              <a:t>31 единица тоже не может быть, такая маска даёт два адреса, но эти адреса – специальные, адрес с последним нулевым битом – это адрес подсети, а адрес с последним единичным битом – широковещательный</a:t>
            </a:r>
          </a:p>
          <a:p>
            <a:pPr>
              <a:spcBef>
                <a:spcPts val="0"/>
              </a:spcBef>
            </a:pPr>
            <a:r>
              <a:rPr lang="ru-RU" sz="1900" dirty="0" smtClean="0"/>
              <a:t>Если в маске 30 единиц, получаем 4 адреса, два специальных и ещё два для адресов компьютеров (хостов); однако в первом адресе  </a:t>
            </a:r>
            <a:r>
              <a:rPr lang="ru-RU" sz="1900" b="1" dirty="0" smtClean="0"/>
              <a:t>35: 00100011 </a:t>
            </a:r>
            <a:r>
              <a:rPr lang="ru-RU" sz="1900" dirty="0" smtClean="0"/>
              <a:t> получается, что код компьютера состоит из двух последних единиц, то есть это широковещательный адрес, который не может использоваться как адрес компьютера; поэтому область адреса компьютера в подсети (количество нулей в маске) нужно расширять до тех пор, пока в коде компьютера не появится ноль; </a:t>
            </a:r>
            <a:r>
              <a:rPr lang="ru-RU" sz="1900" b="1" dirty="0" smtClean="0"/>
              <a:t>35: 00100011, </a:t>
            </a:r>
            <a:r>
              <a:rPr lang="ru-RU" sz="1900" dirty="0" smtClean="0"/>
              <a:t>получается, что в маске должно быть минимум 3 нуля, так что максимальное число единиц равно 32 – 3 = 29.</a:t>
            </a:r>
          </a:p>
          <a:p>
            <a:pPr marL="0" lvl="0" indent="357188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2"/>
                </a:solidFill>
              </a:rPr>
              <a:t>Ответ:  количество единиц в маске от 26 до 29.</a:t>
            </a:r>
            <a:endParaRPr lang="ru-RU" sz="19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7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80"/>
            <a:ext cx="8786874" cy="6143620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2000" b="1" dirty="0" smtClean="0"/>
              <a:t>Два узла, находящиеся в одной подсети, имеют IP-адреса 195.157.132.140 и 195.157.132.176. Укажите наименьшее возможное количество адресов в этой сети. 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 :</a:t>
            </a:r>
          </a:p>
          <a:p>
            <a:pPr lvl="0">
              <a:spcBef>
                <a:spcPts val="0"/>
              </a:spcBef>
            </a:pPr>
            <a:r>
              <a:rPr lang="en-US" sz="2000" dirty="0" smtClean="0"/>
              <a:t>IP</a:t>
            </a:r>
            <a:r>
              <a:rPr lang="ru-RU" sz="2000" dirty="0" smtClean="0"/>
              <a:t>-адрес делится на 2 части, первая часть определяет адрес подсети, а вторая– адрес компьютера в подсети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если два компьютера находятся в одной подсети, то левые части их адресов, которые относятся к подсети, одинаковые, поэтому нужно найти длину наибольшей общей левой части битового представления IP-адресов, тогда оставшаяся часть гарантированно относится к адресу компьютера внутри подсети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первые три байта двух заданных адресов одинаковы, поэтому будем искать различие в последнем байте: </a:t>
            </a:r>
            <a:r>
              <a:rPr lang="ru-RU" sz="2000" b="1" dirty="0" smtClean="0"/>
              <a:t>140: </a:t>
            </a:r>
            <a:r>
              <a:rPr lang="ru-RU" sz="2000" b="1" dirty="0" smtClean="0">
                <a:solidFill>
                  <a:schemeClr val="accent2"/>
                </a:solidFill>
              </a:rPr>
              <a:t>10</a:t>
            </a:r>
            <a:r>
              <a:rPr lang="ru-RU" sz="2000" b="1" dirty="0" smtClean="0"/>
              <a:t>001100, 176: </a:t>
            </a:r>
            <a:r>
              <a:rPr lang="ru-RU" sz="2000" b="1" dirty="0" smtClean="0">
                <a:solidFill>
                  <a:schemeClr val="accent2"/>
                </a:solidFill>
              </a:rPr>
              <a:t>10</a:t>
            </a:r>
            <a:r>
              <a:rPr lang="ru-RU" sz="2000" b="1" dirty="0" smtClean="0"/>
              <a:t>110000</a:t>
            </a:r>
            <a:endParaRPr lang="ru-RU" sz="2000" dirty="0" smtClean="0"/>
          </a:p>
          <a:p>
            <a:pPr>
              <a:spcBef>
                <a:spcPts val="0"/>
              </a:spcBef>
            </a:pPr>
            <a:r>
              <a:rPr lang="ru-RU" sz="2000" dirty="0" smtClean="0"/>
              <a:t>У них есть общая часть (первые 2 бита), она может относиться к адресу сети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в последних 6 битах адреса различаются, поэтому эта часть гарантированно относится к адресу компьютера в подсети. Таким образом, в подсети не менее 2</a:t>
            </a:r>
            <a:r>
              <a:rPr lang="ru-RU" sz="2000" baseline="30000" dirty="0" smtClean="0"/>
              <a:t>6</a:t>
            </a:r>
            <a:r>
              <a:rPr lang="ru-RU" sz="2000" dirty="0" smtClean="0"/>
              <a:t> = 64 адресов (заметим, что их может быть и больше, потому что мы точно не можем определить, где заканчивается адрес подсети в IP-адресах)</a:t>
            </a:r>
          </a:p>
          <a:p>
            <a:pPr marL="0" lvl="0" indent="357188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2"/>
                </a:solidFill>
              </a:rPr>
              <a:t>Ответ:  64</a:t>
            </a:r>
            <a:endParaRPr lang="ru-RU" sz="19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8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80"/>
            <a:ext cx="8786874" cy="6000768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1900" b="1" dirty="0" smtClean="0"/>
              <a:t>В терминологии сетей TCP/IP маска сети – это двоичное число, меньшее 2</a:t>
            </a:r>
            <a:r>
              <a:rPr lang="ru-RU" sz="1900" b="1" baseline="30000" dirty="0" smtClean="0"/>
              <a:t>32</a:t>
            </a:r>
            <a:r>
              <a:rPr lang="ru-RU" sz="1900" b="1" dirty="0" smtClean="0"/>
              <a:t>; в маске сначала стоят единицы, а затем с некоторого места нули. Маска определяет, какая часть IP-адреса узла сети относится к адресу сети, а какая – к адресу самого узла в этой сети. Адрес сети получается в результате применения поразрядной конъюнкции к заданному IP-адресу узла и маске. Для узла с IP-адресом 124.128.112.142 адрес сети равен 124.128.64.0. Чему равен третий слева байт маски? 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 :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вспомним, что в маске сначала стоят все единицы, а затем – все нули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для того, чтобы получить адрес подсети, нужно выполнить поразрядную логическую операцию «И» между маской и </a:t>
            </a:r>
            <a:r>
              <a:rPr lang="en-US" sz="1900" dirty="0" smtClean="0"/>
              <a:t>IP</a:t>
            </a:r>
            <a:r>
              <a:rPr lang="ru-RU" sz="1900" dirty="0" smtClean="0"/>
              <a:t>-адресом</a:t>
            </a:r>
          </a:p>
          <a:p>
            <a:pPr>
              <a:spcBef>
                <a:spcPts val="0"/>
              </a:spcBef>
            </a:pPr>
            <a:r>
              <a:rPr lang="en-US" sz="1900" b="1" dirty="0" smtClean="0"/>
              <a:t>IP-</a:t>
            </a:r>
            <a:r>
              <a:rPr lang="ru-RU" sz="1900" b="1" dirty="0" smtClean="0"/>
              <a:t>адрес: </a:t>
            </a:r>
            <a:r>
              <a:rPr lang="ru-RU" sz="1900" dirty="0" smtClean="0"/>
              <a:t>124.128.112.142 = </a:t>
            </a:r>
            <a:r>
              <a:rPr lang="en-US" sz="1900" dirty="0" smtClean="0"/>
              <a:t>0</a:t>
            </a:r>
            <a:r>
              <a:rPr lang="ru-RU" sz="1900" dirty="0" smtClean="0"/>
              <a:t>1</a:t>
            </a:r>
            <a:r>
              <a:rPr lang="en-US" sz="1900" dirty="0" smtClean="0"/>
              <a:t>1111</a:t>
            </a:r>
            <a:r>
              <a:rPr lang="ru-RU" sz="1900" dirty="0" smtClean="0"/>
              <a:t>0</a:t>
            </a:r>
            <a:r>
              <a:rPr lang="en-US" sz="1900" dirty="0" smtClean="0"/>
              <a:t>0</a:t>
            </a:r>
            <a:r>
              <a:rPr lang="ru-RU" sz="1900" dirty="0" smtClean="0"/>
              <a:t>.10000000.</a:t>
            </a:r>
            <a:r>
              <a:rPr lang="en-US" sz="1900" dirty="0" smtClean="0"/>
              <a:t>0</a:t>
            </a:r>
            <a:r>
              <a:rPr lang="ru-RU" sz="1900" dirty="0" smtClean="0"/>
              <a:t>1110000.</a:t>
            </a:r>
            <a:r>
              <a:rPr lang="en-US" sz="1900" dirty="0" smtClean="0"/>
              <a:t>10001110</a:t>
            </a:r>
            <a:endParaRPr lang="ru-RU" sz="1900" dirty="0" smtClean="0"/>
          </a:p>
          <a:p>
            <a:pPr>
              <a:spcBef>
                <a:spcPts val="0"/>
              </a:spcBef>
            </a:pPr>
            <a:r>
              <a:rPr lang="ru-RU" sz="1900" b="1" dirty="0" smtClean="0"/>
              <a:t>Маска:    </a:t>
            </a:r>
            <a:r>
              <a:rPr lang="ru-RU" sz="1900" dirty="0" smtClean="0"/>
              <a:t>???.???.???.???   =  ????????.????????.???????</a:t>
            </a:r>
            <a:r>
              <a:rPr lang="en-US" sz="1900" dirty="0" smtClean="0"/>
              <a:t>?</a:t>
            </a:r>
            <a:r>
              <a:rPr lang="ru-RU" sz="1900" dirty="0" smtClean="0"/>
              <a:t>.??????</a:t>
            </a:r>
            <a:r>
              <a:rPr lang="en-US" sz="1900" dirty="0" smtClean="0"/>
              <a:t>??</a:t>
            </a:r>
            <a:endParaRPr lang="ru-RU" sz="1900" dirty="0" smtClean="0"/>
          </a:p>
          <a:p>
            <a:pPr>
              <a:spcBef>
                <a:spcPts val="0"/>
              </a:spcBef>
            </a:pPr>
            <a:r>
              <a:rPr lang="ru-RU" sz="1900" b="1" dirty="0" smtClean="0"/>
              <a:t>Подсеть:  </a:t>
            </a:r>
            <a:r>
              <a:rPr lang="ru-RU" sz="1900" dirty="0" smtClean="0"/>
              <a:t>124.128. 64.  0  =   </a:t>
            </a:r>
            <a:r>
              <a:rPr lang="en-US" sz="1900" dirty="0" smtClean="0"/>
              <a:t>0</a:t>
            </a:r>
            <a:r>
              <a:rPr lang="ru-RU" sz="1900" dirty="0" smtClean="0"/>
              <a:t>1</a:t>
            </a:r>
            <a:r>
              <a:rPr lang="en-US" sz="1900" dirty="0" smtClean="0"/>
              <a:t>1111</a:t>
            </a:r>
            <a:r>
              <a:rPr lang="ru-RU" sz="1900" dirty="0" smtClean="0"/>
              <a:t>0</a:t>
            </a:r>
            <a:r>
              <a:rPr lang="en-US" sz="1900" dirty="0" smtClean="0"/>
              <a:t>0</a:t>
            </a:r>
            <a:r>
              <a:rPr lang="ru-RU" sz="1900" dirty="0" smtClean="0"/>
              <a:t>.10000000.01</a:t>
            </a:r>
            <a:r>
              <a:rPr lang="ru-RU" sz="1900" dirty="0" smtClean="0">
                <a:solidFill>
                  <a:schemeClr val="accent2"/>
                </a:solidFill>
              </a:rPr>
              <a:t>00</a:t>
            </a:r>
            <a:r>
              <a:rPr lang="en-US" sz="1900" dirty="0" smtClean="0"/>
              <a:t>0000.</a:t>
            </a:r>
            <a:r>
              <a:rPr lang="en-US" sz="1900" dirty="0" smtClean="0">
                <a:solidFill>
                  <a:schemeClr val="accent2"/>
                </a:solidFill>
              </a:rPr>
              <a:t>0</a:t>
            </a:r>
            <a:r>
              <a:rPr lang="en-US" sz="1900" dirty="0" smtClean="0"/>
              <a:t>000</a:t>
            </a:r>
            <a:r>
              <a:rPr lang="en-US" sz="1900" dirty="0" smtClean="0">
                <a:solidFill>
                  <a:schemeClr val="accent2"/>
                </a:solidFill>
              </a:rPr>
              <a:t>000</a:t>
            </a:r>
            <a:r>
              <a:rPr lang="en-US" sz="1900" dirty="0" smtClean="0"/>
              <a:t>0</a:t>
            </a:r>
            <a:endParaRPr lang="ru-RU" sz="1900" dirty="0" smtClean="0"/>
          </a:p>
          <a:p>
            <a:pPr lvl="0">
              <a:spcBef>
                <a:spcPts val="0"/>
              </a:spcBef>
            </a:pPr>
            <a:r>
              <a:rPr lang="ru-RU" sz="1900" dirty="0" smtClean="0"/>
              <a:t>Выделенные биты обнулились, для этого соответствующие биты маски должны быть равны нулю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В 15 бите справа стоит 1, поэтому этот бит в маске должен быть равен 1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Поскольку в маске сначала идет все единицы, а потом все нули, маска 255.255.192.000 = 11111111.11111111.11000000.00000000</a:t>
            </a:r>
          </a:p>
          <a:p>
            <a:pPr lvl="0">
              <a:spcBef>
                <a:spcPts val="0"/>
              </a:spcBef>
            </a:pPr>
            <a:r>
              <a:rPr lang="ru-RU" sz="1900" dirty="0" smtClean="0"/>
              <a:t>Нам </a:t>
            </a:r>
            <a:r>
              <a:rPr lang="ru-RU" sz="1900" smtClean="0"/>
              <a:t>нужно третье </a:t>
            </a:r>
            <a:r>
              <a:rPr lang="ru-RU" sz="1900" dirty="0" smtClean="0"/>
              <a:t>число, оно равно 192</a:t>
            </a:r>
          </a:p>
          <a:p>
            <a:pPr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2"/>
                </a:solidFill>
              </a:rPr>
              <a:t>Ответ: 192.</a:t>
            </a:r>
          </a:p>
          <a:p>
            <a:pPr marL="0" lvl="0" indent="357188">
              <a:spcBef>
                <a:spcPts val="0"/>
              </a:spcBef>
              <a:buNone/>
            </a:pPr>
            <a:endParaRPr lang="ru-RU" sz="19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9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80"/>
            <a:ext cx="8786874" cy="6000768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2000" b="1" dirty="0" smtClean="0"/>
              <a:t>Два узла, находящиеся в одной сети, имеют IP-адреса 118.222.130.140 и 118.222.201.140. Укажите наибольшее возможное значение третьего слева байта маски сети. Ответ запишите в виде десятичного числа.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1900" b="1" u="sng" dirty="0" smtClean="0">
                <a:solidFill>
                  <a:schemeClr val="accent2"/>
                </a:solidFill>
              </a:rPr>
              <a:t>Решение :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первые два числа обоих адресов, 118.222, одинаковые, поэтому возможно, что оба эти числа относятся к адресу сети (а возможно и нет, но в этом случае третий байт маски будет нулевой!)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в третьем числа адреса различаются (130 и 201), поэтому третье число не может относиться к адресу сети целиком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чтобы определить возможную границу «зоны единиц» в маске,  переведём числа 130 и 201 в двоичную систему счисления и представим в 8-битном коде:</a:t>
            </a:r>
          </a:p>
          <a:p>
            <a:pPr>
              <a:spcBef>
                <a:spcPts val="0"/>
              </a:spcBef>
            </a:pPr>
            <a:r>
              <a:rPr lang="ru-RU" sz="2000" b="1" dirty="0" smtClean="0"/>
              <a:t>130 = 128 + 2      </a:t>
            </a:r>
            <a:r>
              <a:rPr lang="en-US" sz="2000" b="1" dirty="0" smtClean="0"/>
              <a:t>    </a:t>
            </a:r>
            <a:r>
              <a:rPr lang="ru-RU" sz="2000" b="1" dirty="0" smtClean="0"/>
              <a:t>= 10000010</a:t>
            </a:r>
            <a:r>
              <a:rPr lang="ru-RU" sz="2000" b="1" baseline="-25000" dirty="0" smtClean="0"/>
              <a:t>2</a:t>
            </a:r>
            <a:endParaRPr lang="ru-RU" sz="2000" dirty="0" smtClean="0"/>
          </a:p>
          <a:p>
            <a:pPr>
              <a:spcBef>
                <a:spcPts val="0"/>
              </a:spcBef>
            </a:pPr>
            <a:r>
              <a:rPr lang="ru-RU" sz="2000" b="1" dirty="0" smtClean="0"/>
              <a:t>201 = 128 + 64 + 8</a:t>
            </a:r>
            <a:r>
              <a:rPr lang="en-US" sz="2000" b="1" dirty="0" smtClean="0"/>
              <a:t> + 1</a:t>
            </a:r>
            <a:r>
              <a:rPr lang="ru-RU" sz="2000" b="1" dirty="0" smtClean="0"/>
              <a:t> = 1100100</a:t>
            </a:r>
            <a:r>
              <a:rPr lang="en-US" sz="2000" b="1" dirty="0" smtClean="0"/>
              <a:t>1</a:t>
            </a:r>
            <a:r>
              <a:rPr lang="ru-RU" sz="2000" b="1" baseline="-25000" dirty="0" smtClean="0"/>
              <a:t>2</a:t>
            </a:r>
            <a:endParaRPr lang="ru-RU" sz="2000" dirty="0" smtClean="0"/>
          </a:p>
          <a:p>
            <a:pPr lvl="0">
              <a:spcBef>
                <a:spcPts val="0"/>
              </a:spcBef>
            </a:pPr>
            <a:r>
              <a:rPr lang="ru-RU" sz="2000" dirty="0" smtClean="0"/>
              <a:t>в двоичном представлении обоих чисел выделяем одинаковые биты слева – совпадает всего один бит; поэтому в маске единичным может быть  только один старший бит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Тогда максимальное значение третьего байта маски – 10000000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= 128</a:t>
            </a:r>
          </a:p>
          <a:p>
            <a:pPr marL="0" lvl="0" indent="357188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2"/>
                </a:solidFill>
              </a:rPr>
              <a:t>Ответ:  128</a:t>
            </a:r>
            <a:endParaRPr lang="ru-RU" sz="19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-24"/>
            <a:ext cx="8229600" cy="785818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нужно знать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643998" cy="5857892"/>
          </a:xfrm>
        </p:spPr>
        <p:txBody>
          <a:bodyPr>
            <a:noAutofit/>
          </a:bodyPr>
          <a:lstStyle/>
          <a:p>
            <a:pPr lvl="0"/>
            <a:r>
              <a:rPr lang="en-US" sz="2100" dirty="0" smtClean="0"/>
              <a:t>IP</a:t>
            </a:r>
            <a:r>
              <a:rPr lang="ru-RU" sz="2100" dirty="0" smtClean="0"/>
              <a:t>-адрес компьютера – это 32-битное число; для удобства его обычно записывают  в виде четырёх чисел, разделенных точками; каждое из этих чисел находится в интервале 0…255, например: </a:t>
            </a:r>
            <a:r>
              <a:rPr lang="ru-RU" sz="2100" b="1" dirty="0" smtClean="0"/>
              <a:t>192.168.85.210</a:t>
            </a:r>
            <a:endParaRPr lang="ru-RU" sz="2100" dirty="0" smtClean="0"/>
          </a:p>
          <a:p>
            <a:pPr lvl="0"/>
            <a:r>
              <a:rPr lang="ru-RU" sz="2100" dirty="0" smtClean="0"/>
              <a:t>IP-адрес состоит из двух частей: адреса сети и адреса узла в этой сети, причём деление адреса на части определяется маской – 32-битным числом, в двоичной записи которого сначала стоят единицы, а потом – нули:</a:t>
            </a:r>
          </a:p>
          <a:p>
            <a:pPr lvl="0"/>
            <a:endParaRPr lang="ru-RU" sz="2100" dirty="0" smtClean="0"/>
          </a:p>
          <a:p>
            <a:pPr lvl="0"/>
            <a:endParaRPr lang="ru-RU" sz="2100" dirty="0" smtClean="0"/>
          </a:p>
          <a:p>
            <a:r>
              <a:rPr lang="ru-RU" sz="2100" dirty="0" smtClean="0"/>
              <a:t>Та часть </a:t>
            </a:r>
            <a:r>
              <a:rPr lang="en-US" sz="2100" dirty="0" smtClean="0"/>
              <a:t>IP</a:t>
            </a:r>
            <a:r>
              <a:rPr lang="ru-RU" sz="2100" dirty="0" smtClean="0"/>
              <a:t>-адреса, которая соответствует единичным битам маски, относится к адресу сети, а часть, соответствующая нулевым битам маски – это числовой адрес узла.</a:t>
            </a:r>
          </a:p>
          <a:p>
            <a:pPr lvl="0"/>
            <a:r>
              <a:rPr lang="ru-RU" sz="2100" dirty="0" smtClean="0"/>
              <a:t>если два узла относятся к одной сети, то адрес сети у них одинаковый</a:t>
            </a:r>
          </a:p>
          <a:p>
            <a:pPr lvl="0"/>
            <a:r>
              <a:rPr lang="ru-RU" sz="2100" dirty="0" smtClean="0"/>
              <a:t>задачи на </a:t>
            </a:r>
            <a:r>
              <a:rPr lang="en-US" sz="2100" dirty="0" smtClean="0"/>
              <a:t>IP</a:t>
            </a:r>
            <a:r>
              <a:rPr lang="ru-RU" sz="2100" dirty="0" smtClean="0"/>
              <a:t>-адреса можно решать с помощью программы; для языка </a:t>
            </a:r>
            <a:r>
              <a:rPr lang="en-US" sz="2100" dirty="0" smtClean="0"/>
              <a:t>Python </a:t>
            </a:r>
            <a:r>
              <a:rPr lang="ru-RU" sz="2100" dirty="0" smtClean="0"/>
              <a:t>есть модуль </a:t>
            </a:r>
            <a:r>
              <a:rPr lang="en-US" sz="2100" b="1" dirty="0" err="1" smtClean="0"/>
              <a:t>ipaddress</a:t>
            </a:r>
            <a:r>
              <a:rPr lang="ru-RU" sz="2100" dirty="0" smtClean="0"/>
              <a:t>, на странице  </a:t>
            </a:r>
            <a:r>
              <a:rPr lang="ru-RU" sz="2100" u="sng" dirty="0" smtClean="0">
                <a:solidFill>
                  <a:srgbClr val="FF0000"/>
                </a:solidFill>
                <a:hlinkClick r:id="rId2"/>
              </a:rPr>
              <a:t>https://stepik.org/lesson/1075395/step/1</a:t>
            </a:r>
            <a:r>
              <a:rPr lang="ru-RU" sz="2100" dirty="0" smtClean="0">
                <a:solidFill>
                  <a:srgbClr val="FF0000"/>
                </a:solidFill>
              </a:rPr>
              <a:t> </a:t>
            </a:r>
            <a:r>
              <a:rPr lang="ru-RU" sz="2100" dirty="0" smtClean="0"/>
              <a:t>объясняется, как его применить для этой цели</a:t>
            </a:r>
            <a:endParaRPr lang="ru-RU" sz="2100" dirty="0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857496"/>
            <a:ext cx="67056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1785926"/>
            <a:ext cx="8375650" cy="2159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29"/>
          <p:cNvGrpSpPr>
            <a:grpSpLocks/>
          </p:cNvGrpSpPr>
          <p:nvPr/>
        </p:nvGrpSpPr>
        <p:grpSpPr bwMode="auto">
          <a:xfrm>
            <a:off x="2660650" y="1600219"/>
            <a:ext cx="6108700" cy="1301750"/>
            <a:chOff x="2660073" y="952933"/>
            <a:chExt cx="6109854" cy="1301894"/>
          </a:xfrm>
        </p:grpSpPr>
        <p:sp>
          <p:nvSpPr>
            <p:cNvPr id="18" name="Прямоугольник 17"/>
            <p:cNvSpPr/>
            <p:nvPr/>
          </p:nvSpPr>
          <p:spPr bwMode="auto">
            <a:xfrm>
              <a:off x="6327891" y="1797576"/>
              <a:ext cx="1787863" cy="457251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2660073" y="1797576"/>
              <a:ext cx="1829145" cy="457251"/>
            </a:xfrm>
            <a:prstGeom prst="rect">
              <a:avLst/>
            </a:prstGeom>
            <a:ln>
              <a:headEnd type="none" w="med" len="med"/>
              <a:tailEnd type="triangl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AutoShape 13"/>
            <p:cNvSpPr>
              <a:spLocks noChangeArrowheads="1"/>
            </p:cNvSpPr>
            <p:nvPr/>
          </p:nvSpPr>
          <p:spPr bwMode="auto">
            <a:xfrm>
              <a:off x="6254852" y="952933"/>
              <a:ext cx="2515075" cy="616018"/>
            </a:xfrm>
            <a:prstGeom prst="wedgeRoundRectCallout">
              <a:avLst>
                <a:gd name="adj1" fmla="val -32972"/>
                <a:gd name="adj2" fmla="val 86936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54000" rIns="18000" anchor="ctr"/>
            <a:lstStyle/>
            <a:p>
              <a:pPr algn="ctr">
                <a:defRPr/>
              </a:pPr>
              <a:r>
                <a:rPr lang="ru-RU" sz="2400" b="1" dirty="0"/>
                <a:t>октеты</a:t>
              </a:r>
              <a:r>
                <a:rPr lang="ru-RU" sz="2400" dirty="0"/>
                <a:t> (8 бит)</a:t>
              </a:r>
            </a:p>
          </p:txBody>
        </p:sp>
      </p:grpSp>
      <p:sp>
        <p:nvSpPr>
          <p:cNvPr id="36867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143240" y="142852"/>
            <a:ext cx="5857884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IP-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65463" y="4041794"/>
            <a:ext cx="2967037" cy="52228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/>
              <a:t>19</a:t>
            </a:r>
            <a:r>
              <a:rPr lang="en-US" sz="2800" b="1" dirty="0"/>
              <a:t>2</a:t>
            </a:r>
            <a:r>
              <a:rPr lang="ru-RU" sz="2800" b="1" dirty="0"/>
              <a:t>.16</a:t>
            </a:r>
            <a:r>
              <a:rPr lang="en-US" sz="2800" b="1" dirty="0"/>
              <a:t>8</a:t>
            </a:r>
            <a:r>
              <a:rPr lang="ru-RU" sz="2800" b="1" dirty="0"/>
              <a:t>.</a:t>
            </a:r>
            <a:r>
              <a:rPr lang="en-US" sz="2800" b="1" dirty="0"/>
              <a:t>104</a:t>
            </a:r>
            <a:r>
              <a:rPr lang="ru-RU" sz="2800" b="1" dirty="0"/>
              <a:t>.115 </a:t>
            </a:r>
          </a:p>
        </p:txBody>
      </p:sp>
      <p:grpSp>
        <p:nvGrpSpPr>
          <p:cNvPr id="3" name="Группа 34"/>
          <p:cNvGrpSpPr>
            <a:grpSpLocks/>
          </p:cNvGrpSpPr>
          <p:nvPr/>
        </p:nvGrpSpPr>
        <p:grpSpPr bwMode="auto">
          <a:xfrm>
            <a:off x="2217738" y="4748232"/>
            <a:ext cx="4464050" cy="511175"/>
            <a:chOff x="2730790" y="4174117"/>
            <a:chExt cx="3436938" cy="510778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2730790" y="4174117"/>
              <a:ext cx="805456" cy="510778"/>
            </a:xfrm>
            <a:prstGeom prst="wedgeRoundRectCallout">
              <a:avLst>
                <a:gd name="adj1" fmla="val 42900"/>
                <a:gd name="adj2" fmla="val -119830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 dirty="0"/>
                <a:t>0..255</a:t>
              </a:r>
            </a:p>
          </p:txBody>
        </p:sp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3612024" y="4174117"/>
              <a:ext cx="804234" cy="510778"/>
            </a:xfrm>
            <a:prstGeom prst="wedgeRoundRectCallout">
              <a:avLst>
                <a:gd name="adj1" fmla="val 11970"/>
                <a:gd name="adj2" fmla="val -135840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 dirty="0"/>
                <a:t>0..255</a:t>
              </a:r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>
              <a:off x="4482259" y="4174117"/>
              <a:ext cx="804234" cy="510778"/>
            </a:xfrm>
            <a:prstGeom prst="wedgeRoundRectCallout">
              <a:avLst>
                <a:gd name="adj1" fmla="val -14817"/>
                <a:gd name="adj2" fmla="val -123788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/>
                <a:t>0..255</a:t>
              </a:r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5362272" y="4174117"/>
              <a:ext cx="805456" cy="510778"/>
            </a:xfrm>
            <a:prstGeom prst="wedgeRoundRectCallout">
              <a:avLst>
                <a:gd name="adj1" fmla="val -35243"/>
                <a:gd name="adj2" fmla="val -123583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54000" rIns="18000">
              <a:spAutoFit/>
            </a:bodyPr>
            <a:lstStyle/>
            <a:p>
              <a:pPr algn="ctr">
                <a:defRPr/>
              </a:pPr>
              <a:r>
                <a:rPr lang="ru-RU" sz="2400" dirty="0"/>
                <a:t>0..255</a:t>
              </a:r>
            </a:p>
          </p:txBody>
        </p:sp>
      </p:grpSp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357158" y="2357430"/>
            <a:ext cx="8501062" cy="5540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970213" algn="ctr"/>
              </a:tabLst>
            </a:pPr>
            <a:r>
              <a:rPr lang="ru-RU" sz="30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11000000101010000110100001110011</a:t>
            </a:r>
            <a:r>
              <a:rPr lang="ru-RU" sz="3000" b="1" baseline="-30000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endParaRPr lang="ru-RU" sz="30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36872" name="Rectangle 1"/>
          <p:cNvSpPr>
            <a:spLocks noChangeArrowheads="1"/>
          </p:cNvSpPr>
          <p:nvPr/>
        </p:nvSpPr>
        <p:spPr bwMode="auto">
          <a:xfrm>
            <a:off x="331788" y="1374794"/>
            <a:ext cx="8501062" cy="7080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ctr" eaLnBrk="0" hangingPunct="0">
              <a:tabLst>
                <a:tab pos="2970213" algn="ctr"/>
              </a:tabLst>
            </a:pPr>
            <a:r>
              <a:rPr lang="ru-RU" sz="4000" b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3232262259</a:t>
            </a:r>
            <a:endParaRPr lang="ru-RU" sz="6000" dirty="0">
              <a:ea typeface="Calibri" pitchFamily="34" charset="0"/>
              <a:cs typeface="Courier New" pitchFamily="49" charset="0"/>
            </a:endParaRPr>
          </a:p>
        </p:txBody>
      </p:sp>
      <p:sp>
        <p:nvSpPr>
          <p:cNvPr id="17" name="Стрелка вниз 16"/>
          <p:cNvSpPr/>
          <p:nvPr/>
        </p:nvSpPr>
        <p:spPr bwMode="auto">
          <a:xfrm>
            <a:off x="4270375" y="2019319"/>
            <a:ext cx="354013" cy="373063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4" name="Группа 28"/>
          <p:cNvGrpSpPr>
            <a:grpSpLocks/>
          </p:cNvGrpSpPr>
          <p:nvPr/>
        </p:nvGrpSpPr>
        <p:grpSpPr bwMode="auto">
          <a:xfrm>
            <a:off x="857250" y="2865457"/>
            <a:ext cx="7246938" cy="815975"/>
            <a:chOff x="857252" y="2218458"/>
            <a:chExt cx="7247660" cy="815321"/>
          </a:xfrm>
        </p:grpSpPr>
        <p:sp>
          <p:nvSpPr>
            <p:cNvPr id="36879" name="Левая фигурная скобка 19"/>
            <p:cNvSpPr>
              <a:spLocks/>
            </p:cNvSpPr>
            <p:nvPr/>
          </p:nvSpPr>
          <p:spPr bwMode="auto">
            <a:xfrm rot="-5400000">
              <a:off x="1636570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0" name="Левая фигурная скобка 20"/>
            <p:cNvSpPr>
              <a:spLocks/>
            </p:cNvSpPr>
            <p:nvPr/>
          </p:nvSpPr>
          <p:spPr bwMode="auto">
            <a:xfrm rot="-5400000">
              <a:off x="3454979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1" name="Левая фигурная скобка 21"/>
            <p:cNvSpPr>
              <a:spLocks/>
            </p:cNvSpPr>
            <p:nvPr/>
          </p:nvSpPr>
          <p:spPr bwMode="auto">
            <a:xfrm rot="-5400000">
              <a:off x="5294170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2" name="Левая фигурная скобка 22"/>
            <p:cNvSpPr>
              <a:spLocks/>
            </p:cNvSpPr>
            <p:nvPr/>
          </p:nvSpPr>
          <p:spPr bwMode="auto">
            <a:xfrm rot="-5400000">
              <a:off x="7122970" y="1439140"/>
              <a:ext cx="202624" cy="1761260"/>
            </a:xfrm>
            <a:prstGeom prst="leftBrace">
              <a:avLst>
                <a:gd name="adj1" fmla="val 40966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Rectangle 4"/>
            <p:cNvSpPr>
              <a:spLocks noChangeArrowheads="1"/>
            </p:cNvSpPr>
            <p:nvPr/>
          </p:nvSpPr>
          <p:spPr bwMode="auto">
            <a:xfrm>
              <a:off x="1392293" y="2510324"/>
              <a:ext cx="785890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800" b="1" dirty="0"/>
                <a:t>19</a:t>
              </a:r>
              <a:r>
                <a:rPr lang="en-US" sz="2800" b="1" dirty="0"/>
                <a:t>2</a:t>
              </a:r>
              <a:endParaRPr lang="ru-RU" sz="2800" b="1" dirty="0"/>
            </a:p>
          </p:txBody>
        </p:sp>
        <p:sp>
          <p:nvSpPr>
            <p:cNvPr id="26" name="Rectangle 4"/>
            <p:cNvSpPr>
              <a:spLocks noChangeArrowheads="1"/>
            </p:cNvSpPr>
            <p:nvPr/>
          </p:nvSpPr>
          <p:spPr bwMode="auto">
            <a:xfrm>
              <a:off x="3224451" y="2510324"/>
              <a:ext cx="785890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800" b="1" dirty="0"/>
                <a:t>16</a:t>
              </a:r>
              <a:r>
                <a:rPr lang="en-US" sz="2800" b="1" dirty="0"/>
                <a:t>8</a:t>
              </a:r>
              <a:endParaRPr lang="ru-RU" sz="2800" b="1" dirty="0"/>
            </a:p>
          </p:txBody>
        </p:sp>
        <p:sp>
          <p:nvSpPr>
            <p:cNvPr id="27" name="Rectangle 4"/>
            <p:cNvSpPr>
              <a:spLocks noChangeArrowheads="1"/>
            </p:cNvSpPr>
            <p:nvPr/>
          </p:nvSpPr>
          <p:spPr bwMode="auto">
            <a:xfrm>
              <a:off x="5056608" y="2510324"/>
              <a:ext cx="785890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 b="1" dirty="0"/>
                <a:t>104</a:t>
              </a:r>
              <a:endParaRPr lang="ru-RU" sz="2800" b="1" dirty="0"/>
            </a:p>
          </p:txBody>
        </p:sp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6888766" y="2510324"/>
              <a:ext cx="865273" cy="523455"/>
            </a:xfrm>
            <a:prstGeom prst="rect">
              <a:avLst/>
            </a:prstGeom>
            <a:ln>
              <a:headEnd/>
              <a:tailEnd type="none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2800" b="1" dirty="0"/>
                <a:t>115 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2170113" y="5480069"/>
            <a:ext cx="4803775" cy="663575"/>
            <a:chOff x="464" y="2126"/>
            <a:chExt cx="3025" cy="418"/>
          </a:xfrm>
        </p:grpSpPr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758" y="2193"/>
              <a:ext cx="273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В каком диапазоне числа?</a:t>
              </a:r>
            </a:p>
          </p:txBody>
        </p:sp>
        <p:sp>
          <p:nvSpPr>
            <p:cNvPr id="36878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34" name="Rectangle 14"/>
          <p:cNvSpPr>
            <a:spLocks noChangeArrowheads="1"/>
          </p:cNvSpPr>
          <p:nvPr/>
        </p:nvSpPr>
        <p:spPr bwMode="auto">
          <a:xfrm>
            <a:off x="1144588" y="4043382"/>
            <a:ext cx="1905000" cy="5191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2800" b="1"/>
              <a:t>IP-</a:t>
            </a:r>
            <a:r>
              <a:rPr lang="ru-RU" sz="2800" b="1"/>
              <a:t>адрес: </a:t>
            </a:r>
          </a:p>
        </p:txBody>
      </p:sp>
      <p:pic>
        <p:nvPicPr>
          <p:cNvPr id="21506" name="Picture 2" descr="https://avatars.mds.yandex.net/i?id=a580b93f7f8ac97c5456b0f8fe92b43538bb32ac-8750570-images-thumbs&amp;n=1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2143108" cy="2143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0593" grpId="0"/>
      <p:bldP spid="17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IP-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 и маски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16125" y="1195405"/>
            <a:ext cx="2967038" cy="5238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/>
              <a:t>19</a:t>
            </a:r>
            <a:r>
              <a:rPr lang="en-US" sz="2800" b="1" dirty="0"/>
              <a:t>2</a:t>
            </a:r>
            <a:r>
              <a:rPr lang="ru-RU" sz="2800" b="1" dirty="0"/>
              <a:t>.16</a:t>
            </a:r>
            <a:r>
              <a:rPr lang="en-US" sz="2800" b="1" dirty="0"/>
              <a:t>8</a:t>
            </a:r>
            <a:r>
              <a:rPr lang="ru-RU" sz="2800" b="1" dirty="0"/>
              <a:t>.</a:t>
            </a:r>
            <a:r>
              <a:rPr lang="en-US" sz="2800" b="1" dirty="0"/>
              <a:t>104</a:t>
            </a:r>
            <a:r>
              <a:rPr lang="ru-RU" sz="2800" b="1" dirty="0"/>
              <a:t>.115 </a:t>
            </a:r>
          </a:p>
        </p:txBody>
      </p:sp>
      <p:sp>
        <p:nvSpPr>
          <p:cNvPr id="39941" name="Rectangle 14"/>
          <p:cNvSpPr>
            <a:spLocks noChangeArrowheads="1"/>
          </p:cNvSpPr>
          <p:nvPr/>
        </p:nvSpPr>
        <p:spPr bwMode="auto">
          <a:xfrm>
            <a:off x="285720" y="1189037"/>
            <a:ext cx="1905000" cy="519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2800" b="1"/>
              <a:t>IP-</a:t>
            </a:r>
            <a:r>
              <a:rPr lang="ru-RU" sz="2800" b="1"/>
              <a:t>адрес: </a:t>
            </a: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5518150" y="1133492"/>
            <a:ext cx="3224213" cy="919163"/>
          </a:xfrm>
          <a:prstGeom prst="wedgeRoundRectCallout">
            <a:avLst>
              <a:gd name="adj1" fmla="val -71520"/>
              <a:gd name="adj2" fmla="val -1052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sz="2400" dirty="0"/>
              <a:t>адрес сети + код компьютера в сети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287588" y="2132030"/>
            <a:ext cx="4568825" cy="663575"/>
            <a:chOff x="464" y="2126"/>
            <a:chExt cx="2878" cy="418"/>
          </a:xfrm>
        </p:grpSpPr>
        <p:sp>
          <p:nvSpPr>
            <p:cNvPr id="15" name="Text Box 32"/>
            <p:cNvSpPr txBox="1">
              <a:spLocks noChangeArrowheads="1"/>
            </p:cNvSpPr>
            <p:nvPr/>
          </p:nvSpPr>
          <p:spPr bwMode="auto">
            <a:xfrm>
              <a:off x="758" y="2193"/>
              <a:ext cx="2584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Как разделить две части?</a:t>
              </a:r>
            </a:p>
          </p:txBody>
        </p:sp>
        <p:sp>
          <p:nvSpPr>
            <p:cNvPr id="39953" name="Oval 33"/>
            <p:cNvSpPr>
              <a:spLocks noChangeArrowheads="1"/>
            </p:cNvSpPr>
            <p:nvPr/>
          </p:nvSpPr>
          <p:spPr bwMode="auto">
            <a:xfrm>
              <a:off x="464" y="212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en-US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539750" y="2852755"/>
            <a:ext cx="8424863" cy="8318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0363" indent="-360363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Маска</a:t>
            </a:r>
            <a:r>
              <a:rPr lang="ru-RU" sz="2400" dirty="0"/>
              <a:t> – это шаблон, который позволяет отделить адрес сети от номера компьютера в этой сети.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974822" y="4843481"/>
            <a:ext cx="1404937" cy="4603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0000"/>
                </a:solidFill>
              </a:rPr>
              <a:t>маска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87522" y="3986231"/>
            <a:ext cx="140335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IP</a:t>
            </a:r>
            <a:r>
              <a:rPr lang="ru-RU" sz="2400" dirty="0">
                <a:solidFill>
                  <a:srgbClr val="000000"/>
                </a:solidFill>
              </a:rPr>
              <a:t>-адрес</a:t>
            </a:r>
            <a:endParaRPr lang="ru-RU" dirty="0"/>
          </a:p>
        </p:txBody>
      </p:sp>
      <p:sp>
        <p:nvSpPr>
          <p:cNvPr id="33" name="Стрелка вниз 32"/>
          <p:cNvSpPr/>
          <p:nvPr/>
        </p:nvSpPr>
        <p:spPr bwMode="auto">
          <a:xfrm>
            <a:off x="2578072" y="4498993"/>
            <a:ext cx="242887" cy="331788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00034" y="5611831"/>
            <a:ext cx="1744663" cy="460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</a:rPr>
              <a:t>адрес сети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174972" y="5611831"/>
            <a:ext cx="2890837" cy="4603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000000"/>
                </a:solidFill>
              </a:rPr>
              <a:t>номер компьютера</a:t>
            </a:r>
            <a:endParaRPr lang="ru-RU" dirty="0"/>
          </a:p>
        </p:txBody>
      </p:sp>
      <p:sp>
        <p:nvSpPr>
          <p:cNvPr id="36" name="Стрелка вниз 35"/>
          <p:cNvSpPr/>
          <p:nvPr/>
        </p:nvSpPr>
        <p:spPr bwMode="auto">
          <a:xfrm rot="18589230">
            <a:off x="2918590" y="5336400"/>
            <a:ext cx="242887" cy="330200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7" name="Стрелка вниз 36"/>
          <p:cNvSpPr/>
          <p:nvPr/>
        </p:nvSpPr>
        <p:spPr bwMode="auto">
          <a:xfrm rot="3010770" flipH="1">
            <a:off x="2257397" y="5335606"/>
            <a:ext cx="242887" cy="331787"/>
          </a:xfrm>
          <a:prstGeom prst="down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41986" name="Picture 2" descr="https://cf2.ppt-online.org/files2/slide/t/t37W2hxIg9HRs1MF0VowpvCL8cKqBa6yYGAJPD/slide-1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8310" t="37345" r="21239" b="13763"/>
          <a:stretch>
            <a:fillRect/>
          </a:stretch>
        </p:blipFill>
        <p:spPr bwMode="auto">
          <a:xfrm>
            <a:off x="5214942" y="3929066"/>
            <a:ext cx="3571900" cy="16193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Маски для разделения </a:t>
            </a: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IP-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адреса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85720" y="1316046"/>
            <a:ext cx="4373562" cy="5847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sz="3200" b="1" dirty="0" smtClean="0"/>
              <a:t>19</a:t>
            </a:r>
            <a:r>
              <a:rPr lang="en-US" sz="3200" b="1" dirty="0" smtClean="0"/>
              <a:t>2  </a:t>
            </a:r>
            <a:r>
              <a:rPr lang="ru-RU" sz="3200" b="1" dirty="0" smtClean="0"/>
              <a:t>.</a:t>
            </a:r>
            <a:r>
              <a:rPr lang="en-US" sz="3200" b="1" dirty="0" smtClean="0"/>
              <a:t>  </a:t>
            </a:r>
            <a:r>
              <a:rPr lang="ru-RU" sz="3200" b="1" dirty="0"/>
              <a:t>16</a:t>
            </a:r>
            <a:r>
              <a:rPr lang="en-US" sz="3200" b="1" dirty="0"/>
              <a:t>8  </a:t>
            </a:r>
            <a:r>
              <a:rPr lang="ru-RU" sz="3200" b="1" dirty="0"/>
              <a:t>.</a:t>
            </a:r>
            <a:r>
              <a:rPr lang="en-US" sz="3200" b="1" dirty="0"/>
              <a:t> </a:t>
            </a:r>
            <a:r>
              <a:rPr lang="en-US" sz="3200" b="1" dirty="0" smtClean="0"/>
              <a:t>104  </a:t>
            </a:r>
            <a:r>
              <a:rPr lang="ru-RU" sz="3200" b="1" dirty="0"/>
              <a:t>.</a:t>
            </a:r>
            <a:r>
              <a:rPr lang="en-US" sz="3200" b="1" dirty="0"/>
              <a:t>  </a:t>
            </a:r>
            <a:r>
              <a:rPr lang="ru-RU" sz="3200" b="1" dirty="0"/>
              <a:t>115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400675" y="1304933"/>
            <a:ext cx="2984500" cy="5238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ru-RU" sz="3200" b="1" dirty="0"/>
              <a:t>255.255.255.   0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943475" y="1938346"/>
            <a:ext cx="1849438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11111111</a:t>
            </a:r>
            <a:r>
              <a:rPr lang="ru-RU" sz="2800" b="1" baseline="-25000"/>
              <a:t>2</a:t>
            </a:r>
          </a:p>
        </p:txBody>
      </p:sp>
      <p:sp>
        <p:nvSpPr>
          <p:cNvPr id="43015" name="Левая фигурная скобка 6"/>
          <p:cNvSpPr>
            <a:spLocks/>
          </p:cNvSpPr>
          <p:nvPr/>
        </p:nvSpPr>
        <p:spPr bwMode="auto">
          <a:xfrm rot="5400000">
            <a:off x="5670550" y="1117608"/>
            <a:ext cx="282575" cy="1546225"/>
          </a:xfrm>
          <a:prstGeom prst="leftBrace">
            <a:avLst>
              <a:gd name="adj1" fmla="val 6345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78463" y="2386021"/>
            <a:ext cx="890587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FF</a:t>
            </a:r>
            <a:r>
              <a:rPr lang="en-US" sz="2800" b="1" baseline="-25000" dirty="0"/>
              <a:t>16</a:t>
            </a:r>
            <a:endParaRPr lang="ru-RU" sz="2800" b="1" baseline="-250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054850" y="1938346"/>
            <a:ext cx="1920875" cy="5222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00000000</a:t>
            </a:r>
            <a:r>
              <a:rPr lang="ru-RU" sz="2800" b="1" baseline="-25000"/>
              <a:t>2</a:t>
            </a:r>
          </a:p>
        </p:txBody>
      </p:sp>
      <p:sp>
        <p:nvSpPr>
          <p:cNvPr id="43018" name="Левая фигурная скобка 9"/>
          <p:cNvSpPr>
            <a:spLocks/>
          </p:cNvSpPr>
          <p:nvPr/>
        </p:nvSpPr>
        <p:spPr bwMode="auto">
          <a:xfrm rot="5400000">
            <a:off x="7820025" y="1117608"/>
            <a:ext cx="282575" cy="1546225"/>
          </a:xfrm>
          <a:prstGeom prst="leftBrace">
            <a:avLst>
              <a:gd name="adj1" fmla="val 6345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8451" y="1949458"/>
            <a:ext cx="4416425" cy="58477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11……………….11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rgbClr val="333399"/>
                </a:solidFill>
              </a:rPr>
              <a:t>0</a:t>
            </a:r>
            <a:r>
              <a:rPr lang="ru-RU" sz="3200" b="1" dirty="0">
                <a:solidFill>
                  <a:srgbClr val="333399"/>
                </a:solidFill>
              </a:rPr>
              <a:t>0..0</a:t>
            </a:r>
            <a:r>
              <a:rPr lang="en-US" sz="3200" b="1" dirty="0">
                <a:solidFill>
                  <a:srgbClr val="333399"/>
                </a:solidFill>
              </a:rPr>
              <a:t>0</a:t>
            </a:r>
            <a:r>
              <a:rPr lang="ru-RU" sz="3200" b="1" baseline="-25000" dirty="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43020" name="Прямоугольник 11"/>
          <p:cNvSpPr>
            <a:spLocks noChangeArrowheads="1"/>
          </p:cNvSpPr>
          <p:nvPr/>
        </p:nvSpPr>
        <p:spPr bwMode="auto">
          <a:xfrm>
            <a:off x="357158" y="1246196"/>
            <a:ext cx="2786082" cy="1235075"/>
          </a:xfrm>
          <a:prstGeom prst="rect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 sz="2000"/>
          </a:p>
        </p:txBody>
      </p:sp>
      <p:sp>
        <p:nvSpPr>
          <p:cNvPr id="43021" name="Прямоугольник 12"/>
          <p:cNvSpPr>
            <a:spLocks noChangeArrowheads="1"/>
          </p:cNvSpPr>
          <p:nvPr/>
        </p:nvSpPr>
        <p:spPr bwMode="auto">
          <a:xfrm>
            <a:off x="3214678" y="1246196"/>
            <a:ext cx="1487497" cy="1235075"/>
          </a:xfrm>
          <a:prstGeom prst="rect">
            <a:avLst/>
          </a:prstGeom>
          <a:noFill/>
          <a:ln w="38100" algn="ctr">
            <a:solidFill>
              <a:schemeClr val="accent2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 sz="2000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350838" y="2765433"/>
            <a:ext cx="1801812" cy="782638"/>
          </a:xfrm>
          <a:prstGeom prst="wedgeRoundRectCallout">
            <a:avLst>
              <a:gd name="adj1" fmla="val 36125"/>
              <a:gd name="adj2" fmla="val -8995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sz="2000" dirty="0"/>
              <a:t>адрес сети</a:t>
            </a:r>
            <a:endParaRPr lang="en-US" sz="2000" dirty="0"/>
          </a:p>
          <a:p>
            <a:pPr algn="ctr">
              <a:defRPr/>
            </a:pPr>
            <a:r>
              <a:rPr lang="en-US" sz="2000" b="1" dirty="0"/>
              <a:t>192.168.104.0</a:t>
            </a:r>
            <a:endParaRPr lang="ru-RU" sz="2000" b="1" dirty="0"/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2260600" y="2765433"/>
            <a:ext cx="2411413" cy="782638"/>
          </a:xfrm>
          <a:prstGeom prst="wedgeRoundRectCallout">
            <a:avLst>
              <a:gd name="adj1" fmla="val 6449"/>
              <a:gd name="adj2" fmla="val -9652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54000" rIns="18000">
            <a:spAutoFit/>
          </a:bodyPr>
          <a:lstStyle/>
          <a:p>
            <a:pPr algn="ctr">
              <a:defRPr/>
            </a:pPr>
            <a:r>
              <a:rPr lang="ru-RU" sz="2000" dirty="0"/>
              <a:t>код компьютера</a:t>
            </a:r>
            <a:endParaRPr lang="en-US" sz="2000" dirty="0"/>
          </a:p>
          <a:p>
            <a:pPr algn="ctr">
              <a:defRPr/>
            </a:pPr>
            <a:r>
              <a:rPr lang="en-US" sz="2000" b="1" dirty="0"/>
              <a:t>1</a:t>
            </a:r>
            <a:r>
              <a:rPr lang="ru-RU" sz="2000" b="1" dirty="0"/>
              <a:t>15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90525" y="4135449"/>
            <a:ext cx="8315325" cy="936625"/>
            <a:chOff x="433" y="3902"/>
            <a:chExt cx="5238" cy="590"/>
          </a:xfrm>
        </p:grpSpPr>
        <p:sp>
          <p:nvSpPr>
            <p:cNvPr id="17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4944" cy="52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>
                  <a:solidFill>
                    <a:srgbClr val="000000"/>
                  </a:solidFill>
                </a:rPr>
                <a:t>  </a:t>
              </a:r>
              <a:r>
                <a:rPr lang="ru-RU" sz="2400" b="1" dirty="0">
                  <a:solidFill>
                    <a:srgbClr val="000000"/>
                  </a:solidFill>
                </a:rPr>
                <a:t>Маска в двоичном коде </a:t>
              </a:r>
              <a:r>
                <a:rPr lang="ru-RU" sz="2400" dirty="0">
                  <a:solidFill>
                    <a:srgbClr val="000000"/>
                  </a:solidFill>
                </a:rPr>
                <a:t>всегда имеет структуру </a:t>
              </a:r>
              <a:r>
                <a:rPr lang="ru-RU" sz="2400" b="1" dirty="0">
                  <a:solidFill>
                    <a:srgbClr val="000000"/>
                  </a:solidFill>
                </a:rPr>
                <a:t/>
              </a:r>
              <a:br>
                <a:rPr lang="ru-RU" sz="2400" b="1" dirty="0">
                  <a:solidFill>
                    <a:srgbClr val="000000"/>
                  </a:solidFill>
                </a:rPr>
              </a:br>
              <a:r>
                <a:rPr lang="ru-RU" sz="2400" b="1" dirty="0">
                  <a:solidFill>
                    <a:srgbClr val="000000"/>
                  </a:solidFill>
                </a:rPr>
                <a:t>  </a:t>
              </a:r>
              <a:r>
                <a:rPr lang="ru-RU" sz="2400" dirty="0">
                  <a:solidFill>
                    <a:srgbClr val="000000"/>
                  </a:solidFill>
                </a:rPr>
                <a:t>«все единицы – все нули»</a:t>
              </a:r>
              <a:r>
                <a:rPr lang="en-US" sz="2400" dirty="0">
                  <a:solidFill>
                    <a:srgbClr val="000000"/>
                  </a:solidFill>
                </a:rPr>
                <a:t>:</a:t>
              </a:r>
              <a:r>
                <a:rPr lang="ru-RU" sz="2400" dirty="0">
                  <a:solidFill>
                    <a:srgbClr val="000000"/>
                  </a:solidFill>
                </a:rPr>
                <a:t> </a:t>
              </a:r>
              <a:r>
                <a:rPr lang="ru-RU" sz="2400" b="1" dirty="0">
                  <a:solidFill>
                    <a:schemeClr val="accent1">
                      <a:lumMod val="75000"/>
                    </a:schemeClr>
                  </a:solidFill>
                </a:rPr>
                <a:t>11…11</a:t>
              </a:r>
              <a:r>
                <a:rPr lang="ru-RU" sz="2400" b="1" dirty="0">
                  <a:solidFill>
                    <a:srgbClr val="333399"/>
                  </a:solidFill>
                </a:rPr>
                <a:t>00…00</a:t>
              </a:r>
            </a:p>
          </p:txBody>
        </p:sp>
        <p:sp>
          <p:nvSpPr>
            <p:cNvPr id="40978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eaLnBrk="0" hangingPunct="0"/>
              <a:r>
                <a:rPr lang="ru-RU" sz="4400">
                  <a:solidFill>
                    <a:srgbClr val="FFFFFF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015" grpId="0" animBg="1"/>
      <p:bldP spid="8" grpId="0"/>
      <p:bldP spid="9" grpId="0"/>
      <p:bldP spid="43018" grpId="0" animBg="1"/>
      <p:bldP spid="11" grpId="0" animBg="1"/>
      <p:bldP spid="43020" grpId="0" animBg="1"/>
      <p:bldP spid="43021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Прямоугольник 7"/>
          <p:cNvSpPr>
            <a:spLocks noChangeArrowheads="1"/>
          </p:cNvSpPr>
          <p:nvPr/>
        </p:nvSpPr>
        <p:spPr bwMode="auto">
          <a:xfrm>
            <a:off x="411163" y="1071546"/>
            <a:ext cx="84248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/>
              <a:t>Последнее ненулевое число маски:</a:t>
            </a:r>
          </a:p>
        </p:txBody>
      </p:sp>
      <p:sp>
        <p:nvSpPr>
          <p:cNvPr id="5" name="Прямоугольник 10"/>
          <p:cNvSpPr>
            <a:spLocks noChangeArrowheads="1"/>
          </p:cNvSpPr>
          <p:nvPr/>
        </p:nvSpPr>
        <p:spPr bwMode="auto">
          <a:xfrm>
            <a:off x="777875" y="2441588"/>
            <a:ext cx="2728913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3308350" y="2441588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254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10"/>
          <p:cNvSpPr>
            <a:spLocks noChangeArrowheads="1"/>
          </p:cNvSpPr>
          <p:nvPr/>
        </p:nvSpPr>
        <p:spPr bwMode="auto">
          <a:xfrm>
            <a:off x="777875" y="3127388"/>
            <a:ext cx="276225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111111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3308350" y="3127388"/>
            <a:ext cx="95408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25</a:t>
            </a:r>
            <a:r>
              <a:rPr lang="ru-RU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</a:t>
            </a:r>
          </a:p>
        </p:txBody>
      </p:sp>
      <p:sp>
        <p:nvSpPr>
          <p:cNvPr id="9" name="Прямоугольник 10"/>
          <p:cNvSpPr>
            <a:spLocks noChangeArrowheads="1"/>
          </p:cNvSpPr>
          <p:nvPr/>
        </p:nvSpPr>
        <p:spPr bwMode="auto">
          <a:xfrm>
            <a:off x="777875" y="3803663"/>
            <a:ext cx="2797175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3308350" y="3803663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248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777875" y="4557725"/>
            <a:ext cx="2830513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0"/>
          <p:cNvSpPr>
            <a:spLocks noChangeArrowheads="1"/>
          </p:cNvSpPr>
          <p:nvPr/>
        </p:nvSpPr>
        <p:spPr bwMode="auto">
          <a:xfrm>
            <a:off x="3308350" y="4557725"/>
            <a:ext cx="954088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24</a:t>
            </a:r>
            <a:r>
              <a:rPr lang="ru-RU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</a:p>
        </p:txBody>
      </p:sp>
      <p:sp>
        <p:nvSpPr>
          <p:cNvPr id="13" name="Прямоугольник 10"/>
          <p:cNvSpPr>
            <a:spLocks noChangeArrowheads="1"/>
          </p:cNvSpPr>
          <p:nvPr/>
        </p:nvSpPr>
        <p:spPr bwMode="auto">
          <a:xfrm>
            <a:off x="4903788" y="2441588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0"/>
          <p:cNvSpPr>
            <a:spLocks noChangeArrowheads="1"/>
          </p:cNvSpPr>
          <p:nvPr/>
        </p:nvSpPr>
        <p:spPr bwMode="auto">
          <a:xfrm>
            <a:off x="7518400" y="2441588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224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0"/>
          <p:cNvSpPr>
            <a:spLocks noChangeArrowheads="1"/>
          </p:cNvSpPr>
          <p:nvPr/>
        </p:nvSpPr>
        <p:spPr bwMode="auto">
          <a:xfrm>
            <a:off x="4903788" y="3127388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0"/>
          <p:cNvSpPr>
            <a:spLocks noChangeArrowheads="1"/>
          </p:cNvSpPr>
          <p:nvPr/>
        </p:nvSpPr>
        <p:spPr bwMode="auto">
          <a:xfrm>
            <a:off x="7518400" y="3127388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192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0"/>
          <p:cNvSpPr>
            <a:spLocks noChangeArrowheads="1"/>
          </p:cNvSpPr>
          <p:nvPr/>
        </p:nvSpPr>
        <p:spPr bwMode="auto">
          <a:xfrm>
            <a:off x="4903788" y="3803663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0"/>
          <p:cNvSpPr>
            <a:spLocks noChangeArrowheads="1"/>
          </p:cNvSpPr>
          <p:nvPr/>
        </p:nvSpPr>
        <p:spPr bwMode="auto">
          <a:xfrm>
            <a:off x="7518400" y="3803663"/>
            <a:ext cx="954088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128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9" name="Прямоугольник 10"/>
          <p:cNvSpPr>
            <a:spLocks noChangeArrowheads="1"/>
          </p:cNvSpPr>
          <p:nvPr/>
        </p:nvSpPr>
        <p:spPr bwMode="auto">
          <a:xfrm>
            <a:off x="4903788" y="4557725"/>
            <a:ext cx="29337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en-US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  <a:r>
              <a:rPr lang="ru-RU" sz="3600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0"/>
          <p:cNvSpPr>
            <a:spLocks noChangeArrowheads="1"/>
          </p:cNvSpPr>
          <p:nvPr/>
        </p:nvSpPr>
        <p:spPr bwMode="auto">
          <a:xfrm>
            <a:off x="7518400" y="4557725"/>
            <a:ext cx="44132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</a:t>
            </a:r>
          </a:p>
        </p:txBody>
      </p:sp>
      <p:sp>
        <p:nvSpPr>
          <p:cNvPr id="21" name="Прямоугольник 10"/>
          <p:cNvSpPr>
            <a:spLocks noChangeArrowheads="1"/>
          </p:cNvSpPr>
          <p:nvPr/>
        </p:nvSpPr>
        <p:spPr bwMode="auto">
          <a:xfrm>
            <a:off x="714348" y="1785926"/>
            <a:ext cx="273825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111111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aseline="-25000" dirty="0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= </a:t>
            </a:r>
            <a:endParaRPr lang="ru-RU" sz="3600" baseline="-25000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" name="Прямоугольник 10"/>
          <p:cNvSpPr>
            <a:spLocks noChangeArrowheads="1"/>
          </p:cNvSpPr>
          <p:nvPr/>
        </p:nvSpPr>
        <p:spPr bwMode="auto">
          <a:xfrm>
            <a:off x="3214688" y="1779600"/>
            <a:ext cx="954087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255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Маски для разделения </a:t>
            </a:r>
            <a:r>
              <a:rPr kumimoji="0" lang="en-US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IP-</a:t>
            </a:r>
            <a:r>
              <a:rPr kumimoji="0" lang="ru-RU" sz="4000" b="1" i="0" u="none" strike="noStrike" kern="1200" cap="all" spc="0" normalizeH="0" baseline="0" noProof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адреса</a:t>
            </a:r>
            <a:endParaRPr kumimoji="0" lang="ru-RU" sz="4000" b="1" i="0" u="none" strike="noStrike" kern="1200" cap="all" spc="0" normalizeH="0" baseline="0" noProof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Число компьютеров в сети</a:t>
            </a: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504825" y="820738"/>
            <a:ext cx="4287838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192.168.104.109/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25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4857750" y="947738"/>
            <a:ext cx="2640013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25 единиц, 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потом 7 нулей</a:t>
            </a: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504825" y="1963738"/>
            <a:ext cx="824230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.1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.1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.1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0000000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715140" y="1970088"/>
            <a:ext cx="1825625" cy="719137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1079500" y="2713038"/>
            <a:ext cx="5381625" cy="661987"/>
          </a:xfrm>
          <a:prstGeom prst="wedgeRoundRectCallout">
            <a:avLst>
              <a:gd name="adj1" fmla="val 62100"/>
              <a:gd name="adj2" fmla="val -5066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2800" dirty="0">
                <a:latin typeface="+mn-lt"/>
              </a:rPr>
              <a:t>7</a:t>
            </a:r>
            <a:r>
              <a:rPr lang="ru-RU" sz="2800" dirty="0">
                <a:latin typeface="+mn-lt"/>
              </a:rPr>
              <a:t> битов на номер компьютера</a:t>
            </a: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504825" y="3484563"/>
            <a:ext cx="8147050" cy="72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3600" b="1" baseline="30000">
                <a:latin typeface="+mn-lt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3600" b="1" baseline="3000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= 128</a:t>
            </a:r>
            <a:r>
              <a:rPr lang="ru-RU" sz="3600">
                <a:latin typeface="+mn-lt"/>
                <a:ea typeface="Calibri" pitchFamily="34" charset="0"/>
                <a:cs typeface="Times New Roman" pitchFamily="18" charset="0"/>
              </a:rPr>
              <a:t> адресов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Прямоугольник 10"/>
          <p:cNvSpPr>
            <a:spLocks noChangeArrowheads="1"/>
          </p:cNvSpPr>
          <p:nvPr/>
        </p:nvSpPr>
        <p:spPr bwMode="auto">
          <a:xfrm>
            <a:off x="504825" y="4157663"/>
            <a:ext cx="8366125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defRPr/>
            </a:pP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Из них</a:t>
            </a:r>
            <a:r>
              <a:rPr lang="ru-RU" sz="2800" b="1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2 специальных: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7 младших битов – нули – </a:t>
            </a:r>
            <a:r>
              <a:rPr lang="ru-RU" sz="28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номер сети</a:t>
            </a: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7 младших битов – единицы – «отправить всем» (</a:t>
            </a:r>
            <a:r>
              <a:rPr lang="ru-RU" sz="28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широковещательный адрес</a:t>
            </a:r>
            <a:r>
              <a:rPr lang="ru-RU" sz="2800" dirty="0">
                <a:latin typeface="+mn-lt"/>
                <a:ea typeface="Calibri" pitchFamily="34" charset="0"/>
                <a:cs typeface="Times New Roman" pitchFamily="18" charset="0"/>
              </a:rPr>
              <a:t>)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929058" y="908050"/>
            <a:ext cx="704850" cy="549275"/>
          </a:xfrm>
          <a:prstGeom prst="rect">
            <a:avLst/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>
            <a:off x="6264275" y="3684588"/>
            <a:ext cx="2198688" cy="661987"/>
          </a:xfrm>
          <a:prstGeom prst="wedgeRoundRectCallout">
            <a:avLst>
              <a:gd name="adj1" fmla="val 4705"/>
              <a:gd name="adj2" fmla="val 11485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+mn-lt"/>
              </a:rPr>
              <a:t>Ответ: </a:t>
            </a:r>
            <a:r>
              <a:rPr lang="ru-RU" sz="2800" b="1" dirty="0">
                <a:latin typeface="+mn-lt"/>
              </a:rPr>
              <a:t>126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/>
      <p:bldP spid="12" grpId="0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Адрес сети и номер компьютера</a:t>
            </a:r>
          </a:p>
        </p:txBody>
      </p:sp>
      <p:sp>
        <p:nvSpPr>
          <p:cNvPr id="4" name="Прямоугольник 10"/>
          <p:cNvSpPr>
            <a:spLocks noChangeArrowheads="1"/>
          </p:cNvSpPr>
          <p:nvPr/>
        </p:nvSpPr>
        <p:spPr bwMode="auto">
          <a:xfrm>
            <a:off x="711200" y="1160477"/>
            <a:ext cx="36464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dirty="0">
                <a:latin typeface="+mn-lt"/>
                <a:ea typeface="Calibri" pitchFamily="34" charset="0"/>
                <a:cs typeface="Times New Roman" pitchFamily="18" charset="0"/>
              </a:rPr>
              <a:t>192.168.104.151</a:t>
            </a: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4724400" y="1160477"/>
            <a:ext cx="3646488" cy="730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en-US" sz="3600" b="1" dirty="0">
                <a:latin typeface="+mn-lt"/>
                <a:ea typeface="Calibri" pitchFamily="34" charset="0"/>
                <a:cs typeface="Times New Roman" pitchFamily="18" charset="0"/>
              </a:rPr>
              <a:t>255.255.255.2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24</a:t>
            </a:r>
          </a:p>
        </p:txBody>
      </p:sp>
      <p:sp>
        <p:nvSpPr>
          <p:cNvPr id="6" name="Прямоугольник 10"/>
          <p:cNvSpPr>
            <a:spLocks noChangeArrowheads="1"/>
          </p:cNvSpPr>
          <p:nvPr/>
        </p:nvSpPr>
        <p:spPr bwMode="auto">
          <a:xfrm>
            <a:off x="2557463" y="1900252"/>
            <a:ext cx="428783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>
                <a:latin typeface="+mn-lt"/>
                <a:ea typeface="Calibri" pitchFamily="34" charset="0"/>
                <a:cs typeface="Times New Roman" pitchFamily="18" charset="0"/>
              </a:rPr>
              <a:t>192.168.104.151</a:t>
            </a:r>
            <a:r>
              <a:rPr lang="en-US" sz="3600" b="1">
                <a:latin typeface="+mn-lt"/>
                <a:ea typeface="Calibri" pitchFamily="34" charset="0"/>
                <a:cs typeface="Times New Roman" pitchFamily="18" charset="0"/>
              </a:rPr>
              <a:t>/27</a:t>
            </a:r>
            <a:endParaRPr lang="ru-RU" sz="3600" b="1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642910" y="1279539"/>
            <a:ext cx="2543166" cy="492125"/>
          </a:xfrm>
          <a:prstGeom prst="rect">
            <a:avLst/>
          </a:prstGeom>
          <a:noFill/>
          <a:ln w="38100" algn="ctr">
            <a:solidFill>
              <a:schemeClr val="accent1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8" name="Левая фигурная скобка 7"/>
          <p:cNvSpPr>
            <a:spLocks/>
          </p:cNvSpPr>
          <p:nvPr/>
        </p:nvSpPr>
        <p:spPr bwMode="auto">
          <a:xfrm rot="16200000">
            <a:off x="3319462" y="331802"/>
            <a:ext cx="365125" cy="5727700"/>
          </a:xfrm>
          <a:prstGeom prst="leftBrace">
            <a:avLst>
              <a:gd name="adj1" fmla="val 77491"/>
              <a:gd name="adj2" fmla="val 49801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2413000" y="3273439"/>
            <a:ext cx="2193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</a:rPr>
              <a:t>адрес сети</a:t>
            </a:r>
            <a:endParaRPr lang="ru-RU" dirty="0">
              <a:latin typeface="+mn-lt"/>
            </a:endParaRPr>
          </a:p>
        </p:txBody>
      </p:sp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938213" y="4192602"/>
            <a:ext cx="31607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192.168.104.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?</a:t>
            </a:r>
            <a:endParaRPr lang="ru-RU" sz="3600" b="1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92125" y="3754452"/>
            <a:ext cx="21939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dirty="0">
                <a:solidFill>
                  <a:srgbClr val="000000"/>
                </a:solidFill>
                <a:latin typeface="+mn-lt"/>
              </a:rPr>
              <a:t>адрес сети</a:t>
            </a:r>
            <a:endParaRPr lang="ru-RU" dirty="0">
              <a:latin typeface="+mn-lt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92125" y="4851414"/>
            <a:ext cx="34051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>
                <a:solidFill>
                  <a:srgbClr val="000000"/>
                </a:solidFill>
                <a:latin typeface="+mn-lt"/>
              </a:rPr>
              <a:t>номер компьютера</a:t>
            </a:r>
            <a:endParaRPr lang="ru-RU">
              <a:latin typeface="+mn-lt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5124450" y="2930539"/>
            <a:ext cx="34050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3600" b="1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151</a:t>
            </a:r>
            <a:r>
              <a:rPr lang="en-US" sz="3600" b="1" dirty="0" smtClean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= 10010111</a:t>
            </a:r>
            <a:endParaRPr lang="ru-RU" dirty="0"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4" name="Левая фигурная скобка 13"/>
          <p:cNvSpPr>
            <a:spLocks/>
          </p:cNvSpPr>
          <p:nvPr/>
        </p:nvSpPr>
        <p:spPr bwMode="auto">
          <a:xfrm rot="16200000">
            <a:off x="6771481" y="3212321"/>
            <a:ext cx="204787" cy="698500"/>
          </a:xfrm>
          <a:prstGeom prst="leftBrace">
            <a:avLst>
              <a:gd name="adj1" fmla="val 77865"/>
              <a:gd name="adj2" fmla="val 49801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6440488" y="3548077"/>
            <a:ext cx="22367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000000"/>
                </a:solidFill>
                <a:latin typeface="+mn-lt"/>
                <a:ea typeface="Calibri" pitchFamily="34" charset="0"/>
                <a:cs typeface="Times New Roman" pitchFamily="18" charset="0"/>
              </a:rPr>
              <a:t>100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endParaRPr lang="ru-RU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654425" y="4222764"/>
            <a:ext cx="1150938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3600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28</a:t>
            </a:r>
            <a:endParaRPr lang="ru-RU" dirty="0">
              <a:solidFill>
                <a:srgbClr val="FF0000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Скругленная прямоугольная выноска 16"/>
          <p:cNvSpPr/>
          <p:nvPr/>
        </p:nvSpPr>
        <p:spPr bwMode="auto">
          <a:xfrm>
            <a:off x="3475038" y="3459177"/>
            <a:ext cx="2560637" cy="615950"/>
          </a:xfrm>
          <a:prstGeom prst="wedgeRoundRectCallout">
            <a:avLst>
              <a:gd name="adj1" fmla="val 67457"/>
              <a:gd name="adj2" fmla="val -3769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+mn-lt"/>
              </a:rPr>
              <a:t>к адресу сети</a:t>
            </a:r>
          </a:p>
        </p:txBody>
      </p:sp>
      <p:sp>
        <p:nvSpPr>
          <p:cNvPr id="18" name="Полилиния 17"/>
          <p:cNvSpPr>
            <a:spLocks noChangeArrowheads="1"/>
          </p:cNvSpPr>
          <p:nvPr/>
        </p:nvSpPr>
        <p:spPr bwMode="auto">
          <a:xfrm>
            <a:off x="4435475" y="4087827"/>
            <a:ext cx="2354263" cy="525462"/>
          </a:xfrm>
          <a:custGeom>
            <a:avLst/>
            <a:gdLst>
              <a:gd name="T0" fmla="*/ 2354580 w 2651760"/>
              <a:gd name="T1" fmla="*/ 0 h 388620"/>
              <a:gd name="T2" fmla="*/ 1481761 w 2651760"/>
              <a:gd name="T3" fmla="*/ 417531 h 388620"/>
              <a:gd name="T4" fmla="*/ 0 w 2651760"/>
              <a:gd name="T5" fmla="*/ 525780 h 388620"/>
              <a:gd name="T6" fmla="*/ 0 60000 65536"/>
              <a:gd name="T7" fmla="*/ 0 60000 65536"/>
              <a:gd name="T8" fmla="*/ 0 60000 65536"/>
              <a:gd name="T9" fmla="*/ 0 w 2651760"/>
              <a:gd name="T10" fmla="*/ 0 h 388620"/>
              <a:gd name="T11" fmla="*/ 2651760 w 2651760"/>
              <a:gd name="T12" fmla="*/ 388620 h 3886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51760" h="388620">
                <a:moveTo>
                  <a:pt x="2651760" y="0"/>
                </a:moveTo>
                <a:cubicBezTo>
                  <a:pt x="2381250" y="121920"/>
                  <a:pt x="2110740" y="243840"/>
                  <a:pt x="1668780" y="308610"/>
                </a:cubicBezTo>
                <a:cubicBezTo>
                  <a:pt x="1226820" y="373380"/>
                  <a:pt x="613410" y="381000"/>
                  <a:pt x="0" y="388620"/>
                </a:cubicBezTo>
              </a:path>
            </a:pathLst>
          </a:custGeom>
          <a:noFill/>
          <a:ln w="28575" algn="ctr">
            <a:solidFill>
              <a:srgbClr val="000099"/>
            </a:solidFill>
            <a:round/>
            <a:headEnd/>
            <a:tailEnd type="triangle" w="med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913188" y="4783152"/>
            <a:ext cx="6969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23</a:t>
            </a:r>
            <a:endParaRPr lang="ru-RU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7273925" y="3013089"/>
            <a:ext cx="1165225" cy="490538"/>
          </a:xfrm>
          <a:prstGeom prst="rect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21" name="Полилиния 20"/>
          <p:cNvSpPr>
            <a:spLocks noChangeArrowheads="1"/>
          </p:cNvSpPr>
          <p:nvPr/>
        </p:nvSpPr>
        <p:spPr bwMode="auto">
          <a:xfrm>
            <a:off x="4514850" y="3516327"/>
            <a:ext cx="3279775" cy="1543050"/>
          </a:xfrm>
          <a:custGeom>
            <a:avLst/>
            <a:gdLst>
              <a:gd name="T0" fmla="*/ 3280410 w 2651760"/>
              <a:gd name="T1" fmla="*/ 0 h 388620"/>
              <a:gd name="T2" fmla="*/ 2064396 w 2651760"/>
              <a:gd name="T3" fmla="*/ 1225363 h 388620"/>
              <a:gd name="T4" fmla="*/ 0 w 2651760"/>
              <a:gd name="T5" fmla="*/ 1543050 h 388620"/>
              <a:gd name="T6" fmla="*/ 0 60000 65536"/>
              <a:gd name="T7" fmla="*/ 0 60000 65536"/>
              <a:gd name="T8" fmla="*/ 0 60000 65536"/>
              <a:gd name="T9" fmla="*/ 0 w 2651760"/>
              <a:gd name="T10" fmla="*/ 0 h 388620"/>
              <a:gd name="T11" fmla="*/ 2651760 w 2651760"/>
              <a:gd name="T12" fmla="*/ 388620 h 3886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51760" h="388620">
                <a:moveTo>
                  <a:pt x="2651760" y="0"/>
                </a:moveTo>
                <a:cubicBezTo>
                  <a:pt x="2381250" y="121920"/>
                  <a:pt x="2110740" y="243840"/>
                  <a:pt x="1668780" y="308610"/>
                </a:cubicBezTo>
                <a:cubicBezTo>
                  <a:pt x="1226820" y="373380"/>
                  <a:pt x="613410" y="381000"/>
                  <a:pt x="0" y="388620"/>
                </a:cubicBezTo>
              </a:path>
            </a:pathLst>
          </a:custGeom>
          <a:noFill/>
          <a:ln w="28575" algn="ctr">
            <a:solidFill>
              <a:srgbClr val="000099"/>
            </a:solidFill>
            <a:round/>
            <a:headEnd/>
            <a:tailEnd type="triangle" w="med" len="lg"/>
          </a:ln>
        </p:spPr>
        <p:txBody>
          <a:bodyPr/>
          <a:lstStyle/>
          <a:p>
            <a:pPr>
              <a:defRPr/>
            </a:pPr>
            <a:endParaRPr lang="ru-RU">
              <a:latin typeface="+mn-lt"/>
            </a:endParaRPr>
          </a:p>
        </p:txBody>
      </p:sp>
      <p:sp>
        <p:nvSpPr>
          <p:cNvPr id="22" name="Прямоугольник 10"/>
          <p:cNvSpPr>
            <a:spLocks noChangeArrowheads="1"/>
          </p:cNvSpPr>
          <p:nvPr/>
        </p:nvSpPr>
        <p:spPr bwMode="auto">
          <a:xfrm>
            <a:off x="455613" y="2433652"/>
            <a:ext cx="81915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15000"/>
              </a:lnSpc>
              <a:defRPr/>
            </a:pP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1111111</a:t>
            </a:r>
            <a:r>
              <a:rPr lang="ru-RU" sz="3600" b="1" dirty="0">
                <a:latin typeface="+mn-lt"/>
                <a:ea typeface="Calibri" pitchFamily="34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3600" b="1" dirty="0">
                <a:solidFill>
                  <a:srgbClr val="FF0000"/>
                </a:solidFill>
                <a:latin typeface="+mn-lt"/>
                <a:ea typeface="Calibri" pitchFamily="34" charset="0"/>
                <a:cs typeface="Times New Roman" pitchFamily="18" charset="0"/>
              </a:rPr>
              <a:t>11</a:t>
            </a:r>
            <a:r>
              <a:rPr lang="en-US" sz="3600" b="1" dirty="0">
                <a:solidFill>
                  <a:srgbClr val="333399"/>
                </a:solidFill>
                <a:latin typeface="+mn-lt"/>
                <a:ea typeface="Calibri" pitchFamily="34" charset="0"/>
                <a:cs typeface="Times New Roman" pitchFamily="18" charset="0"/>
              </a:rPr>
              <a:t>00000</a:t>
            </a:r>
            <a:endParaRPr lang="ru-RU" sz="3600" b="1" dirty="0">
              <a:solidFill>
                <a:srgbClr val="333399"/>
              </a:solidFill>
              <a:latin typeface="+mn-lt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1" grpId="0"/>
      <p:bldP spid="12" grpId="0"/>
      <p:bldP spid="13" grpId="0"/>
      <p:bldP spid="14" grpId="0" animBg="1"/>
      <p:bldP spid="14" grpId="1" animBg="1"/>
      <p:bldP spid="15" grpId="0"/>
      <p:bldP spid="15" grpId="1"/>
      <p:bldP spid="16" grpId="0" animBg="1"/>
      <p:bldP spid="17" grpId="0" animBg="1"/>
      <p:bldP spid="17" grpId="1" animBg="1"/>
      <p:bldP spid="19" grpId="0"/>
      <p:bldP spid="20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5929354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2000" b="1" dirty="0" smtClean="0"/>
              <a:t>В терминологии сетей TCP/IP маской подсети называется 32-разрядное двоичное число, определяющее, какие именно разряды IP-адреса компьютера являются общими для всей подсети - в этих разрядах маски стоит 1. Обычно маски записываются в виде четверки десятичных чисел - по тем же правилам, что и IP-адреса. Для некоторой подсети используется маска 255.255.252.0. Сколько различных адресов компьютеров допускает эта маска?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2000" b="1" i="1" dirty="0" smtClean="0"/>
              <a:t>Примечание.</a:t>
            </a:r>
            <a:r>
              <a:rPr lang="ru-RU" sz="2000" b="1" dirty="0" smtClean="0"/>
              <a:t> На практике два из возможных адресов не используются для адресации узлов сети: адрес сети, в котором все биты, отсекаемые маской, равны 0, и широковещательный адрес, в котором все эти биты равны 1. 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2000" b="1" u="sng" dirty="0" smtClean="0">
                <a:solidFill>
                  <a:schemeClr val="accent2"/>
                </a:solidFill>
              </a:rPr>
              <a:t>Решение:</a:t>
            </a:r>
            <a:endParaRPr lang="ru-RU" sz="2000" b="1" dirty="0" smtClean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ru-RU" sz="2000" dirty="0" smtClean="0"/>
              <a:t>Найдём, сколько нулей в маске. Поскольку младшая часть маски 255.255.252.0 нулевая, 8 нулей стоят в конце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третья часть маски 252 = 255 – 3 = 11111100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 содержит 2 нулевых бита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общее число нулевых битов N = 10, число свободных адресов 2</a:t>
            </a:r>
            <a:r>
              <a:rPr lang="ru-RU" sz="2000" baseline="30000" dirty="0" smtClean="0"/>
              <a:t>N</a:t>
            </a:r>
            <a:r>
              <a:rPr lang="ru-RU" sz="2000" baseline="-25000" dirty="0" smtClean="0"/>
              <a:t> </a:t>
            </a:r>
            <a:r>
              <a:rPr lang="ru-RU" sz="2000" baseline="30000" dirty="0" smtClean="0"/>
              <a:t> </a:t>
            </a:r>
            <a:r>
              <a:rPr lang="ru-RU" sz="2000" dirty="0" smtClean="0"/>
              <a:t>= 1024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поскольку из них 2 адреса не используются (адрес сети и широковещательный адрес) для узлов сети остается 1024 – 2 = 1022 адреса</a:t>
            </a:r>
            <a:endParaRPr lang="en-US" sz="2000" b="1" dirty="0" smtClean="0">
              <a:solidFill>
                <a:schemeClr val="accent2"/>
              </a:solidFill>
            </a:endParaRPr>
          </a:p>
          <a:p>
            <a:pPr marL="0" lvl="0" indent="357188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accent2"/>
                </a:solidFill>
              </a:rPr>
              <a:t>Ответ:  </a:t>
            </a:r>
            <a:r>
              <a:rPr lang="en-US" sz="2000" b="1" dirty="0" smtClean="0">
                <a:solidFill>
                  <a:schemeClr val="accent2"/>
                </a:solidFill>
              </a:rPr>
              <a:t>1022</a:t>
            </a:r>
            <a:r>
              <a:rPr lang="ru-RU" sz="2000" b="1" dirty="0" smtClean="0">
                <a:solidFill>
                  <a:schemeClr val="accent2"/>
                </a:solidFill>
              </a:rPr>
              <a:t>.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 2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86874" cy="5857916"/>
          </a:xfrm>
        </p:spPr>
        <p:txBody>
          <a:bodyPr>
            <a:noAutofit/>
          </a:bodyPr>
          <a:lstStyle/>
          <a:p>
            <a:pPr marL="0" indent="357188">
              <a:spcBef>
                <a:spcPts val="0"/>
              </a:spcBef>
              <a:buNone/>
            </a:pPr>
            <a:r>
              <a:rPr lang="ru-RU" sz="2000" b="1" dirty="0" smtClean="0"/>
              <a:t>В терминологии сетей TCP/IP маской сети называют двоичное число, которое показывает, какая часть </a:t>
            </a:r>
            <a:r>
              <a:rPr lang="en-US" sz="2000" b="1" dirty="0" smtClean="0"/>
              <a:t>IP</a:t>
            </a:r>
            <a:r>
              <a:rPr lang="ru-RU" sz="2000" b="1" dirty="0" smtClean="0"/>
              <a:t>-адреса  узла сети относится к адресу сети, а какая – к адресу узла в этой сети. Адрес сети получается в результате применения поразрядной конъюнкции к заданному адресу узла и его маске. По заданным IP-адресу узла сети и маске определите адрес сети: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en-US" sz="2000" b="1" dirty="0" smtClean="0"/>
              <a:t>IP</a:t>
            </a:r>
            <a:r>
              <a:rPr lang="ru-RU" sz="2000" b="1" dirty="0" smtClean="0"/>
              <a:t>-адрес: 217.8.244.3		Маска: 255.255.252.0</a:t>
            </a:r>
          </a:p>
          <a:p>
            <a:pPr marL="0" indent="357188">
              <a:spcBef>
                <a:spcPts val="0"/>
              </a:spcBef>
              <a:buNone/>
            </a:pPr>
            <a:r>
              <a:rPr lang="ru-RU" sz="2000" b="1" u="sng" dirty="0" smtClean="0">
                <a:solidFill>
                  <a:schemeClr val="accent2"/>
                </a:solidFill>
              </a:rPr>
              <a:t>Решение: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поскольку 255 = 11111111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, все части IP-адреса узла, где маска равна 255, входят в IP-адрес сети без изменений 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поскольку 0 = 00000000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, все части IP-адреса узла, где маска равна 0, в IP-адресе сети заменяются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Поэтому  адрес сети имеет вид 217.8.X.0, где X определяется через  поразрядную конъюнкцию третьих байтов </a:t>
            </a:r>
            <a:r>
              <a:rPr lang="en-US" sz="2000" dirty="0" smtClean="0"/>
              <a:t>IP</a:t>
            </a:r>
            <a:r>
              <a:rPr lang="ru-RU" sz="2000" dirty="0" smtClean="0"/>
              <a:t>-адреса и маски</a:t>
            </a:r>
          </a:p>
          <a:p>
            <a:pPr lvl="0">
              <a:spcBef>
                <a:spcPts val="0"/>
              </a:spcBef>
            </a:pPr>
            <a:r>
              <a:rPr lang="ru-RU" sz="2000" dirty="0" smtClean="0"/>
              <a:t>переведем в двоичную систему третью часть </a:t>
            </a:r>
            <a:r>
              <a:rPr lang="en-US" sz="2000" dirty="0" smtClean="0"/>
              <a:t>IP</a:t>
            </a:r>
            <a:r>
              <a:rPr lang="ru-RU" sz="2000" dirty="0" smtClean="0"/>
              <a:t>-адреса и маски</a:t>
            </a:r>
          </a:p>
          <a:p>
            <a:pPr>
              <a:spcBef>
                <a:spcPts val="0"/>
              </a:spcBef>
            </a:pPr>
            <a:r>
              <a:rPr lang="ru-RU" sz="2000" dirty="0" smtClean="0"/>
              <a:t>Адрес:  	244 = 11110100</a:t>
            </a:r>
            <a:r>
              <a:rPr lang="ru-RU" sz="2000" baseline="-25000" dirty="0" smtClean="0"/>
              <a:t>2</a:t>
            </a:r>
            <a:endParaRPr lang="ru-RU" sz="2000" dirty="0" smtClean="0"/>
          </a:p>
          <a:p>
            <a:pPr>
              <a:spcBef>
                <a:spcPts val="0"/>
              </a:spcBef>
            </a:pPr>
            <a:r>
              <a:rPr lang="ru-RU" sz="2000" dirty="0" smtClean="0"/>
              <a:t>Маска: 	252 = 11111100</a:t>
            </a:r>
            <a:r>
              <a:rPr lang="ru-RU" sz="2000" baseline="-25000" dirty="0" smtClean="0"/>
              <a:t>2</a:t>
            </a:r>
            <a:endParaRPr lang="ru-RU" sz="2000" dirty="0" smtClean="0"/>
          </a:p>
          <a:p>
            <a:pPr lvl="0">
              <a:spcBef>
                <a:spcPts val="0"/>
              </a:spcBef>
            </a:pPr>
            <a:r>
              <a:rPr lang="ru-RU" sz="2000" dirty="0" smtClean="0"/>
              <a:t>выполним между этими числами– логическую операцию «И»; получим 11110100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=244. таким образом, полный адрес сети – 217.8.244.0</a:t>
            </a:r>
            <a:endParaRPr lang="ru-RU" sz="2000" b="1" dirty="0" smtClean="0">
              <a:solidFill>
                <a:schemeClr val="accent2"/>
              </a:solidFill>
            </a:endParaRPr>
          </a:p>
          <a:p>
            <a:pPr marL="0" lvl="0" indent="357188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accent2"/>
                </a:solidFill>
              </a:rPr>
              <a:t>Ответ:  217.8.244.0.</a:t>
            </a:r>
            <a:r>
              <a:rPr lang="ru-RU" sz="2000" dirty="0" smtClean="0"/>
              <a:t> 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2280</Words>
  <Application>Microsoft Office PowerPoint</Application>
  <PresentationFormat>Экран (4:3)</PresentationFormat>
  <Paragraphs>194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Courier New</vt:lpstr>
      <vt:lpstr>Symbol</vt:lpstr>
      <vt:lpstr>Times New Roman</vt:lpstr>
      <vt:lpstr>Тема Office</vt:lpstr>
      <vt:lpstr>IP -Адреса и маски</vt:lpstr>
      <vt:lpstr>IP-адреса</vt:lpstr>
      <vt:lpstr>IP-адреса и маски</vt:lpstr>
      <vt:lpstr>Маски для разделения IP-адреса</vt:lpstr>
      <vt:lpstr>Презентация PowerPoint</vt:lpstr>
      <vt:lpstr>Число компьютеров в сети</vt:lpstr>
      <vt:lpstr>Адрес сети и номер компьютера</vt:lpstr>
      <vt:lpstr>Пример 1 </vt:lpstr>
      <vt:lpstr>Пример 2 </vt:lpstr>
      <vt:lpstr>Пример 3</vt:lpstr>
      <vt:lpstr>Пример 4</vt:lpstr>
      <vt:lpstr>Пример 5 </vt:lpstr>
      <vt:lpstr>Пример 6 </vt:lpstr>
      <vt:lpstr>Пример 6 </vt:lpstr>
      <vt:lpstr>Пример 7 </vt:lpstr>
      <vt:lpstr>Пример 8</vt:lpstr>
      <vt:lpstr>Пример 9</vt:lpstr>
      <vt:lpstr>Что нужно знать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Адреса в Интернете</dc:title>
  <dc:creator>. я</dc:creator>
  <cp:lastModifiedBy>user</cp:lastModifiedBy>
  <cp:revision>104</cp:revision>
  <dcterms:created xsi:type="dcterms:W3CDTF">2021-12-22T08:55:06Z</dcterms:created>
  <dcterms:modified xsi:type="dcterms:W3CDTF">2023-10-09T10:13:35Z</dcterms:modified>
</cp:coreProperties>
</file>