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83" r:id="rId2"/>
    <p:sldId id="284" r:id="rId3"/>
    <p:sldId id="285" r:id="rId4"/>
    <p:sldId id="286" r:id="rId5"/>
    <p:sldId id="287" r:id="rId6"/>
    <p:sldId id="288" r:id="rId7"/>
    <p:sldId id="33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309" r:id="rId19"/>
    <p:sldId id="337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64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1F7921-0079-4161-9E01-1A2D803341D4}" type="datetimeFigureOut">
              <a:rPr lang="ru-RU" smtClean="0"/>
              <a:pPr/>
              <a:t>20.09.2022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0C23BC-537D-4D2A-ADB4-F2A6140FE7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241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4C3AC9-D998-4897-B19D-50F478C69D6D}" type="slidenum">
              <a:rPr lang="ru-RU" smtClean="0"/>
              <a:pPr/>
              <a:t>19</a:t>
            </a:fld>
            <a:endParaRPr lang="ru-RU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504321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C8872-8808-4A1F-B441-03B32883239C}" type="datetimeFigureOut">
              <a:rPr lang="ru-RU" smtClean="0"/>
              <a:pPr/>
              <a:t>20.09.2022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07CFB-7B87-4F1A-90AB-418E7A2CF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C8872-8808-4A1F-B441-03B32883239C}" type="datetimeFigureOut">
              <a:rPr lang="ru-RU" smtClean="0"/>
              <a:pPr/>
              <a:t>20.09.2022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07CFB-7B87-4F1A-90AB-418E7A2CF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C8872-8808-4A1F-B441-03B32883239C}" type="datetimeFigureOut">
              <a:rPr lang="ru-RU" smtClean="0"/>
              <a:pPr/>
              <a:t>20.09.2022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07CFB-7B87-4F1A-90AB-418E7A2CF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C8872-8808-4A1F-B441-03B32883239C}" type="datetimeFigureOut">
              <a:rPr lang="ru-RU" smtClean="0"/>
              <a:pPr/>
              <a:t>20.09.2022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07CFB-7B87-4F1A-90AB-418E7A2CF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C8872-8808-4A1F-B441-03B32883239C}" type="datetimeFigureOut">
              <a:rPr lang="ru-RU" smtClean="0"/>
              <a:pPr/>
              <a:t>20.09.2022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07CFB-7B87-4F1A-90AB-418E7A2CF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C8872-8808-4A1F-B441-03B32883239C}" type="datetimeFigureOut">
              <a:rPr lang="ru-RU" smtClean="0"/>
              <a:pPr/>
              <a:t>20.09.2022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07CFB-7B87-4F1A-90AB-418E7A2CF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C8872-8808-4A1F-B441-03B32883239C}" type="datetimeFigureOut">
              <a:rPr lang="ru-RU" smtClean="0"/>
              <a:pPr/>
              <a:t>20.09.2022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07CFB-7B87-4F1A-90AB-418E7A2CF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C8872-8808-4A1F-B441-03B32883239C}" type="datetimeFigureOut">
              <a:rPr lang="ru-RU" smtClean="0"/>
              <a:pPr/>
              <a:t>20.09.2022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07CFB-7B87-4F1A-90AB-418E7A2CF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C8872-8808-4A1F-B441-03B32883239C}" type="datetimeFigureOut">
              <a:rPr lang="ru-RU" smtClean="0"/>
              <a:pPr/>
              <a:t>20.09.2022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07CFB-7B87-4F1A-90AB-418E7A2CF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C8872-8808-4A1F-B441-03B32883239C}" type="datetimeFigureOut">
              <a:rPr lang="ru-RU" smtClean="0"/>
              <a:pPr/>
              <a:t>20.09.2022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07CFB-7B87-4F1A-90AB-418E7A2CF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Информация и информационные процессы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8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24262-C75B-406A-A105-BB84D0D9D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C8872-8808-4A1F-B441-03B32883239C}" type="datetimeFigureOut">
              <a:rPr lang="ru-RU" smtClean="0"/>
              <a:pPr/>
              <a:t>20.09.2022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07CFB-7B87-4F1A-90AB-418E7A2CF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84" Type="http://schemas.openxmlformats.org/officeDocument/2006/relationships/slideLayout" Target="../slideLayouts/slideLayout84.xml"/><Relationship Id="rId1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11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77" Type="http://schemas.openxmlformats.org/officeDocument/2006/relationships/slideLayout" Target="../slideLayouts/slideLayout77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80" Type="http://schemas.openxmlformats.org/officeDocument/2006/relationships/slideLayout" Target="../slideLayouts/slideLayout80.xml"/><Relationship Id="rId85" Type="http://schemas.openxmlformats.org/officeDocument/2006/relationships/slideLayout" Target="../slideLayouts/slideLayout85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83" Type="http://schemas.openxmlformats.org/officeDocument/2006/relationships/slideLayout" Target="../slideLayouts/slideLayout83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81" Type="http://schemas.openxmlformats.org/officeDocument/2006/relationships/slideLayout" Target="../slideLayouts/slideLayout81.xml"/><Relationship Id="rId86" Type="http://schemas.openxmlformats.org/officeDocument/2006/relationships/slideLayout" Target="../slideLayouts/slideLayout86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Relationship Id="rId24" Type="http://schemas.openxmlformats.org/officeDocument/2006/relationships/slideLayout" Target="../slideLayouts/slideLayout24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66" Type="http://schemas.openxmlformats.org/officeDocument/2006/relationships/slideLayout" Target="../slideLayouts/slideLayout66.xml"/><Relationship Id="rId87" Type="http://schemas.openxmlformats.org/officeDocument/2006/relationships/theme" Target="../theme/theme1.xml"/><Relationship Id="rId61" Type="http://schemas.openxmlformats.org/officeDocument/2006/relationships/slideLayout" Target="../slideLayouts/slideLayout61.xml"/><Relationship Id="rId82" Type="http://schemas.openxmlformats.org/officeDocument/2006/relationships/slideLayout" Target="../slideLayouts/slideLayout8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C8872-8808-4A1F-B441-03B32883239C}" type="datetimeFigureOut">
              <a:rPr lang="ru-RU" smtClean="0"/>
              <a:pPr/>
              <a:t>20.09.2022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07CFB-7B87-4F1A-90AB-418E7A2CF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6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642918"/>
            <a:ext cx="8653462" cy="1487487"/>
          </a:xfrm>
        </p:spPr>
        <p:txBody>
          <a:bodyPr>
            <a:normAutofit/>
          </a:bodyPr>
          <a:lstStyle/>
          <a:p>
            <a:pPr marL="1257300" indent="-1257300">
              <a:lnSpc>
                <a:spcPct val="90000"/>
              </a:lnSpc>
              <a:defRPr/>
            </a:pPr>
            <a:r>
              <a:rPr lang="ru-RU" sz="7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Сжатие данных</a:t>
            </a:r>
          </a:p>
        </p:txBody>
      </p:sp>
      <p:pic>
        <p:nvPicPr>
          <p:cNvPr id="110594" name="Picture 2" descr="https://avatars.dzeninfra.ru/get-zen_brief/6960570/pub_62e9217b30387f15f8fdac04_62e9228bd0bd4f785121f30a/scale_72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lum contrast="20000"/>
          </a:blip>
          <a:srcRect l="20833" t="23655" r="16666" b="16511"/>
          <a:stretch>
            <a:fillRect/>
          </a:stretch>
        </p:blipFill>
        <p:spPr bwMode="auto">
          <a:xfrm>
            <a:off x="1857356" y="2357430"/>
            <a:ext cx="5500726" cy="39421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Прямоугольник 66"/>
          <p:cNvSpPr/>
          <p:nvPr/>
        </p:nvSpPr>
        <p:spPr bwMode="auto">
          <a:xfrm>
            <a:off x="595313" y="5065733"/>
            <a:ext cx="3889375" cy="479425"/>
          </a:xfrm>
          <a:prstGeom prst="rect">
            <a:avLst/>
          </a:prstGeom>
          <a:gradFill flip="none" rotWithShape="1">
            <a:gsLst>
              <a:gs pos="0">
                <a:srgbClr val="66FF66">
                  <a:tint val="66000"/>
                  <a:satMod val="160000"/>
                </a:srgbClr>
              </a:gs>
              <a:gs pos="50000">
                <a:srgbClr val="66FF66">
                  <a:tint val="44500"/>
                  <a:satMod val="160000"/>
                </a:srgbClr>
              </a:gs>
              <a:gs pos="100000">
                <a:srgbClr val="66FF66">
                  <a:tint val="23500"/>
                  <a:satMod val="160000"/>
                </a:srgbClr>
              </a:gs>
            </a:gsLst>
            <a:lin ang="16200000" scaled="1"/>
            <a:tileRect/>
          </a:gra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6" name="Прямоугольник 65"/>
          <p:cNvSpPr/>
          <p:nvPr/>
        </p:nvSpPr>
        <p:spPr bwMode="auto">
          <a:xfrm>
            <a:off x="4818063" y="5878533"/>
            <a:ext cx="2497137" cy="479425"/>
          </a:xfrm>
          <a:prstGeom prst="rect">
            <a:avLst/>
          </a:prstGeom>
          <a:gradFill flip="none" rotWithShape="1">
            <a:gsLst>
              <a:gs pos="0">
                <a:srgbClr val="66FF66">
                  <a:tint val="66000"/>
                  <a:satMod val="160000"/>
                </a:srgbClr>
              </a:gs>
              <a:gs pos="50000">
                <a:srgbClr val="66FF66">
                  <a:tint val="44500"/>
                  <a:satMod val="160000"/>
                </a:srgbClr>
              </a:gs>
              <a:gs pos="100000">
                <a:srgbClr val="66FF66">
                  <a:tint val="23500"/>
                  <a:satMod val="160000"/>
                </a:srgbClr>
              </a:gs>
            </a:gsLst>
            <a:lin ang="16200000" scaled="1"/>
            <a:tileRect/>
          </a:gra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198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929718" cy="773113"/>
          </a:xfrm>
        </p:spPr>
        <p:txBody>
          <a:bodyPr>
            <a:noAutofit/>
          </a:bodyPr>
          <a:lstStyle/>
          <a:p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Код </a:t>
            </a:r>
            <a:r>
              <a:rPr lang="ru-RU" sz="6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Шеннона-Фано</a:t>
            </a:r>
            <a:endParaRPr lang="ru-RU" sz="6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2" name="Группа 6"/>
          <p:cNvGrpSpPr>
            <a:grpSpLocks/>
          </p:cNvGrpSpPr>
          <p:nvPr/>
        </p:nvGrpSpPr>
        <p:grpSpPr bwMode="auto">
          <a:xfrm>
            <a:off x="371475" y="1176358"/>
            <a:ext cx="3287713" cy="461962"/>
            <a:chOff x="371545" y="804828"/>
            <a:chExt cx="3287960" cy="461665"/>
          </a:xfrm>
        </p:grpSpPr>
        <p:sp>
          <p:nvSpPr>
            <p:cNvPr id="42052" name="Прямоугольник 3"/>
            <p:cNvSpPr>
              <a:spLocks noChangeArrowheads="1"/>
            </p:cNvSpPr>
            <p:nvPr/>
          </p:nvSpPr>
          <p:spPr bwMode="auto">
            <a:xfrm>
              <a:off x="371545" y="804828"/>
              <a:ext cx="325922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Алфавит: </a:t>
              </a:r>
              <a:r>
                <a:rPr lang="ru-RU" sz="2400" b="1">
                  <a:solidFill>
                    <a:srgbClr val="333399"/>
                  </a:solidFill>
                </a:rPr>
                <a:t>О</a:t>
              </a:r>
              <a:r>
                <a:rPr lang="ru-RU" sz="2400"/>
                <a:t>, </a:t>
              </a:r>
              <a:r>
                <a:rPr lang="ru-RU" sz="2400" b="1">
                  <a:solidFill>
                    <a:srgbClr val="333399"/>
                  </a:solidFill>
                </a:rPr>
                <a:t>Е</a:t>
              </a:r>
              <a:r>
                <a:rPr lang="ru-RU" sz="2400"/>
                <a:t>, </a:t>
              </a:r>
              <a:r>
                <a:rPr lang="ru-RU" sz="2400" b="1">
                  <a:solidFill>
                    <a:srgbClr val="333399"/>
                  </a:solidFill>
                </a:rPr>
                <a:t>Н</a:t>
              </a:r>
              <a:r>
                <a:rPr lang="ru-RU" sz="2400"/>
                <a:t>, </a:t>
              </a:r>
              <a:r>
                <a:rPr lang="ru-RU" sz="2400" b="1">
                  <a:solidFill>
                    <a:srgbClr val="333399"/>
                  </a:solidFill>
                </a:rPr>
                <a:t>Т</a:t>
              </a:r>
              <a:r>
                <a:rPr lang="ru-RU" sz="2400"/>
                <a:t>, </a:t>
              </a:r>
              <a:r>
                <a:rPr lang="ru-RU" sz="2400" b="1">
                  <a:solidFill>
                    <a:srgbClr val="333399"/>
                  </a:solidFill>
                </a:rPr>
                <a:t> </a:t>
              </a:r>
              <a:endParaRPr lang="ru-RU"/>
            </a:p>
          </p:txBody>
        </p:sp>
        <p:sp>
          <p:nvSpPr>
            <p:cNvPr id="42053" name="Freeform 2"/>
            <p:cNvSpPr>
              <a:spLocks/>
            </p:cNvSpPr>
            <p:nvPr/>
          </p:nvSpPr>
          <p:spPr bwMode="auto">
            <a:xfrm>
              <a:off x="3435669" y="1094084"/>
              <a:ext cx="223836" cy="50800"/>
            </a:xfrm>
            <a:custGeom>
              <a:avLst/>
              <a:gdLst>
                <a:gd name="T0" fmla="*/ 0 w 1322"/>
                <a:gd name="T1" fmla="*/ 0 h 320"/>
                <a:gd name="T2" fmla="*/ 0 w 1322"/>
                <a:gd name="T3" fmla="*/ 2147483647 h 320"/>
                <a:gd name="T4" fmla="*/ 2147483647 w 1322"/>
                <a:gd name="T5" fmla="*/ 2147483647 h 320"/>
                <a:gd name="T6" fmla="*/ 2147483647 w 1322"/>
                <a:gd name="T7" fmla="*/ 0 h 32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22"/>
                <a:gd name="T13" fmla="*/ 0 h 320"/>
                <a:gd name="T14" fmla="*/ 1322 w 1322"/>
                <a:gd name="T15" fmla="*/ 320 h 32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22" h="320">
                  <a:moveTo>
                    <a:pt x="0" y="0"/>
                  </a:moveTo>
                  <a:lnTo>
                    <a:pt x="0" y="320"/>
                  </a:lnTo>
                  <a:lnTo>
                    <a:pt x="1322" y="320"/>
                  </a:lnTo>
                  <a:lnTo>
                    <a:pt x="1322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1991" name="Прямоугольник 7"/>
          <p:cNvSpPr>
            <a:spLocks noChangeArrowheads="1"/>
          </p:cNvSpPr>
          <p:nvPr/>
        </p:nvSpPr>
        <p:spPr bwMode="auto">
          <a:xfrm>
            <a:off x="371475" y="1558945"/>
            <a:ext cx="5418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00000"/>
                </a:solidFill>
              </a:rPr>
              <a:t>Количество символов в сообщении: </a:t>
            </a:r>
            <a:endParaRPr lang="ru-RU"/>
          </a:p>
        </p:txBody>
      </p:sp>
      <p:grpSp>
        <p:nvGrpSpPr>
          <p:cNvPr id="3" name="Группа 20"/>
          <p:cNvGrpSpPr>
            <a:grpSpLocks/>
          </p:cNvGrpSpPr>
          <p:nvPr/>
        </p:nvGrpSpPr>
        <p:grpSpPr bwMode="auto">
          <a:xfrm>
            <a:off x="754063" y="2003445"/>
            <a:ext cx="6383337" cy="466725"/>
            <a:chOff x="753429" y="1631724"/>
            <a:chExt cx="6384522" cy="466743"/>
          </a:xfrm>
        </p:grpSpPr>
        <p:sp>
          <p:nvSpPr>
            <p:cNvPr id="42042" name="Freeform 2"/>
            <p:cNvSpPr>
              <a:spLocks/>
            </p:cNvSpPr>
            <p:nvPr/>
          </p:nvSpPr>
          <p:spPr bwMode="auto">
            <a:xfrm>
              <a:off x="753429" y="1917463"/>
              <a:ext cx="223836" cy="50800"/>
            </a:xfrm>
            <a:custGeom>
              <a:avLst/>
              <a:gdLst>
                <a:gd name="T0" fmla="*/ 0 w 1322"/>
                <a:gd name="T1" fmla="*/ 0 h 320"/>
                <a:gd name="T2" fmla="*/ 0 w 1322"/>
                <a:gd name="T3" fmla="*/ 2147483647 h 320"/>
                <a:gd name="T4" fmla="*/ 2147483647 w 1322"/>
                <a:gd name="T5" fmla="*/ 2147483647 h 320"/>
                <a:gd name="T6" fmla="*/ 2147483647 w 1322"/>
                <a:gd name="T7" fmla="*/ 0 h 32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22"/>
                <a:gd name="T13" fmla="*/ 0 h 320"/>
                <a:gd name="T14" fmla="*/ 1322 w 1322"/>
                <a:gd name="T15" fmla="*/ 320 h 32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22" h="320">
                  <a:moveTo>
                    <a:pt x="0" y="0"/>
                  </a:moveTo>
                  <a:lnTo>
                    <a:pt x="0" y="320"/>
                  </a:lnTo>
                  <a:lnTo>
                    <a:pt x="1322" y="320"/>
                  </a:lnTo>
                  <a:lnTo>
                    <a:pt x="1322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43" name="Прямоугольник 8"/>
            <p:cNvSpPr>
              <a:spLocks noChangeArrowheads="1"/>
            </p:cNvSpPr>
            <p:nvPr/>
          </p:nvSpPr>
          <p:spPr bwMode="auto">
            <a:xfrm>
              <a:off x="1043455" y="1631724"/>
              <a:ext cx="699360" cy="461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solidFill>
                    <a:srgbClr val="000000"/>
                  </a:solidFill>
                </a:rPr>
                <a:t>1</a:t>
              </a:r>
              <a:r>
                <a:rPr lang="en-US" sz="2400">
                  <a:solidFill>
                    <a:srgbClr val="000000"/>
                  </a:solidFill>
                </a:rPr>
                <a:t>40</a:t>
              </a:r>
              <a:endParaRPr lang="ru-RU"/>
            </a:p>
          </p:txBody>
        </p:sp>
        <p:sp>
          <p:nvSpPr>
            <p:cNvPr id="42044" name="Прямоугольник 9"/>
            <p:cNvSpPr>
              <a:spLocks noChangeArrowheads="1"/>
            </p:cNvSpPr>
            <p:nvPr/>
          </p:nvSpPr>
          <p:spPr bwMode="auto">
            <a:xfrm>
              <a:off x="1978359" y="1636802"/>
              <a:ext cx="42351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b="1">
                  <a:solidFill>
                    <a:srgbClr val="333399"/>
                  </a:solidFill>
                </a:rPr>
                <a:t>О</a:t>
              </a:r>
              <a:endParaRPr lang="ru-RU"/>
            </a:p>
          </p:txBody>
        </p:sp>
        <p:sp>
          <p:nvSpPr>
            <p:cNvPr id="42045" name="Прямоугольник 12"/>
            <p:cNvSpPr>
              <a:spLocks noChangeArrowheads="1"/>
            </p:cNvSpPr>
            <p:nvPr/>
          </p:nvSpPr>
          <p:spPr bwMode="auto">
            <a:xfrm>
              <a:off x="4862281" y="1636802"/>
              <a:ext cx="40748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b="1">
                  <a:solidFill>
                    <a:srgbClr val="333399"/>
                  </a:solidFill>
                </a:rPr>
                <a:t>Н</a:t>
              </a:r>
              <a:endParaRPr lang="ru-RU"/>
            </a:p>
          </p:txBody>
        </p:sp>
        <p:sp>
          <p:nvSpPr>
            <p:cNvPr id="42046" name="Прямоугольник 13"/>
            <p:cNvSpPr>
              <a:spLocks noChangeArrowheads="1"/>
            </p:cNvSpPr>
            <p:nvPr/>
          </p:nvSpPr>
          <p:spPr bwMode="auto">
            <a:xfrm>
              <a:off x="3428335" y="1636802"/>
              <a:ext cx="38985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b="1">
                  <a:solidFill>
                    <a:srgbClr val="333399"/>
                  </a:solidFill>
                </a:rPr>
                <a:t>Е</a:t>
              </a:r>
              <a:endParaRPr lang="ru-RU"/>
            </a:p>
          </p:txBody>
        </p:sp>
        <p:sp>
          <p:nvSpPr>
            <p:cNvPr id="42047" name="Прямоугольник 14"/>
            <p:cNvSpPr>
              <a:spLocks noChangeArrowheads="1"/>
            </p:cNvSpPr>
            <p:nvPr/>
          </p:nvSpPr>
          <p:spPr bwMode="auto">
            <a:xfrm>
              <a:off x="6278592" y="1636802"/>
              <a:ext cx="37221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b="1">
                  <a:solidFill>
                    <a:srgbClr val="333399"/>
                  </a:solidFill>
                </a:rPr>
                <a:t>Т</a:t>
              </a:r>
              <a:endParaRPr lang="ru-RU"/>
            </a:p>
          </p:txBody>
        </p:sp>
        <p:sp>
          <p:nvSpPr>
            <p:cNvPr id="42048" name="Прямоугольник 16"/>
            <p:cNvSpPr>
              <a:spLocks noChangeArrowheads="1"/>
            </p:cNvSpPr>
            <p:nvPr/>
          </p:nvSpPr>
          <p:spPr bwMode="auto">
            <a:xfrm>
              <a:off x="2359789" y="1631724"/>
              <a:ext cx="527807" cy="461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000000"/>
                  </a:solidFill>
                </a:rPr>
                <a:t>68</a:t>
              </a:r>
              <a:endParaRPr lang="ru-RU"/>
            </a:p>
          </p:txBody>
        </p:sp>
        <p:sp>
          <p:nvSpPr>
            <p:cNvPr id="42049" name="Прямоугольник 17"/>
            <p:cNvSpPr>
              <a:spLocks noChangeArrowheads="1"/>
            </p:cNvSpPr>
            <p:nvPr/>
          </p:nvSpPr>
          <p:spPr bwMode="auto">
            <a:xfrm>
              <a:off x="3786655" y="1631724"/>
              <a:ext cx="527807" cy="461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000000"/>
                  </a:solidFill>
                </a:rPr>
                <a:t>68</a:t>
              </a:r>
              <a:endParaRPr lang="ru-RU"/>
            </a:p>
          </p:txBody>
        </p:sp>
        <p:sp>
          <p:nvSpPr>
            <p:cNvPr id="42050" name="Прямоугольник 18"/>
            <p:cNvSpPr>
              <a:spLocks noChangeArrowheads="1"/>
            </p:cNvSpPr>
            <p:nvPr/>
          </p:nvSpPr>
          <p:spPr bwMode="auto">
            <a:xfrm>
              <a:off x="5183376" y="1631724"/>
              <a:ext cx="527807" cy="461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000000"/>
                  </a:solidFill>
                </a:rPr>
                <a:t>64</a:t>
              </a:r>
              <a:endParaRPr lang="ru-RU"/>
            </a:p>
          </p:txBody>
        </p:sp>
        <p:sp>
          <p:nvSpPr>
            <p:cNvPr id="42051" name="Прямоугольник 19"/>
            <p:cNvSpPr>
              <a:spLocks noChangeArrowheads="1"/>
            </p:cNvSpPr>
            <p:nvPr/>
          </p:nvSpPr>
          <p:spPr bwMode="auto">
            <a:xfrm>
              <a:off x="6610242" y="1631724"/>
              <a:ext cx="52770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000000"/>
                  </a:solidFill>
                </a:rPr>
                <a:t>60</a:t>
              </a:r>
            </a:p>
          </p:txBody>
        </p:sp>
      </p:grpSp>
      <p:sp>
        <p:nvSpPr>
          <p:cNvPr id="40969" name="Прямоугольник 21"/>
          <p:cNvSpPr>
            <a:spLocks noChangeArrowheads="1"/>
          </p:cNvSpPr>
          <p:nvPr/>
        </p:nvSpPr>
        <p:spPr bwMode="auto">
          <a:xfrm>
            <a:off x="371475" y="3059133"/>
            <a:ext cx="7604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00000"/>
                </a:solidFill>
              </a:rPr>
              <a:t>На 2 группы с примерно равным числом символов: </a:t>
            </a:r>
            <a:endParaRPr lang="ru-RU"/>
          </a:p>
        </p:txBody>
      </p:sp>
      <p:grpSp>
        <p:nvGrpSpPr>
          <p:cNvPr id="4" name="Группа 39"/>
          <p:cNvGrpSpPr>
            <a:grpSpLocks/>
          </p:cNvGrpSpPr>
          <p:nvPr/>
        </p:nvGrpSpPr>
        <p:grpSpPr bwMode="auto">
          <a:xfrm>
            <a:off x="592138" y="3549670"/>
            <a:ext cx="6672262" cy="492125"/>
            <a:chOff x="592853" y="2562330"/>
            <a:chExt cx="6672105" cy="492369"/>
          </a:xfrm>
        </p:grpSpPr>
        <p:sp>
          <p:nvSpPr>
            <p:cNvPr id="37" name="Прямоугольник 36"/>
            <p:cNvSpPr/>
            <p:nvPr/>
          </p:nvSpPr>
          <p:spPr bwMode="auto">
            <a:xfrm>
              <a:off x="1980295" y="2562330"/>
              <a:ext cx="1123924" cy="492369"/>
            </a:xfrm>
            <a:prstGeom prst="rect">
              <a:avLst/>
            </a:prstGeom>
            <a:ln>
              <a:headEnd type="none" w="med" len="med"/>
              <a:tailEnd type="triangle" w="lg" len="lg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" name="Прямоугольник 37"/>
            <p:cNvSpPr/>
            <p:nvPr/>
          </p:nvSpPr>
          <p:spPr bwMode="auto">
            <a:xfrm>
              <a:off x="4753592" y="2562330"/>
              <a:ext cx="1123924" cy="492369"/>
            </a:xfrm>
            <a:prstGeom prst="rect">
              <a:avLst/>
            </a:prstGeom>
            <a:ln>
              <a:headEnd type="none" w="med" len="med"/>
              <a:tailEnd type="triangle" w="lg" len="lg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" name="Прямоугольник 35"/>
            <p:cNvSpPr/>
            <p:nvPr/>
          </p:nvSpPr>
          <p:spPr bwMode="auto">
            <a:xfrm>
              <a:off x="3366150" y="2562330"/>
              <a:ext cx="1125512" cy="492369"/>
            </a:xfrm>
            <a:prstGeom prst="rect">
              <a:avLst/>
            </a:prstGeom>
            <a:ln>
              <a:headEnd type="none" w="med" len="med"/>
              <a:tailEnd type="triangle" w="lg" len="lg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" name="Прямоугольник 34"/>
            <p:cNvSpPr/>
            <p:nvPr/>
          </p:nvSpPr>
          <p:spPr bwMode="auto">
            <a:xfrm>
              <a:off x="6139447" y="2562330"/>
              <a:ext cx="1125511" cy="492369"/>
            </a:xfrm>
            <a:prstGeom prst="rect">
              <a:avLst/>
            </a:prstGeom>
            <a:ln>
              <a:headEnd type="none" w="med" len="med"/>
              <a:tailEnd type="triangle" w="lg" len="lg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 bwMode="auto">
            <a:xfrm>
              <a:off x="592853" y="2562330"/>
              <a:ext cx="1125511" cy="492369"/>
            </a:xfrm>
            <a:prstGeom prst="rect">
              <a:avLst/>
            </a:prstGeom>
            <a:ln>
              <a:headEnd type="none" w="med" len="med"/>
              <a:tailEnd type="triangle" w="lg" len="lg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5" name="Группа 22"/>
            <p:cNvGrpSpPr>
              <a:grpSpLocks/>
            </p:cNvGrpSpPr>
            <p:nvPr/>
          </p:nvGrpSpPr>
          <p:grpSpPr bwMode="auto">
            <a:xfrm>
              <a:off x="753429" y="2586317"/>
              <a:ext cx="6384509" cy="466972"/>
              <a:chOff x="753429" y="1631724"/>
              <a:chExt cx="6384509" cy="466972"/>
            </a:xfrm>
          </p:grpSpPr>
          <p:sp>
            <p:nvSpPr>
              <p:cNvPr id="42032" name="Freeform 2"/>
              <p:cNvSpPr>
                <a:spLocks/>
              </p:cNvSpPr>
              <p:nvPr/>
            </p:nvSpPr>
            <p:spPr bwMode="auto">
              <a:xfrm>
                <a:off x="753429" y="1917463"/>
                <a:ext cx="223836" cy="50800"/>
              </a:xfrm>
              <a:custGeom>
                <a:avLst/>
                <a:gdLst>
                  <a:gd name="T0" fmla="*/ 0 w 1322"/>
                  <a:gd name="T1" fmla="*/ 0 h 320"/>
                  <a:gd name="T2" fmla="*/ 0 w 1322"/>
                  <a:gd name="T3" fmla="*/ 2147483647 h 320"/>
                  <a:gd name="T4" fmla="*/ 2147483647 w 1322"/>
                  <a:gd name="T5" fmla="*/ 2147483647 h 320"/>
                  <a:gd name="T6" fmla="*/ 2147483647 w 1322"/>
                  <a:gd name="T7" fmla="*/ 0 h 32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22"/>
                  <a:gd name="T13" fmla="*/ 0 h 320"/>
                  <a:gd name="T14" fmla="*/ 1322 w 1322"/>
                  <a:gd name="T15" fmla="*/ 320 h 32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22" h="320">
                    <a:moveTo>
                      <a:pt x="0" y="0"/>
                    </a:moveTo>
                    <a:lnTo>
                      <a:pt x="0" y="320"/>
                    </a:lnTo>
                    <a:lnTo>
                      <a:pt x="1322" y="320"/>
                    </a:lnTo>
                    <a:lnTo>
                      <a:pt x="1322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033" name="Прямоугольник 24"/>
              <p:cNvSpPr>
                <a:spLocks noChangeArrowheads="1"/>
              </p:cNvSpPr>
              <p:nvPr/>
            </p:nvSpPr>
            <p:spPr bwMode="auto">
              <a:xfrm>
                <a:off x="1043455" y="1631724"/>
                <a:ext cx="699214" cy="4618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solidFill>
                      <a:srgbClr val="000000"/>
                    </a:solidFill>
                  </a:rPr>
                  <a:t>140</a:t>
                </a:r>
                <a:endParaRPr lang="ru-RU"/>
              </a:p>
            </p:txBody>
          </p:sp>
          <p:sp>
            <p:nvSpPr>
              <p:cNvPr id="42034" name="Прямоугольник 25"/>
              <p:cNvSpPr>
                <a:spLocks noChangeArrowheads="1"/>
              </p:cNvSpPr>
              <p:nvPr/>
            </p:nvSpPr>
            <p:spPr bwMode="auto">
              <a:xfrm>
                <a:off x="3475560" y="1636802"/>
                <a:ext cx="389841" cy="4618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>
                    <a:solidFill>
                      <a:srgbClr val="333399"/>
                    </a:solidFill>
                  </a:rPr>
                  <a:t>E</a:t>
                </a:r>
                <a:endParaRPr lang="ru-RU"/>
              </a:p>
            </p:txBody>
          </p:sp>
          <p:sp>
            <p:nvSpPr>
              <p:cNvPr id="42035" name="Прямоугольник 26"/>
              <p:cNvSpPr>
                <a:spLocks noChangeArrowheads="1"/>
              </p:cNvSpPr>
              <p:nvPr/>
            </p:nvSpPr>
            <p:spPr bwMode="auto">
              <a:xfrm>
                <a:off x="6289146" y="1636802"/>
                <a:ext cx="372209" cy="4618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>
                    <a:solidFill>
                      <a:srgbClr val="333399"/>
                    </a:solidFill>
                  </a:rPr>
                  <a:t>T</a:t>
                </a:r>
                <a:endParaRPr lang="ru-RU"/>
              </a:p>
            </p:txBody>
          </p:sp>
          <p:sp>
            <p:nvSpPr>
              <p:cNvPr id="42036" name="Прямоугольник 27"/>
              <p:cNvSpPr>
                <a:spLocks noChangeArrowheads="1"/>
              </p:cNvSpPr>
              <p:nvPr/>
            </p:nvSpPr>
            <p:spPr bwMode="auto">
              <a:xfrm>
                <a:off x="4885344" y="1636802"/>
                <a:ext cx="407474" cy="4618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>
                    <a:solidFill>
                      <a:srgbClr val="333399"/>
                    </a:solidFill>
                  </a:rPr>
                  <a:t>H</a:t>
                </a:r>
                <a:endParaRPr lang="ru-RU"/>
              </a:p>
            </p:txBody>
          </p:sp>
          <p:sp>
            <p:nvSpPr>
              <p:cNvPr id="42037" name="Прямоугольник 28"/>
              <p:cNvSpPr>
                <a:spLocks noChangeArrowheads="1"/>
              </p:cNvSpPr>
              <p:nvPr/>
            </p:nvSpPr>
            <p:spPr bwMode="auto">
              <a:xfrm>
                <a:off x="2118565" y="1636802"/>
                <a:ext cx="423504" cy="4618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>
                    <a:solidFill>
                      <a:srgbClr val="333399"/>
                    </a:solidFill>
                  </a:rPr>
                  <a:t>O</a:t>
                </a:r>
                <a:endParaRPr lang="ru-RU"/>
              </a:p>
            </p:txBody>
          </p:sp>
          <p:sp>
            <p:nvSpPr>
              <p:cNvPr id="42038" name="Прямоугольник 29"/>
              <p:cNvSpPr>
                <a:spLocks noChangeArrowheads="1"/>
              </p:cNvSpPr>
              <p:nvPr/>
            </p:nvSpPr>
            <p:spPr bwMode="auto">
              <a:xfrm>
                <a:off x="3856990" y="1631724"/>
                <a:ext cx="527697" cy="4618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rgbClr val="000000"/>
                    </a:solidFill>
                  </a:rPr>
                  <a:t>68</a:t>
                </a:r>
                <a:endParaRPr lang="ru-RU" dirty="0"/>
              </a:p>
            </p:txBody>
          </p:sp>
          <p:sp>
            <p:nvSpPr>
              <p:cNvPr id="42039" name="Прямоугольник 30"/>
              <p:cNvSpPr>
                <a:spLocks noChangeArrowheads="1"/>
              </p:cNvSpPr>
              <p:nvPr/>
            </p:nvSpPr>
            <p:spPr bwMode="auto">
              <a:xfrm>
                <a:off x="5243664" y="1631724"/>
                <a:ext cx="527697" cy="4618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solidFill>
                      <a:srgbClr val="000000"/>
                    </a:solidFill>
                  </a:rPr>
                  <a:t>64</a:t>
                </a:r>
                <a:endParaRPr lang="ru-RU"/>
              </a:p>
            </p:txBody>
          </p:sp>
          <p:sp>
            <p:nvSpPr>
              <p:cNvPr id="42040" name="Прямоугольник 31"/>
              <p:cNvSpPr>
                <a:spLocks noChangeArrowheads="1"/>
              </p:cNvSpPr>
              <p:nvPr/>
            </p:nvSpPr>
            <p:spPr bwMode="auto">
              <a:xfrm>
                <a:off x="6610241" y="1631724"/>
                <a:ext cx="527697" cy="4618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solidFill>
                      <a:srgbClr val="000000"/>
                    </a:solidFill>
                  </a:rPr>
                  <a:t>60</a:t>
                </a:r>
                <a:endParaRPr lang="ru-RU"/>
              </a:p>
            </p:txBody>
          </p:sp>
          <p:sp>
            <p:nvSpPr>
              <p:cNvPr id="42041" name="Прямоугольник 32"/>
              <p:cNvSpPr>
                <a:spLocks noChangeArrowheads="1"/>
              </p:cNvSpPr>
              <p:nvPr/>
            </p:nvSpPr>
            <p:spPr bwMode="auto">
              <a:xfrm>
                <a:off x="2450215" y="1631724"/>
                <a:ext cx="527697" cy="4618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solidFill>
                      <a:srgbClr val="000000"/>
                    </a:solidFill>
                  </a:rPr>
                  <a:t>68</a:t>
                </a:r>
              </a:p>
            </p:txBody>
          </p:sp>
        </p:grpSp>
      </p:grpSp>
      <p:grpSp>
        <p:nvGrpSpPr>
          <p:cNvPr id="6" name="Группа 43"/>
          <p:cNvGrpSpPr>
            <a:grpSpLocks/>
          </p:cNvGrpSpPr>
          <p:nvPr/>
        </p:nvGrpSpPr>
        <p:grpSpPr bwMode="auto">
          <a:xfrm>
            <a:off x="617538" y="4106883"/>
            <a:ext cx="6646862" cy="608012"/>
            <a:chOff x="617973" y="3120012"/>
            <a:chExt cx="6646988" cy="607976"/>
          </a:xfrm>
        </p:grpSpPr>
        <p:sp>
          <p:nvSpPr>
            <p:cNvPr id="42022" name="Левая фигурная скобка 38"/>
            <p:cNvSpPr>
              <a:spLocks/>
            </p:cNvSpPr>
            <p:nvPr/>
          </p:nvSpPr>
          <p:spPr bwMode="auto">
            <a:xfrm rot="-5400000">
              <a:off x="1758462" y="1979523"/>
              <a:ext cx="175847" cy="2456826"/>
            </a:xfrm>
            <a:prstGeom prst="leftBrace">
              <a:avLst>
                <a:gd name="adj1" fmla="val 49870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23" name="Левая фигурная скобка 40"/>
            <p:cNvSpPr>
              <a:spLocks/>
            </p:cNvSpPr>
            <p:nvPr/>
          </p:nvSpPr>
          <p:spPr bwMode="auto">
            <a:xfrm rot="-5400000">
              <a:off x="5230168" y="1281164"/>
              <a:ext cx="195943" cy="3873642"/>
            </a:xfrm>
            <a:prstGeom prst="leftBrace">
              <a:avLst>
                <a:gd name="adj1" fmla="val 49881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24" name="Прямоугольник 41"/>
            <p:cNvSpPr>
              <a:spLocks noChangeArrowheads="1"/>
            </p:cNvSpPr>
            <p:nvPr/>
          </p:nvSpPr>
          <p:spPr bwMode="auto">
            <a:xfrm>
              <a:off x="1512035" y="3267023"/>
              <a:ext cx="699243" cy="4609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000000"/>
                  </a:solidFill>
                </a:rPr>
                <a:t>208</a:t>
              </a: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42025" name="Прямоугольник 42"/>
            <p:cNvSpPr>
              <a:spLocks noChangeArrowheads="1"/>
            </p:cNvSpPr>
            <p:nvPr/>
          </p:nvSpPr>
          <p:spPr bwMode="auto">
            <a:xfrm>
              <a:off x="4978715" y="3267023"/>
              <a:ext cx="699243" cy="4609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000000"/>
                  </a:solidFill>
                </a:rPr>
                <a:t>192</a:t>
              </a:r>
              <a:endParaRPr lang="ru-RU">
                <a:solidFill>
                  <a:srgbClr val="000000"/>
                </a:solidFill>
              </a:endParaRPr>
            </a:p>
          </p:txBody>
        </p:sp>
      </p:grpSp>
      <p:sp>
        <p:nvSpPr>
          <p:cNvPr id="40972" name="Прямоугольник 44"/>
          <p:cNvSpPr>
            <a:spLocks noChangeArrowheads="1"/>
          </p:cNvSpPr>
          <p:nvPr/>
        </p:nvSpPr>
        <p:spPr bwMode="auto">
          <a:xfrm>
            <a:off x="717550" y="4575195"/>
            <a:ext cx="2370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333399"/>
                </a:solidFill>
              </a:rPr>
              <a:t>начинаются с 0</a:t>
            </a:r>
            <a:endParaRPr lang="ru-RU">
              <a:solidFill>
                <a:srgbClr val="333399"/>
              </a:solidFill>
            </a:endParaRPr>
          </a:p>
        </p:txBody>
      </p:sp>
      <p:sp>
        <p:nvSpPr>
          <p:cNvPr id="40973" name="Прямоугольник 45"/>
          <p:cNvSpPr>
            <a:spLocks noChangeArrowheads="1"/>
          </p:cNvSpPr>
          <p:nvPr/>
        </p:nvSpPr>
        <p:spPr bwMode="auto">
          <a:xfrm>
            <a:off x="4194175" y="4575195"/>
            <a:ext cx="2370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333399"/>
                </a:solidFill>
              </a:rPr>
              <a:t>начинаются с </a:t>
            </a:r>
            <a:r>
              <a:rPr lang="en-US" sz="2400">
                <a:solidFill>
                  <a:srgbClr val="333399"/>
                </a:solidFill>
              </a:rPr>
              <a:t>1</a:t>
            </a:r>
            <a:endParaRPr lang="ru-RU">
              <a:solidFill>
                <a:srgbClr val="333399"/>
              </a:solidFill>
            </a:endParaRPr>
          </a:p>
        </p:txBody>
      </p:sp>
      <p:grpSp>
        <p:nvGrpSpPr>
          <p:cNvPr id="7" name="Группа 62"/>
          <p:cNvGrpSpPr>
            <a:grpSpLocks/>
          </p:cNvGrpSpPr>
          <p:nvPr/>
        </p:nvGrpSpPr>
        <p:grpSpPr bwMode="auto">
          <a:xfrm>
            <a:off x="755650" y="5059383"/>
            <a:ext cx="2160588" cy="466725"/>
            <a:chOff x="755650" y="4071938"/>
            <a:chExt cx="2160588" cy="466427"/>
          </a:xfrm>
        </p:grpSpPr>
        <p:sp>
          <p:nvSpPr>
            <p:cNvPr id="42018" name="Freeform 2"/>
            <p:cNvSpPr>
              <a:spLocks/>
            </p:cNvSpPr>
            <p:nvPr/>
          </p:nvSpPr>
          <p:spPr bwMode="auto">
            <a:xfrm>
              <a:off x="755650" y="4360863"/>
              <a:ext cx="223838" cy="50800"/>
            </a:xfrm>
            <a:custGeom>
              <a:avLst/>
              <a:gdLst>
                <a:gd name="T0" fmla="*/ 0 w 1322"/>
                <a:gd name="T1" fmla="*/ 0 h 320"/>
                <a:gd name="T2" fmla="*/ 0 w 1322"/>
                <a:gd name="T3" fmla="*/ 2147483647 h 320"/>
                <a:gd name="T4" fmla="*/ 2147483647 w 1322"/>
                <a:gd name="T5" fmla="*/ 2147483647 h 320"/>
                <a:gd name="T6" fmla="*/ 2147483647 w 1322"/>
                <a:gd name="T7" fmla="*/ 0 h 32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22"/>
                <a:gd name="T13" fmla="*/ 0 h 320"/>
                <a:gd name="T14" fmla="*/ 1322 w 1322"/>
                <a:gd name="T15" fmla="*/ 320 h 32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22" h="320">
                  <a:moveTo>
                    <a:pt x="0" y="0"/>
                  </a:moveTo>
                  <a:lnTo>
                    <a:pt x="0" y="320"/>
                  </a:lnTo>
                  <a:lnTo>
                    <a:pt x="1322" y="320"/>
                  </a:lnTo>
                  <a:lnTo>
                    <a:pt x="1322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19" name="Прямоугольник 47"/>
            <p:cNvSpPr>
              <a:spLocks noChangeArrowheads="1"/>
            </p:cNvSpPr>
            <p:nvPr/>
          </p:nvSpPr>
          <p:spPr bwMode="auto">
            <a:xfrm>
              <a:off x="1044575" y="4075113"/>
              <a:ext cx="528638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00</a:t>
              </a:r>
              <a:endParaRPr lang="ru-RU"/>
            </a:p>
          </p:txBody>
        </p:sp>
        <p:sp>
          <p:nvSpPr>
            <p:cNvPr id="42020" name="Прямоугольник 48"/>
            <p:cNvSpPr>
              <a:spLocks noChangeArrowheads="1"/>
            </p:cNvSpPr>
            <p:nvPr/>
          </p:nvSpPr>
          <p:spPr bwMode="auto">
            <a:xfrm>
              <a:off x="2057400" y="4076700"/>
              <a:ext cx="42351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333399"/>
                  </a:solidFill>
                </a:rPr>
                <a:t>O</a:t>
              </a:r>
              <a:endParaRPr lang="ru-RU"/>
            </a:p>
          </p:txBody>
        </p:sp>
        <p:sp>
          <p:nvSpPr>
            <p:cNvPr id="42021" name="Прямоугольник 49"/>
            <p:cNvSpPr>
              <a:spLocks noChangeArrowheads="1"/>
            </p:cNvSpPr>
            <p:nvPr/>
          </p:nvSpPr>
          <p:spPr bwMode="auto">
            <a:xfrm>
              <a:off x="2387600" y="4071938"/>
              <a:ext cx="528638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000000"/>
                  </a:solidFill>
                </a:rPr>
                <a:t>0</a:t>
              </a:r>
              <a:r>
                <a:rPr lang="ru-RU" sz="2400" dirty="0">
                  <a:solidFill>
                    <a:srgbClr val="000000"/>
                  </a:solidFill>
                </a:rPr>
                <a:t>1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8" name="Группа 67"/>
          <p:cNvGrpSpPr>
            <a:grpSpLocks/>
          </p:cNvGrpSpPr>
          <p:nvPr/>
        </p:nvGrpSpPr>
        <p:grpSpPr bwMode="auto">
          <a:xfrm>
            <a:off x="3468688" y="5027633"/>
            <a:ext cx="3795712" cy="496887"/>
            <a:chOff x="3468688" y="4040188"/>
            <a:chExt cx="3795712" cy="496590"/>
          </a:xfrm>
        </p:grpSpPr>
        <p:grpSp>
          <p:nvGrpSpPr>
            <p:cNvPr id="9" name="Группа 63"/>
            <p:cNvGrpSpPr>
              <a:grpSpLocks/>
            </p:cNvGrpSpPr>
            <p:nvPr/>
          </p:nvGrpSpPr>
          <p:grpSpPr bwMode="auto">
            <a:xfrm>
              <a:off x="3468688" y="4040188"/>
              <a:ext cx="3795712" cy="496590"/>
              <a:chOff x="3468688" y="4040188"/>
              <a:chExt cx="3795712" cy="496590"/>
            </a:xfrm>
          </p:grpSpPr>
          <p:sp>
            <p:nvSpPr>
              <p:cNvPr id="42014" name="Прямоугольник 50"/>
              <p:cNvSpPr>
                <a:spLocks noChangeArrowheads="1"/>
              </p:cNvSpPr>
              <p:nvPr/>
            </p:nvSpPr>
            <p:spPr bwMode="auto">
              <a:xfrm>
                <a:off x="3468688" y="4075113"/>
                <a:ext cx="38985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>
                    <a:solidFill>
                      <a:srgbClr val="333399"/>
                    </a:solidFill>
                  </a:rPr>
                  <a:t>E</a:t>
                </a:r>
                <a:endParaRPr lang="ru-RU"/>
              </a:p>
            </p:txBody>
          </p:sp>
          <p:sp>
            <p:nvSpPr>
              <p:cNvPr id="42015" name="Прямоугольник 51"/>
              <p:cNvSpPr>
                <a:spLocks noChangeArrowheads="1"/>
              </p:cNvSpPr>
              <p:nvPr/>
            </p:nvSpPr>
            <p:spPr bwMode="auto">
              <a:xfrm>
                <a:off x="3849688" y="4070350"/>
                <a:ext cx="528637" cy="4603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 dirty="0">
                    <a:solidFill>
                      <a:srgbClr val="000000"/>
                    </a:solidFill>
                  </a:rPr>
                  <a:t>10</a:t>
                </a:r>
                <a:endParaRPr lang="ru-RU" dirty="0"/>
              </a:p>
            </p:txBody>
          </p:sp>
          <p:sp>
            <p:nvSpPr>
              <p:cNvPr id="55" name="Прямоугольник 54"/>
              <p:cNvSpPr/>
              <p:nvPr/>
            </p:nvSpPr>
            <p:spPr bwMode="auto">
              <a:xfrm>
                <a:off x="4752975" y="4040188"/>
                <a:ext cx="1125538" cy="491831"/>
              </a:xfrm>
              <a:prstGeom prst="rect">
                <a:avLst/>
              </a:prstGeom>
              <a:ln>
                <a:headEnd type="none" w="med" len="med"/>
                <a:tailEnd type="triangle" w="lg" len="lg"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6" name="Прямоугольник 55"/>
              <p:cNvSpPr/>
              <p:nvPr/>
            </p:nvSpPr>
            <p:spPr bwMode="auto">
              <a:xfrm>
                <a:off x="6138863" y="4040188"/>
                <a:ext cx="1125537" cy="491831"/>
              </a:xfrm>
              <a:prstGeom prst="rect">
                <a:avLst/>
              </a:prstGeom>
              <a:ln>
                <a:headEnd type="none" w="med" len="med"/>
                <a:tailEnd type="triangle" w="lg" len="lg"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42010" name="Прямоугольник 56"/>
            <p:cNvSpPr>
              <a:spLocks noChangeArrowheads="1"/>
            </p:cNvSpPr>
            <p:nvPr/>
          </p:nvSpPr>
          <p:spPr bwMode="auto">
            <a:xfrm>
              <a:off x="6289675" y="4070350"/>
              <a:ext cx="37221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333399"/>
                  </a:solidFill>
                </a:rPr>
                <a:t>T</a:t>
              </a:r>
              <a:endParaRPr lang="ru-RU"/>
            </a:p>
          </p:txBody>
        </p:sp>
        <p:sp>
          <p:nvSpPr>
            <p:cNvPr id="42011" name="Прямоугольник 57"/>
            <p:cNvSpPr>
              <a:spLocks noChangeArrowheads="1"/>
            </p:cNvSpPr>
            <p:nvPr/>
          </p:nvSpPr>
          <p:spPr bwMode="auto">
            <a:xfrm>
              <a:off x="4884738" y="4070350"/>
              <a:ext cx="40748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b="1" dirty="0">
                  <a:solidFill>
                    <a:srgbClr val="333399"/>
                  </a:solidFill>
                </a:rPr>
                <a:t>Н</a:t>
              </a:r>
              <a:endParaRPr lang="ru-RU" dirty="0"/>
            </a:p>
          </p:txBody>
        </p:sp>
        <p:sp>
          <p:nvSpPr>
            <p:cNvPr id="42012" name="Прямоугольник 58"/>
            <p:cNvSpPr>
              <a:spLocks noChangeArrowheads="1"/>
            </p:cNvSpPr>
            <p:nvPr/>
          </p:nvSpPr>
          <p:spPr bwMode="auto">
            <a:xfrm>
              <a:off x="5243513" y="4064000"/>
              <a:ext cx="52770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solidFill>
                    <a:srgbClr val="000000"/>
                  </a:solidFill>
                </a:rPr>
                <a:t>64</a:t>
              </a:r>
              <a:endParaRPr lang="ru-RU"/>
            </a:p>
          </p:txBody>
        </p:sp>
        <p:sp>
          <p:nvSpPr>
            <p:cNvPr id="42013" name="Прямоугольник 59"/>
            <p:cNvSpPr>
              <a:spLocks noChangeArrowheads="1"/>
            </p:cNvSpPr>
            <p:nvPr/>
          </p:nvSpPr>
          <p:spPr bwMode="auto">
            <a:xfrm>
              <a:off x="6610350" y="4064000"/>
              <a:ext cx="52770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000000"/>
                  </a:solidFill>
                </a:rPr>
                <a:t>60</a:t>
              </a:r>
              <a:endParaRPr lang="ru-RU"/>
            </a:p>
          </p:txBody>
        </p:sp>
      </p:grpSp>
      <p:sp>
        <p:nvSpPr>
          <p:cNvPr id="40986" name="Прямоугольник 60"/>
          <p:cNvSpPr>
            <a:spLocks noChangeArrowheads="1"/>
          </p:cNvSpPr>
          <p:nvPr/>
        </p:nvSpPr>
        <p:spPr bwMode="auto">
          <a:xfrm>
            <a:off x="4789488" y="5451495"/>
            <a:ext cx="2517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333399"/>
                </a:solidFill>
              </a:rPr>
              <a:t>начинаются с </a:t>
            </a:r>
            <a:r>
              <a:rPr lang="en-US" sz="2400">
                <a:solidFill>
                  <a:srgbClr val="333399"/>
                </a:solidFill>
              </a:rPr>
              <a:t>1</a:t>
            </a:r>
            <a:r>
              <a:rPr lang="ru-RU" sz="2400">
                <a:solidFill>
                  <a:srgbClr val="333399"/>
                </a:solidFill>
              </a:rPr>
              <a:t>1</a:t>
            </a:r>
            <a:endParaRPr lang="ru-RU">
              <a:solidFill>
                <a:srgbClr val="333399"/>
              </a:solidFill>
            </a:endParaRPr>
          </a:p>
        </p:txBody>
      </p:sp>
      <p:grpSp>
        <p:nvGrpSpPr>
          <p:cNvPr id="10" name="Группа 64"/>
          <p:cNvGrpSpPr>
            <a:grpSpLocks/>
          </p:cNvGrpSpPr>
          <p:nvPr/>
        </p:nvGrpSpPr>
        <p:grpSpPr bwMode="auto">
          <a:xfrm>
            <a:off x="4884738" y="5883295"/>
            <a:ext cx="2379662" cy="466725"/>
            <a:chOff x="4884738" y="4895850"/>
            <a:chExt cx="2379662" cy="466428"/>
          </a:xfrm>
        </p:grpSpPr>
        <p:sp>
          <p:nvSpPr>
            <p:cNvPr id="42005" name="Прямоугольник 61"/>
            <p:cNvSpPr>
              <a:spLocks noChangeArrowheads="1"/>
            </p:cNvSpPr>
            <p:nvPr/>
          </p:nvSpPr>
          <p:spPr bwMode="auto">
            <a:xfrm>
              <a:off x="6289675" y="4900613"/>
              <a:ext cx="37221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b="1">
                  <a:solidFill>
                    <a:srgbClr val="333399"/>
                  </a:solidFill>
                </a:rPr>
                <a:t>Т</a:t>
              </a:r>
              <a:endParaRPr lang="ru-RU"/>
            </a:p>
          </p:txBody>
        </p:sp>
        <p:sp>
          <p:nvSpPr>
            <p:cNvPr id="42006" name="Прямоугольник 62"/>
            <p:cNvSpPr>
              <a:spLocks noChangeArrowheads="1"/>
            </p:cNvSpPr>
            <p:nvPr/>
          </p:nvSpPr>
          <p:spPr bwMode="auto">
            <a:xfrm>
              <a:off x="4884738" y="4900613"/>
              <a:ext cx="40748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b="1">
                  <a:solidFill>
                    <a:srgbClr val="333399"/>
                  </a:solidFill>
                </a:rPr>
                <a:t>Н</a:t>
              </a:r>
              <a:endParaRPr lang="ru-RU"/>
            </a:p>
          </p:txBody>
        </p:sp>
        <p:sp>
          <p:nvSpPr>
            <p:cNvPr id="42007" name="Прямоугольник 63"/>
            <p:cNvSpPr>
              <a:spLocks noChangeArrowheads="1"/>
            </p:cNvSpPr>
            <p:nvPr/>
          </p:nvSpPr>
          <p:spPr bwMode="auto">
            <a:xfrm>
              <a:off x="5243513" y="4895850"/>
              <a:ext cx="676275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000000"/>
                  </a:solidFill>
                </a:rPr>
                <a:t>110</a:t>
              </a:r>
              <a:endParaRPr lang="ru-RU"/>
            </a:p>
          </p:txBody>
        </p:sp>
        <p:sp>
          <p:nvSpPr>
            <p:cNvPr id="42008" name="Прямоугольник 64"/>
            <p:cNvSpPr>
              <a:spLocks noChangeArrowheads="1"/>
            </p:cNvSpPr>
            <p:nvPr/>
          </p:nvSpPr>
          <p:spPr bwMode="auto">
            <a:xfrm>
              <a:off x="6610350" y="4895850"/>
              <a:ext cx="654050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000000"/>
                  </a:solidFill>
                </a:rPr>
                <a:t>111</a:t>
              </a:r>
              <a:endParaRPr lang="ru-RU"/>
            </a:p>
          </p:txBody>
        </p:sp>
      </p:grpSp>
      <p:sp>
        <p:nvSpPr>
          <p:cNvPr id="69" name="Полилиния 68"/>
          <p:cNvSpPr>
            <a:spLocks/>
          </p:cNvSpPr>
          <p:nvPr/>
        </p:nvSpPr>
        <p:spPr bwMode="auto">
          <a:xfrm>
            <a:off x="750888" y="2544783"/>
            <a:ext cx="6346825" cy="0"/>
          </a:xfrm>
          <a:custGeom>
            <a:avLst/>
            <a:gdLst>
              <a:gd name="T0" fmla="*/ 0 w 6346479"/>
              <a:gd name="T1" fmla="*/ 0 h 45267"/>
              <a:gd name="T2" fmla="*/ 6347173 w 6346479"/>
              <a:gd name="T3" fmla="*/ 0 h 45267"/>
              <a:gd name="T4" fmla="*/ 0 60000 65536"/>
              <a:gd name="T5" fmla="*/ 0 60000 65536"/>
              <a:gd name="T6" fmla="*/ 0 w 6346479"/>
              <a:gd name="T7" fmla="*/ 0 h 45267"/>
              <a:gd name="T8" fmla="*/ 6346479 w 6346479"/>
              <a:gd name="T9" fmla="*/ 0 h 4526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346479" h="45267">
                <a:moveTo>
                  <a:pt x="0" y="45267"/>
                </a:moveTo>
                <a:lnTo>
                  <a:pt x="6346479" y="0"/>
                </a:lnTo>
              </a:path>
            </a:pathLst>
          </a:cu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sm" len="lg"/>
          </a:ln>
        </p:spPr>
        <p:txBody>
          <a:bodyPr/>
          <a:lstStyle/>
          <a:p>
            <a:endParaRPr lang="ru-RU"/>
          </a:p>
        </p:txBody>
      </p:sp>
      <p:sp>
        <p:nvSpPr>
          <p:cNvPr id="70" name="Прямоугольник 69"/>
          <p:cNvSpPr>
            <a:spLocks noChangeArrowheads="1"/>
          </p:cNvSpPr>
          <p:nvPr/>
        </p:nvSpPr>
        <p:spPr bwMode="auto">
          <a:xfrm>
            <a:off x="1841500" y="2576533"/>
            <a:ext cx="35910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chemeClr val="accent3"/>
                </a:solidFill>
              </a:rPr>
              <a:t>в порядке </a:t>
            </a:r>
            <a:r>
              <a:rPr lang="ru-RU" sz="2400" b="1" dirty="0" err="1">
                <a:solidFill>
                  <a:schemeClr val="accent3"/>
                </a:solidFill>
              </a:rPr>
              <a:t>невозрастания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71" name="Полилиния 70"/>
          <p:cNvSpPr>
            <a:spLocks/>
          </p:cNvSpPr>
          <p:nvPr/>
        </p:nvSpPr>
        <p:spPr bwMode="auto">
          <a:xfrm>
            <a:off x="3168650" y="1982808"/>
            <a:ext cx="0" cy="706437"/>
          </a:xfrm>
          <a:custGeom>
            <a:avLst/>
            <a:gdLst>
              <a:gd name="T0" fmla="*/ 0 h 706170"/>
              <a:gd name="T1" fmla="*/ 706704 h 706170"/>
              <a:gd name="T2" fmla="*/ 0 60000 65536"/>
              <a:gd name="T3" fmla="*/ 0 60000 65536"/>
              <a:gd name="T4" fmla="*/ 0 h 706170"/>
              <a:gd name="T5" fmla="*/ 706170 h 706170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T4" r="0" b="T5"/>
            <a:pathLst>
              <a:path h="706170">
                <a:moveTo>
                  <a:pt x="0" y="0"/>
                </a:moveTo>
                <a:lnTo>
                  <a:pt x="0" y="706170"/>
                </a:lnTo>
              </a:path>
            </a:pathLst>
          </a:custGeom>
          <a:noFill/>
          <a:ln w="2857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0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66" grpId="0" animBg="1"/>
      <p:bldP spid="40969" grpId="0"/>
      <p:bldP spid="40972" grpId="0"/>
      <p:bldP spid="40973" grpId="0"/>
      <p:bldP spid="40986" grpId="0"/>
      <p:bldP spid="69" grpId="0" animBg="1"/>
      <p:bldP spid="70" grpId="0"/>
      <p:bldP spid="7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01625"/>
            <a:ext cx="8375650" cy="471488"/>
          </a:xfrm>
        </p:spPr>
        <p:txBody>
          <a:bodyPr>
            <a:noAutofit/>
          </a:bodyPr>
          <a:lstStyle/>
          <a:p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Код </a:t>
            </a:r>
            <a:r>
              <a:rPr lang="ru-RU" sz="6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Шеннона-Фано</a:t>
            </a:r>
            <a:endParaRPr lang="ru-RU" sz="6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3012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2" name="Group 1"/>
          <p:cNvGrpSpPr>
            <a:grpSpLocks noChangeAspect="1"/>
          </p:cNvGrpSpPr>
          <p:nvPr/>
        </p:nvGrpSpPr>
        <p:grpSpPr bwMode="auto">
          <a:xfrm>
            <a:off x="552450" y="893763"/>
            <a:ext cx="4103688" cy="3638550"/>
            <a:chOff x="3307" y="4601"/>
            <a:chExt cx="2903" cy="2572"/>
          </a:xfrm>
        </p:grpSpPr>
        <p:sp>
          <p:nvSpPr>
            <p:cNvPr id="127010" name="AutoShape 34"/>
            <p:cNvSpPr>
              <a:spLocks noChangeAspect="1" noChangeArrowheads="1"/>
            </p:cNvSpPr>
            <p:nvPr/>
          </p:nvSpPr>
          <p:spPr bwMode="auto">
            <a:xfrm>
              <a:off x="3307" y="4601"/>
              <a:ext cx="2903" cy="2572"/>
            </a:xfrm>
            <a:prstGeom prst="rect">
              <a:avLst/>
            </a:prstGeom>
            <a:noFill/>
          </p:spPr>
          <p:txBody>
            <a:bodyPr/>
            <a:lstStyle/>
            <a:p>
              <a:pPr>
                <a:defRPr/>
              </a:pPr>
              <a:endParaRPr lang="ru-RU" sz="2400">
                <a:latin typeface="+mn-lt"/>
              </a:endParaRPr>
            </a:p>
          </p:txBody>
        </p:sp>
        <p:grpSp>
          <p:nvGrpSpPr>
            <p:cNvPr id="3" name="Group 31"/>
            <p:cNvGrpSpPr>
              <a:grpSpLocks/>
            </p:cNvGrpSpPr>
            <p:nvPr/>
          </p:nvGrpSpPr>
          <p:grpSpPr bwMode="auto">
            <a:xfrm>
              <a:off x="3556" y="5616"/>
              <a:ext cx="663" cy="547"/>
              <a:chOff x="3316" y="5527"/>
              <a:chExt cx="1429" cy="547"/>
            </a:xfrm>
          </p:grpSpPr>
          <p:sp>
            <p:nvSpPr>
              <p:cNvPr id="127009" name="AutoShape 33"/>
              <p:cNvSpPr>
                <a:spLocks noChangeShapeType="1"/>
              </p:cNvSpPr>
              <p:nvPr/>
            </p:nvSpPr>
            <p:spPr bwMode="auto">
              <a:xfrm flipH="1">
                <a:off x="3317" y="5532"/>
                <a:ext cx="709" cy="542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+mn-lt"/>
                </a:endParaRPr>
              </a:p>
            </p:txBody>
          </p:sp>
          <p:sp>
            <p:nvSpPr>
              <p:cNvPr id="127008" name="AutoShape 32"/>
              <p:cNvSpPr>
                <a:spLocks noChangeShapeType="1"/>
              </p:cNvSpPr>
              <p:nvPr/>
            </p:nvSpPr>
            <p:spPr bwMode="auto">
              <a:xfrm>
                <a:off x="4038" y="5532"/>
                <a:ext cx="707" cy="542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+mn-lt"/>
                </a:endParaRPr>
              </a:p>
            </p:txBody>
          </p:sp>
        </p:grpSp>
        <p:sp>
          <p:nvSpPr>
            <p:cNvPr id="127006" name="Oval 30"/>
            <p:cNvSpPr>
              <a:spLocks noChangeArrowheads="1"/>
            </p:cNvSpPr>
            <p:nvPr/>
          </p:nvSpPr>
          <p:spPr bwMode="auto">
            <a:xfrm>
              <a:off x="3811" y="5535"/>
              <a:ext cx="143" cy="14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+mn-lt"/>
              </a:endParaRPr>
            </a:p>
          </p:txBody>
        </p:sp>
        <p:grpSp>
          <p:nvGrpSpPr>
            <p:cNvPr id="4" name="Group 27"/>
            <p:cNvGrpSpPr>
              <a:grpSpLocks/>
            </p:cNvGrpSpPr>
            <p:nvPr/>
          </p:nvGrpSpPr>
          <p:grpSpPr bwMode="auto">
            <a:xfrm>
              <a:off x="3315" y="6164"/>
              <a:ext cx="389" cy="389"/>
              <a:chOff x="3508" y="6114"/>
              <a:chExt cx="365" cy="365"/>
            </a:xfrm>
          </p:grpSpPr>
          <p:sp>
            <p:nvSpPr>
              <p:cNvPr id="127005" name="Oval 29"/>
              <p:cNvSpPr>
                <a:spLocks noChangeArrowheads="1"/>
              </p:cNvSpPr>
              <p:nvPr/>
            </p:nvSpPr>
            <p:spPr bwMode="auto">
              <a:xfrm>
                <a:off x="3508" y="6114"/>
                <a:ext cx="376" cy="355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lIns="0" tIns="0" rIns="0" bIns="0"/>
              <a:lstStyle/>
              <a:p>
                <a:pPr eaLnBrk="0" hangingPunct="0">
                  <a:defRPr/>
                </a:pPr>
                <a:endParaRPr lang="ru-RU" sz="2400">
                  <a:latin typeface="+mn-lt"/>
                </a:endParaRPr>
              </a:p>
            </p:txBody>
          </p:sp>
          <p:sp>
            <p:nvSpPr>
              <p:cNvPr id="127004" name="Freeform 28"/>
              <p:cNvSpPr>
                <a:spLocks/>
              </p:cNvSpPr>
              <p:nvPr/>
            </p:nvSpPr>
            <p:spPr bwMode="auto">
              <a:xfrm>
                <a:off x="3577" y="6287"/>
                <a:ext cx="227" cy="71"/>
              </a:xfrm>
              <a:custGeom>
                <a:avLst/>
                <a:gdLst/>
                <a:ahLst/>
                <a:cxnLst>
                  <a:cxn ang="0">
                    <a:pos x="0" y="20"/>
                  </a:cxn>
                  <a:cxn ang="0">
                    <a:pos x="0" y="375"/>
                  </a:cxn>
                  <a:cxn ang="0">
                    <a:pos x="1359" y="375"/>
                  </a:cxn>
                  <a:cxn ang="0">
                    <a:pos x="1359" y="0"/>
                  </a:cxn>
                </a:cxnLst>
                <a:rect l="0" t="0" r="r" b="b"/>
                <a:pathLst>
                  <a:path w="1359" h="375">
                    <a:moveTo>
                      <a:pt x="0" y="20"/>
                    </a:moveTo>
                    <a:lnTo>
                      <a:pt x="0" y="375"/>
                    </a:lnTo>
                    <a:lnTo>
                      <a:pt x="1359" y="375"/>
                    </a:lnTo>
                    <a:lnTo>
                      <a:pt x="1359" y="0"/>
                    </a:lnTo>
                  </a:path>
                </a:pathLst>
              </a:custGeom>
              <a:solidFill>
                <a:srgbClr val="E0E0E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+mn-lt"/>
                </a:endParaRPr>
              </a:p>
            </p:txBody>
          </p:sp>
        </p:grpSp>
        <p:sp>
          <p:nvSpPr>
            <p:cNvPr id="127002" name="Oval 26"/>
            <p:cNvSpPr>
              <a:spLocks noChangeArrowheads="1"/>
            </p:cNvSpPr>
            <p:nvPr/>
          </p:nvSpPr>
          <p:spPr bwMode="auto">
            <a:xfrm>
              <a:off x="4046" y="6177"/>
              <a:ext cx="389" cy="388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ru-RU" sz="2400" dirty="0">
                  <a:latin typeface="Arial" pitchFamily="34" charset="0"/>
                  <a:cs typeface="Times New Roman" pitchFamily="18" charset="0"/>
                </a:rPr>
                <a:t>О</a:t>
              </a:r>
              <a:endParaRPr lang="en-US" sz="2400" dirty="0">
                <a:latin typeface="Arial" pitchFamily="34" charset="0"/>
              </a:endParaRPr>
            </a:p>
          </p:txBody>
        </p:sp>
        <p:sp>
          <p:nvSpPr>
            <p:cNvPr id="127001" name="Oval 25"/>
            <p:cNvSpPr>
              <a:spLocks noChangeArrowheads="1"/>
            </p:cNvSpPr>
            <p:nvPr/>
          </p:nvSpPr>
          <p:spPr bwMode="auto">
            <a:xfrm>
              <a:off x="4692" y="6177"/>
              <a:ext cx="391" cy="388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ru-RU" sz="2400" dirty="0">
                  <a:latin typeface="Arial" pitchFamily="34" charset="0"/>
                  <a:cs typeface="Times New Roman" pitchFamily="18" charset="0"/>
                </a:rPr>
                <a:t>Е</a:t>
              </a:r>
              <a:endParaRPr lang="en-US" sz="2400" dirty="0">
                <a:latin typeface="Arial" pitchFamily="34" charset="0"/>
              </a:endParaRPr>
            </a:p>
          </p:txBody>
        </p:sp>
        <p:sp>
          <p:nvSpPr>
            <p:cNvPr id="127000" name="Oval 24"/>
            <p:cNvSpPr>
              <a:spLocks noChangeArrowheads="1"/>
            </p:cNvSpPr>
            <p:nvPr/>
          </p:nvSpPr>
          <p:spPr bwMode="auto">
            <a:xfrm>
              <a:off x="5033" y="6776"/>
              <a:ext cx="389" cy="389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ru-RU" sz="2400" dirty="0">
                  <a:latin typeface="Arial" pitchFamily="34" charset="0"/>
                  <a:cs typeface="Times New Roman" pitchFamily="18" charset="0"/>
                </a:rPr>
                <a:t>Н</a:t>
              </a:r>
              <a:endParaRPr lang="en-US" sz="2400" dirty="0">
                <a:latin typeface="Arial" pitchFamily="34" charset="0"/>
              </a:endParaRPr>
            </a:p>
          </p:txBody>
        </p:sp>
        <p:sp>
          <p:nvSpPr>
            <p:cNvPr id="126999" name="Oval 23"/>
            <p:cNvSpPr>
              <a:spLocks noChangeArrowheads="1"/>
            </p:cNvSpPr>
            <p:nvPr/>
          </p:nvSpPr>
          <p:spPr bwMode="auto">
            <a:xfrm>
              <a:off x="5812" y="6769"/>
              <a:ext cx="390" cy="389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ru-RU" sz="2400" dirty="0">
                  <a:latin typeface="Arial" pitchFamily="34" charset="0"/>
                  <a:cs typeface="Times New Roman" pitchFamily="18" charset="0"/>
                </a:rPr>
                <a:t>Т</a:t>
              </a:r>
              <a:endParaRPr lang="en-US" sz="2400" dirty="0">
                <a:latin typeface="Arial" pitchFamily="34" charset="0"/>
              </a:endParaRPr>
            </a:p>
          </p:txBody>
        </p:sp>
        <p:grpSp>
          <p:nvGrpSpPr>
            <p:cNvPr id="5" name="Group 20"/>
            <p:cNvGrpSpPr>
              <a:grpSpLocks/>
            </p:cNvGrpSpPr>
            <p:nvPr/>
          </p:nvGrpSpPr>
          <p:grpSpPr bwMode="auto">
            <a:xfrm>
              <a:off x="4910" y="5624"/>
              <a:ext cx="663" cy="547"/>
              <a:chOff x="3316" y="5527"/>
              <a:chExt cx="1429" cy="547"/>
            </a:xfrm>
          </p:grpSpPr>
          <p:sp>
            <p:nvSpPr>
              <p:cNvPr id="126998" name="AutoShape 22"/>
              <p:cNvSpPr>
                <a:spLocks noChangeShapeType="1"/>
              </p:cNvSpPr>
              <p:nvPr/>
            </p:nvSpPr>
            <p:spPr bwMode="auto">
              <a:xfrm flipH="1">
                <a:off x="3315" y="5527"/>
                <a:ext cx="709" cy="542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+mn-lt"/>
                </a:endParaRPr>
              </a:p>
            </p:txBody>
          </p:sp>
          <p:sp>
            <p:nvSpPr>
              <p:cNvPr id="126997" name="AutoShape 21"/>
              <p:cNvSpPr>
                <a:spLocks noChangeShapeType="1"/>
              </p:cNvSpPr>
              <p:nvPr/>
            </p:nvSpPr>
            <p:spPr bwMode="auto">
              <a:xfrm>
                <a:off x="4036" y="5527"/>
                <a:ext cx="709" cy="542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+mn-lt"/>
                </a:endParaRPr>
              </a:p>
            </p:txBody>
          </p:sp>
        </p:grpSp>
        <p:sp>
          <p:nvSpPr>
            <p:cNvPr id="126995" name="Oval 19"/>
            <p:cNvSpPr>
              <a:spLocks noChangeArrowheads="1"/>
            </p:cNvSpPr>
            <p:nvPr/>
          </p:nvSpPr>
          <p:spPr bwMode="auto">
            <a:xfrm>
              <a:off x="5164" y="5542"/>
              <a:ext cx="144" cy="14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+mn-lt"/>
              </a:endParaRPr>
            </a:p>
          </p:txBody>
        </p:sp>
        <p:sp>
          <p:nvSpPr>
            <p:cNvPr id="126994" name="Oval 18"/>
            <p:cNvSpPr>
              <a:spLocks noChangeArrowheads="1"/>
            </p:cNvSpPr>
            <p:nvPr/>
          </p:nvSpPr>
          <p:spPr bwMode="auto">
            <a:xfrm>
              <a:off x="5533" y="6163"/>
              <a:ext cx="143" cy="14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+mn-lt"/>
              </a:endParaRPr>
            </a:p>
          </p:txBody>
        </p:sp>
        <p:grpSp>
          <p:nvGrpSpPr>
            <p:cNvPr id="6" name="Group 15"/>
            <p:cNvGrpSpPr>
              <a:grpSpLocks/>
            </p:cNvGrpSpPr>
            <p:nvPr/>
          </p:nvGrpSpPr>
          <p:grpSpPr bwMode="auto">
            <a:xfrm>
              <a:off x="5281" y="6240"/>
              <a:ext cx="663" cy="547"/>
              <a:chOff x="3316" y="5527"/>
              <a:chExt cx="1429" cy="547"/>
            </a:xfrm>
          </p:grpSpPr>
          <p:sp>
            <p:nvSpPr>
              <p:cNvPr id="126993" name="AutoShape 17"/>
              <p:cNvSpPr>
                <a:spLocks noChangeShapeType="1"/>
              </p:cNvSpPr>
              <p:nvPr/>
            </p:nvSpPr>
            <p:spPr bwMode="auto">
              <a:xfrm flipH="1">
                <a:off x="3317" y="5527"/>
                <a:ext cx="709" cy="542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+mn-lt"/>
                </a:endParaRPr>
              </a:p>
            </p:txBody>
          </p:sp>
          <p:sp>
            <p:nvSpPr>
              <p:cNvPr id="126992" name="AutoShape 16"/>
              <p:cNvSpPr>
                <a:spLocks noChangeShapeType="1"/>
              </p:cNvSpPr>
              <p:nvPr/>
            </p:nvSpPr>
            <p:spPr bwMode="auto">
              <a:xfrm>
                <a:off x="4038" y="5527"/>
                <a:ext cx="707" cy="542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+mn-lt"/>
                </a:endParaRPr>
              </a:p>
            </p:txBody>
          </p:sp>
        </p:grpSp>
        <p:grpSp>
          <p:nvGrpSpPr>
            <p:cNvPr id="7" name="Group 12"/>
            <p:cNvGrpSpPr>
              <a:grpSpLocks/>
            </p:cNvGrpSpPr>
            <p:nvPr/>
          </p:nvGrpSpPr>
          <p:grpSpPr bwMode="auto">
            <a:xfrm>
              <a:off x="3907" y="4998"/>
              <a:ext cx="1298" cy="547"/>
              <a:chOff x="3316" y="5527"/>
              <a:chExt cx="1429" cy="547"/>
            </a:xfrm>
          </p:grpSpPr>
          <p:sp>
            <p:nvSpPr>
              <p:cNvPr id="126990" name="AutoShape 14"/>
              <p:cNvSpPr>
                <a:spLocks noChangeShapeType="1"/>
              </p:cNvSpPr>
              <p:nvPr/>
            </p:nvSpPr>
            <p:spPr bwMode="auto">
              <a:xfrm flipH="1">
                <a:off x="3316" y="5527"/>
                <a:ext cx="710" cy="542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+mn-lt"/>
                </a:endParaRPr>
              </a:p>
            </p:txBody>
          </p:sp>
          <p:sp>
            <p:nvSpPr>
              <p:cNvPr id="126989" name="AutoShape 13"/>
              <p:cNvSpPr>
                <a:spLocks noChangeShapeType="1"/>
              </p:cNvSpPr>
              <p:nvPr/>
            </p:nvSpPr>
            <p:spPr bwMode="auto">
              <a:xfrm>
                <a:off x="4035" y="5527"/>
                <a:ext cx="707" cy="542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+mn-lt"/>
                </a:endParaRPr>
              </a:p>
            </p:txBody>
          </p:sp>
        </p:grpSp>
        <p:sp>
          <p:nvSpPr>
            <p:cNvPr id="126987" name="Oval 11"/>
            <p:cNvSpPr>
              <a:spLocks noChangeArrowheads="1"/>
            </p:cNvSpPr>
            <p:nvPr/>
          </p:nvSpPr>
          <p:spPr bwMode="auto">
            <a:xfrm>
              <a:off x="4488" y="4928"/>
              <a:ext cx="143" cy="14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+mn-lt"/>
              </a:endParaRPr>
            </a:p>
          </p:txBody>
        </p:sp>
        <p:sp>
          <p:nvSpPr>
            <p:cNvPr id="126986" name="Oval 10"/>
            <p:cNvSpPr>
              <a:spLocks noChangeArrowheads="1"/>
            </p:cNvSpPr>
            <p:nvPr/>
          </p:nvSpPr>
          <p:spPr bwMode="auto">
            <a:xfrm>
              <a:off x="4026" y="4984"/>
              <a:ext cx="296" cy="29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400">
                  <a:latin typeface="+mn-lt"/>
                  <a:ea typeface="Times New Roman" pitchFamily="18" charset="0"/>
                  <a:cs typeface="Times New Roman" pitchFamily="18" charset="0"/>
                </a:rPr>
                <a:t>0</a:t>
              </a:r>
              <a:endParaRPr lang="en-US" sz="2400">
                <a:latin typeface="+mn-lt"/>
              </a:endParaRPr>
            </a:p>
          </p:txBody>
        </p:sp>
        <p:sp>
          <p:nvSpPr>
            <p:cNvPr id="126985" name="Oval 9"/>
            <p:cNvSpPr>
              <a:spLocks noChangeArrowheads="1"/>
            </p:cNvSpPr>
            <p:nvPr/>
          </p:nvSpPr>
          <p:spPr bwMode="auto">
            <a:xfrm>
              <a:off x="3437" y="5666"/>
              <a:ext cx="294" cy="29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400">
                  <a:latin typeface="+mn-lt"/>
                  <a:ea typeface="Times New Roman" pitchFamily="18" charset="0"/>
                  <a:cs typeface="Times New Roman" pitchFamily="18" charset="0"/>
                </a:rPr>
                <a:t>0</a:t>
              </a:r>
              <a:endParaRPr lang="en-US" sz="2400">
                <a:latin typeface="+mn-lt"/>
              </a:endParaRPr>
            </a:p>
          </p:txBody>
        </p:sp>
        <p:sp>
          <p:nvSpPr>
            <p:cNvPr id="126984" name="Oval 8"/>
            <p:cNvSpPr>
              <a:spLocks noChangeArrowheads="1"/>
            </p:cNvSpPr>
            <p:nvPr/>
          </p:nvSpPr>
          <p:spPr bwMode="auto">
            <a:xfrm>
              <a:off x="4843" y="5670"/>
              <a:ext cx="294" cy="295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400">
                  <a:latin typeface="+mn-lt"/>
                  <a:ea typeface="Times New Roman" pitchFamily="18" charset="0"/>
                  <a:cs typeface="Times New Roman" pitchFamily="18" charset="0"/>
                </a:rPr>
                <a:t>0</a:t>
              </a:r>
              <a:endParaRPr lang="en-US" sz="2400">
                <a:latin typeface="+mn-lt"/>
              </a:endParaRPr>
            </a:p>
          </p:txBody>
        </p:sp>
        <p:sp>
          <p:nvSpPr>
            <p:cNvPr id="126983" name="Oval 7"/>
            <p:cNvSpPr>
              <a:spLocks noChangeArrowheads="1"/>
            </p:cNvSpPr>
            <p:nvPr/>
          </p:nvSpPr>
          <p:spPr bwMode="auto">
            <a:xfrm>
              <a:off x="5219" y="6293"/>
              <a:ext cx="292" cy="29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400">
                  <a:latin typeface="+mn-lt"/>
                  <a:ea typeface="Times New Roman" pitchFamily="18" charset="0"/>
                  <a:cs typeface="Times New Roman" pitchFamily="18" charset="0"/>
                </a:rPr>
                <a:t>0</a:t>
              </a:r>
              <a:endParaRPr lang="en-US" sz="2400">
                <a:latin typeface="+mn-lt"/>
              </a:endParaRPr>
            </a:p>
          </p:txBody>
        </p:sp>
        <p:sp>
          <p:nvSpPr>
            <p:cNvPr id="126982" name="Oval 6"/>
            <p:cNvSpPr>
              <a:spLocks noChangeArrowheads="1"/>
            </p:cNvSpPr>
            <p:nvPr/>
          </p:nvSpPr>
          <p:spPr bwMode="auto">
            <a:xfrm>
              <a:off x="5708" y="6293"/>
              <a:ext cx="296" cy="29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400">
                  <a:latin typeface="+mn-lt"/>
                  <a:ea typeface="Times New Roman" pitchFamily="18" charset="0"/>
                  <a:cs typeface="Times New Roman" pitchFamily="18" charset="0"/>
                </a:rPr>
                <a:t>1</a:t>
              </a:r>
              <a:endParaRPr lang="en-US" sz="2400">
                <a:latin typeface="+mn-lt"/>
              </a:endParaRPr>
            </a:p>
          </p:txBody>
        </p:sp>
        <p:sp>
          <p:nvSpPr>
            <p:cNvPr id="126981" name="Oval 5"/>
            <p:cNvSpPr>
              <a:spLocks noChangeArrowheads="1"/>
            </p:cNvSpPr>
            <p:nvPr/>
          </p:nvSpPr>
          <p:spPr bwMode="auto">
            <a:xfrm>
              <a:off x="5348" y="5666"/>
              <a:ext cx="296" cy="29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400">
                  <a:latin typeface="+mn-lt"/>
                  <a:ea typeface="Times New Roman" pitchFamily="18" charset="0"/>
                  <a:cs typeface="Times New Roman" pitchFamily="18" charset="0"/>
                </a:rPr>
                <a:t>1</a:t>
              </a:r>
              <a:endParaRPr lang="en-US" sz="2400">
                <a:latin typeface="+mn-lt"/>
              </a:endParaRPr>
            </a:p>
          </p:txBody>
        </p:sp>
        <p:sp>
          <p:nvSpPr>
            <p:cNvPr id="126980" name="Oval 4"/>
            <p:cNvSpPr>
              <a:spLocks noChangeArrowheads="1"/>
            </p:cNvSpPr>
            <p:nvPr/>
          </p:nvSpPr>
          <p:spPr bwMode="auto">
            <a:xfrm>
              <a:off x="4744" y="4989"/>
              <a:ext cx="292" cy="29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400" dirty="0">
                  <a:latin typeface="+mn-lt"/>
                  <a:ea typeface="Times New Roman" pitchFamily="18" charset="0"/>
                  <a:cs typeface="Times New Roman" pitchFamily="18" charset="0"/>
                </a:rPr>
                <a:t>1</a:t>
              </a:r>
              <a:endParaRPr lang="en-US" sz="2400" dirty="0">
                <a:latin typeface="+mn-lt"/>
              </a:endParaRPr>
            </a:p>
          </p:txBody>
        </p:sp>
        <p:sp>
          <p:nvSpPr>
            <p:cNvPr id="126979" name="Oval 3"/>
            <p:cNvSpPr>
              <a:spLocks noChangeArrowheads="1"/>
            </p:cNvSpPr>
            <p:nvPr/>
          </p:nvSpPr>
          <p:spPr bwMode="auto">
            <a:xfrm>
              <a:off x="3993" y="5658"/>
              <a:ext cx="295" cy="29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400">
                  <a:latin typeface="+mn-lt"/>
                  <a:ea typeface="Times New Roman" pitchFamily="18" charset="0"/>
                  <a:cs typeface="Times New Roman" pitchFamily="18" charset="0"/>
                </a:rPr>
                <a:t>1</a:t>
              </a:r>
              <a:endParaRPr lang="en-US" sz="2400">
                <a:latin typeface="+mn-lt"/>
              </a:endParaRPr>
            </a:p>
          </p:txBody>
        </p:sp>
        <p:sp>
          <p:nvSpPr>
            <p:cNvPr id="43061" name="Oval 2"/>
            <p:cNvSpPr>
              <a:spLocks noChangeArrowheads="1"/>
            </p:cNvSpPr>
            <p:nvPr/>
          </p:nvSpPr>
          <p:spPr bwMode="auto">
            <a:xfrm>
              <a:off x="4009" y="4601"/>
              <a:ext cx="1148" cy="29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en-US" sz="2400">
                  <a:cs typeface="Times New Roman" pitchFamily="18" charset="0"/>
                </a:rPr>
                <a:t>корень</a:t>
              </a:r>
              <a:endParaRPr lang="en-US" sz="2400"/>
            </a:p>
          </p:txBody>
        </p:sp>
      </p:grpSp>
      <p:grpSp>
        <p:nvGrpSpPr>
          <p:cNvPr id="8" name="Группа 38"/>
          <p:cNvGrpSpPr>
            <a:grpSpLocks/>
          </p:cNvGrpSpPr>
          <p:nvPr/>
        </p:nvGrpSpPr>
        <p:grpSpPr bwMode="auto">
          <a:xfrm>
            <a:off x="3933825" y="1141413"/>
            <a:ext cx="4868863" cy="952500"/>
            <a:chOff x="4230461" y="2197781"/>
            <a:chExt cx="4868148" cy="952152"/>
          </a:xfrm>
        </p:grpSpPr>
        <p:sp>
          <p:nvSpPr>
            <p:cNvPr id="40" name="Text Box 32"/>
            <p:cNvSpPr txBox="1">
              <a:spLocks noChangeArrowheads="1"/>
            </p:cNvSpPr>
            <p:nvPr/>
          </p:nvSpPr>
          <p:spPr bwMode="auto">
            <a:xfrm>
              <a:off x="4697117" y="2318387"/>
              <a:ext cx="4401492" cy="831546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marL="174625" indent="-174625" eaLnBrk="0" hangingPunct="0">
                <a:spcBef>
                  <a:spcPct val="50000"/>
                </a:spcBef>
                <a:defRPr/>
              </a:pPr>
              <a:r>
                <a:rPr lang="ru-RU" sz="2400" dirty="0"/>
                <a:t>  Это префиксный код</a:t>
              </a:r>
              <a:r>
                <a:rPr lang="en-US" sz="2400" dirty="0"/>
                <a:t> (</a:t>
              </a:r>
              <a:r>
                <a:rPr lang="ru-RU" sz="2400" dirty="0"/>
                <a:t>все символы в листьях дерева</a:t>
              </a:r>
              <a:r>
                <a:rPr lang="en-US" sz="2400" dirty="0"/>
                <a:t>)</a:t>
              </a:r>
              <a:r>
                <a:rPr lang="ru-RU" sz="2400" dirty="0"/>
                <a:t>!</a:t>
              </a:r>
            </a:p>
          </p:txBody>
        </p:sp>
        <p:sp>
          <p:nvSpPr>
            <p:cNvPr id="43038" name="Oval 33"/>
            <p:cNvSpPr>
              <a:spLocks noChangeArrowheads="1"/>
            </p:cNvSpPr>
            <p:nvPr/>
          </p:nvSpPr>
          <p:spPr bwMode="auto">
            <a:xfrm>
              <a:off x="4230461" y="2197781"/>
              <a:ext cx="649288" cy="663575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ru-RU" sz="4400" dirty="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  <p:sp>
        <p:nvSpPr>
          <p:cNvPr id="41991" name="Прямоугольник 41"/>
          <p:cNvSpPr>
            <a:spLocks noChangeArrowheads="1"/>
          </p:cNvSpPr>
          <p:nvPr/>
        </p:nvSpPr>
        <p:spPr bwMode="auto">
          <a:xfrm>
            <a:off x="371475" y="4592638"/>
            <a:ext cx="27463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333399"/>
                </a:solidFill>
              </a:rPr>
              <a:t>Декодирование</a:t>
            </a:r>
            <a:r>
              <a:rPr lang="ru-RU" sz="2400">
                <a:solidFill>
                  <a:srgbClr val="000000"/>
                </a:solidFill>
              </a:rPr>
              <a:t>: </a:t>
            </a:r>
            <a:endParaRPr lang="ru-RU"/>
          </a:p>
        </p:txBody>
      </p:sp>
      <p:sp>
        <p:nvSpPr>
          <p:cNvPr id="41992" name="Прямоугольник 42"/>
          <p:cNvSpPr>
            <a:spLocks noChangeArrowheads="1"/>
          </p:cNvSpPr>
          <p:nvPr/>
        </p:nvSpPr>
        <p:spPr bwMode="auto">
          <a:xfrm>
            <a:off x="1403350" y="4986338"/>
            <a:ext cx="49180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/>
              <a:t>1110111101001011001111</a:t>
            </a:r>
          </a:p>
        </p:txBody>
      </p:sp>
      <p:sp>
        <p:nvSpPr>
          <p:cNvPr id="41993" name="Прямоугольник 47"/>
          <p:cNvSpPr>
            <a:spLocks noChangeArrowheads="1"/>
          </p:cNvSpPr>
          <p:nvPr/>
        </p:nvSpPr>
        <p:spPr bwMode="auto">
          <a:xfrm>
            <a:off x="1401763" y="4992688"/>
            <a:ext cx="8064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FF0000"/>
                </a:solidFill>
              </a:rPr>
              <a:t>111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41994" name="Прямоугольник 48"/>
          <p:cNvSpPr>
            <a:spLocks noChangeArrowheads="1"/>
          </p:cNvSpPr>
          <p:nvPr/>
        </p:nvSpPr>
        <p:spPr bwMode="auto">
          <a:xfrm>
            <a:off x="2022475" y="4992688"/>
            <a:ext cx="6397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0000CC"/>
                </a:solidFill>
              </a:rPr>
              <a:t>01</a:t>
            </a:r>
            <a:endParaRPr lang="ru-RU">
              <a:solidFill>
                <a:srgbClr val="0000CC"/>
              </a:solidFill>
            </a:endParaRPr>
          </a:p>
        </p:txBody>
      </p:sp>
      <p:sp>
        <p:nvSpPr>
          <p:cNvPr id="41995" name="Прямоугольник 49"/>
          <p:cNvSpPr>
            <a:spLocks noChangeArrowheads="1"/>
          </p:cNvSpPr>
          <p:nvPr/>
        </p:nvSpPr>
        <p:spPr bwMode="auto">
          <a:xfrm>
            <a:off x="2428860" y="4992688"/>
            <a:ext cx="8080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111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1996" name="Прямоугольник 50"/>
          <p:cNvSpPr>
            <a:spLocks noChangeArrowheads="1"/>
          </p:cNvSpPr>
          <p:nvPr/>
        </p:nvSpPr>
        <p:spPr bwMode="auto">
          <a:xfrm>
            <a:off x="3000364" y="4992688"/>
            <a:ext cx="6397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0000CC"/>
                </a:solidFill>
              </a:rPr>
              <a:t>01</a:t>
            </a:r>
            <a:endParaRPr lang="ru-RU" dirty="0">
              <a:solidFill>
                <a:srgbClr val="0000CC"/>
              </a:solidFill>
            </a:endParaRPr>
          </a:p>
        </p:txBody>
      </p:sp>
      <p:sp>
        <p:nvSpPr>
          <p:cNvPr id="41997" name="Прямоугольник 51"/>
          <p:cNvSpPr>
            <a:spLocks noChangeArrowheads="1"/>
          </p:cNvSpPr>
          <p:nvPr/>
        </p:nvSpPr>
        <p:spPr bwMode="auto">
          <a:xfrm>
            <a:off x="3428992" y="4992688"/>
            <a:ext cx="6397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0</a:t>
            </a:r>
            <a:r>
              <a:rPr lang="en-US" sz="3200" dirty="0">
                <a:solidFill>
                  <a:srgbClr val="FF0000"/>
                </a:solidFill>
              </a:rPr>
              <a:t>0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1998" name="Прямоугольник 52"/>
          <p:cNvSpPr>
            <a:spLocks noChangeArrowheads="1"/>
          </p:cNvSpPr>
          <p:nvPr/>
        </p:nvSpPr>
        <p:spPr bwMode="auto">
          <a:xfrm>
            <a:off x="3857620" y="4992688"/>
            <a:ext cx="6397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0000CC"/>
                </a:solidFill>
              </a:rPr>
              <a:t>10</a:t>
            </a:r>
            <a:endParaRPr lang="ru-RU" dirty="0">
              <a:solidFill>
                <a:srgbClr val="0000CC"/>
              </a:solidFill>
            </a:endParaRPr>
          </a:p>
        </p:txBody>
      </p:sp>
      <p:sp>
        <p:nvSpPr>
          <p:cNvPr id="41999" name="Прямоугольник 53"/>
          <p:cNvSpPr>
            <a:spLocks noChangeArrowheads="1"/>
          </p:cNvSpPr>
          <p:nvPr/>
        </p:nvSpPr>
        <p:spPr bwMode="auto">
          <a:xfrm>
            <a:off x="4235454" y="4992688"/>
            <a:ext cx="8366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11</a:t>
            </a:r>
            <a:r>
              <a:rPr lang="ru-RU" sz="3200" dirty="0">
                <a:solidFill>
                  <a:srgbClr val="FF0000"/>
                </a:solidFill>
              </a:rPr>
              <a:t>0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2000" name="Прямоугольник 54"/>
          <p:cNvSpPr>
            <a:spLocks noChangeArrowheads="1"/>
          </p:cNvSpPr>
          <p:nvPr/>
        </p:nvSpPr>
        <p:spPr bwMode="auto">
          <a:xfrm>
            <a:off x="4857752" y="4992688"/>
            <a:ext cx="6397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0000CC"/>
                </a:solidFill>
              </a:rPr>
              <a:t>01</a:t>
            </a:r>
            <a:endParaRPr lang="ru-RU" dirty="0">
              <a:solidFill>
                <a:srgbClr val="0000CC"/>
              </a:solidFill>
            </a:endParaRPr>
          </a:p>
        </p:txBody>
      </p:sp>
      <p:sp>
        <p:nvSpPr>
          <p:cNvPr id="42001" name="Прямоугольник 55"/>
          <p:cNvSpPr>
            <a:spLocks noChangeArrowheads="1"/>
          </p:cNvSpPr>
          <p:nvPr/>
        </p:nvSpPr>
        <p:spPr bwMode="auto">
          <a:xfrm>
            <a:off x="5265748" y="4992688"/>
            <a:ext cx="8064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111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2002" name="Полилиния 56"/>
          <p:cNvSpPr>
            <a:spLocks noChangeArrowheads="1"/>
          </p:cNvSpPr>
          <p:nvPr/>
        </p:nvSpPr>
        <p:spPr bwMode="auto">
          <a:xfrm>
            <a:off x="1343025" y="1447800"/>
            <a:ext cx="981075" cy="1695450"/>
          </a:xfrm>
          <a:custGeom>
            <a:avLst/>
            <a:gdLst>
              <a:gd name="T0" fmla="*/ 981075 w 981075"/>
              <a:gd name="T1" fmla="*/ 0 h 1695450"/>
              <a:gd name="T2" fmla="*/ 0 w 981075"/>
              <a:gd name="T3" fmla="*/ 828675 h 1695450"/>
              <a:gd name="T4" fmla="*/ 514350 w 981075"/>
              <a:gd name="T5" fmla="*/ 1695450 h 1695450"/>
              <a:gd name="T6" fmla="*/ 0 60000 65536"/>
              <a:gd name="T7" fmla="*/ 0 60000 65536"/>
              <a:gd name="T8" fmla="*/ 0 60000 65536"/>
              <a:gd name="T9" fmla="*/ 0 w 981075"/>
              <a:gd name="T10" fmla="*/ 0 h 1695450"/>
              <a:gd name="T11" fmla="*/ 981075 w 981075"/>
              <a:gd name="T12" fmla="*/ 1695450 h 16954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81075" h="1695450">
                <a:moveTo>
                  <a:pt x="981075" y="0"/>
                </a:moveTo>
                <a:lnTo>
                  <a:pt x="0" y="828675"/>
                </a:lnTo>
                <a:lnTo>
                  <a:pt x="514350" y="1695450"/>
                </a:lnTo>
              </a:path>
            </a:pathLst>
          </a:custGeom>
          <a:noFill/>
          <a:ln w="25400" algn="ctr">
            <a:solidFill>
              <a:srgbClr val="FF0000"/>
            </a:solidFill>
            <a:round/>
            <a:headEnd type="oval" w="sm" len="sm"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42003" name="Полилиния 57"/>
          <p:cNvSpPr>
            <a:spLocks noChangeArrowheads="1"/>
          </p:cNvSpPr>
          <p:nvPr/>
        </p:nvSpPr>
        <p:spPr bwMode="auto">
          <a:xfrm flipH="1">
            <a:off x="2333625" y="1457325"/>
            <a:ext cx="981075" cy="1695450"/>
          </a:xfrm>
          <a:custGeom>
            <a:avLst/>
            <a:gdLst>
              <a:gd name="T0" fmla="*/ 981075 w 981075"/>
              <a:gd name="T1" fmla="*/ 0 h 1695450"/>
              <a:gd name="T2" fmla="*/ 0 w 981075"/>
              <a:gd name="T3" fmla="*/ 828675 h 1695450"/>
              <a:gd name="T4" fmla="*/ 514350 w 981075"/>
              <a:gd name="T5" fmla="*/ 1695450 h 1695450"/>
              <a:gd name="T6" fmla="*/ 0 60000 65536"/>
              <a:gd name="T7" fmla="*/ 0 60000 65536"/>
              <a:gd name="T8" fmla="*/ 0 60000 65536"/>
              <a:gd name="T9" fmla="*/ 0 w 981075"/>
              <a:gd name="T10" fmla="*/ 0 h 1695450"/>
              <a:gd name="T11" fmla="*/ 981075 w 981075"/>
              <a:gd name="T12" fmla="*/ 1695450 h 16954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81075" h="1695450">
                <a:moveTo>
                  <a:pt x="981075" y="0"/>
                </a:moveTo>
                <a:lnTo>
                  <a:pt x="0" y="828675"/>
                </a:lnTo>
                <a:lnTo>
                  <a:pt x="514350" y="1695450"/>
                </a:lnTo>
              </a:path>
            </a:pathLst>
          </a:custGeom>
          <a:noFill/>
          <a:ln w="25400" algn="ctr">
            <a:solidFill>
              <a:srgbClr val="0000CC"/>
            </a:solidFill>
            <a:round/>
            <a:headEnd type="oval" w="sm" len="sm"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42004" name="Прямоугольник 58"/>
          <p:cNvSpPr>
            <a:spLocks noChangeArrowheads="1"/>
          </p:cNvSpPr>
          <p:nvPr/>
        </p:nvSpPr>
        <p:spPr bwMode="auto">
          <a:xfrm>
            <a:off x="1628775" y="5430838"/>
            <a:ext cx="371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FF0000"/>
                </a:solidFill>
              </a:rPr>
              <a:t>Т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42005" name="Прямоугольник 59"/>
          <p:cNvSpPr>
            <a:spLocks noChangeArrowheads="1"/>
          </p:cNvSpPr>
          <p:nvPr/>
        </p:nvSpPr>
        <p:spPr bwMode="auto">
          <a:xfrm>
            <a:off x="2122488" y="5430838"/>
            <a:ext cx="4222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333399"/>
                </a:solidFill>
              </a:rPr>
              <a:t>O</a:t>
            </a:r>
            <a:endParaRPr lang="ru-RU"/>
          </a:p>
        </p:txBody>
      </p:sp>
      <p:sp>
        <p:nvSpPr>
          <p:cNvPr id="42006" name="Прямоугольник 60"/>
          <p:cNvSpPr>
            <a:spLocks noChangeArrowheads="1"/>
          </p:cNvSpPr>
          <p:nvPr/>
        </p:nvSpPr>
        <p:spPr bwMode="auto">
          <a:xfrm>
            <a:off x="2695575" y="5430838"/>
            <a:ext cx="371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FF0000"/>
                </a:solidFill>
              </a:rPr>
              <a:t>Т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42007" name="Прямоугольник 61"/>
          <p:cNvSpPr>
            <a:spLocks noChangeArrowheads="1"/>
          </p:cNvSpPr>
          <p:nvPr/>
        </p:nvSpPr>
        <p:spPr bwMode="auto">
          <a:xfrm>
            <a:off x="3198813" y="5430838"/>
            <a:ext cx="4222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333399"/>
                </a:solidFill>
              </a:rPr>
              <a:t>O</a:t>
            </a:r>
            <a:endParaRPr lang="ru-RU"/>
          </a:p>
        </p:txBody>
      </p:sp>
      <p:sp>
        <p:nvSpPr>
          <p:cNvPr id="42008" name="Прямоугольник 62"/>
          <p:cNvSpPr>
            <a:spLocks noChangeArrowheads="1"/>
          </p:cNvSpPr>
          <p:nvPr/>
        </p:nvSpPr>
        <p:spPr bwMode="auto">
          <a:xfrm>
            <a:off x="3952868" y="5430838"/>
            <a:ext cx="388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333399"/>
                </a:solidFill>
              </a:rPr>
              <a:t>Е</a:t>
            </a:r>
            <a:endParaRPr lang="ru-RU"/>
          </a:p>
        </p:txBody>
      </p:sp>
      <p:sp>
        <p:nvSpPr>
          <p:cNvPr id="42009" name="Прямоугольник 63"/>
          <p:cNvSpPr>
            <a:spLocks noChangeArrowheads="1"/>
          </p:cNvSpPr>
          <p:nvPr/>
        </p:nvSpPr>
        <p:spPr bwMode="auto">
          <a:xfrm>
            <a:off x="4471981" y="5430838"/>
            <a:ext cx="406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FF0000"/>
                </a:solidFill>
              </a:rPr>
              <a:t>Н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42010" name="Прямоугольник 64"/>
          <p:cNvSpPr>
            <a:spLocks noChangeArrowheads="1"/>
          </p:cNvSpPr>
          <p:nvPr/>
        </p:nvSpPr>
        <p:spPr bwMode="auto">
          <a:xfrm>
            <a:off x="5022843" y="5430838"/>
            <a:ext cx="4222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333399"/>
                </a:solidFill>
              </a:rPr>
              <a:t>О</a:t>
            </a:r>
            <a:endParaRPr lang="ru-RU"/>
          </a:p>
        </p:txBody>
      </p:sp>
      <p:sp>
        <p:nvSpPr>
          <p:cNvPr id="42011" name="Прямоугольник 65"/>
          <p:cNvSpPr>
            <a:spLocks noChangeArrowheads="1"/>
          </p:cNvSpPr>
          <p:nvPr/>
        </p:nvSpPr>
        <p:spPr bwMode="auto">
          <a:xfrm>
            <a:off x="5557831" y="5430838"/>
            <a:ext cx="371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FF0000"/>
                </a:solidFill>
              </a:rPr>
              <a:t>Т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42012" name="Freeform 2"/>
          <p:cNvSpPr>
            <a:spLocks/>
          </p:cNvSpPr>
          <p:nvPr/>
        </p:nvSpPr>
        <p:spPr bwMode="auto">
          <a:xfrm>
            <a:off x="3571868" y="5702300"/>
            <a:ext cx="223838" cy="50800"/>
          </a:xfrm>
          <a:custGeom>
            <a:avLst/>
            <a:gdLst>
              <a:gd name="T0" fmla="*/ 0 w 1322"/>
              <a:gd name="T1" fmla="*/ 0 h 320"/>
              <a:gd name="T2" fmla="*/ 0 w 1322"/>
              <a:gd name="T3" fmla="*/ 2147483647 h 320"/>
              <a:gd name="T4" fmla="*/ 2147483647 w 1322"/>
              <a:gd name="T5" fmla="*/ 2147483647 h 320"/>
              <a:gd name="T6" fmla="*/ 2147483647 w 1322"/>
              <a:gd name="T7" fmla="*/ 0 h 320"/>
              <a:gd name="T8" fmla="*/ 0 60000 65536"/>
              <a:gd name="T9" fmla="*/ 0 60000 65536"/>
              <a:gd name="T10" fmla="*/ 0 60000 65536"/>
              <a:gd name="T11" fmla="*/ 0 60000 65536"/>
              <a:gd name="T12" fmla="*/ 0 w 1322"/>
              <a:gd name="T13" fmla="*/ 0 h 320"/>
              <a:gd name="T14" fmla="*/ 1322 w 1322"/>
              <a:gd name="T15" fmla="*/ 320 h 3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22" h="320">
                <a:moveTo>
                  <a:pt x="0" y="0"/>
                </a:moveTo>
                <a:lnTo>
                  <a:pt x="0" y="320"/>
                </a:lnTo>
                <a:lnTo>
                  <a:pt x="1322" y="320"/>
                </a:lnTo>
                <a:lnTo>
                  <a:pt x="1322" y="0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42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2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2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420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42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41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420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42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41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2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1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42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41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42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41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42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42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42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42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42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1" grpId="0"/>
      <p:bldP spid="41992" grpId="0"/>
      <p:bldP spid="41993" grpId="0"/>
      <p:bldP spid="41994" grpId="0"/>
      <p:bldP spid="41995" grpId="0"/>
      <p:bldP spid="41996" grpId="0"/>
      <p:bldP spid="41997" grpId="0"/>
      <p:bldP spid="41998" grpId="0"/>
      <p:bldP spid="41999" grpId="0"/>
      <p:bldP spid="42000" grpId="0"/>
      <p:bldP spid="42001" grpId="0"/>
      <p:bldP spid="42002" grpId="0" animBg="1"/>
      <p:bldP spid="42002" grpId="1" animBg="1"/>
      <p:bldP spid="42003" grpId="0" animBg="1"/>
      <p:bldP spid="42003" grpId="1" animBg="1"/>
      <p:bldP spid="42004" grpId="0"/>
      <p:bldP spid="42005" grpId="0"/>
      <p:bldP spid="42006" grpId="0"/>
      <p:bldP spid="42007" grpId="0"/>
      <p:bldP spid="42008" grpId="0"/>
      <p:bldP spid="42009" grpId="0"/>
      <p:bldP spid="42010" grpId="0"/>
      <p:bldP spid="42011" grpId="0"/>
      <p:bldP spid="420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01625"/>
            <a:ext cx="8375650" cy="471488"/>
          </a:xfrm>
        </p:spPr>
        <p:txBody>
          <a:bodyPr>
            <a:noAutofit/>
          </a:bodyPr>
          <a:lstStyle/>
          <a:p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Код </a:t>
            </a:r>
            <a:r>
              <a:rPr lang="ru-RU" sz="6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Шеннона-Фано</a:t>
            </a:r>
            <a:endParaRPr lang="ru-RU" sz="6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1036638" y="1295413"/>
            <a:ext cx="7713662" cy="1815882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marL="177800" indent="-177800">
              <a:buClr>
                <a:srgbClr val="00B050"/>
              </a:buClr>
              <a:buFont typeface="Wingdings" pitchFamily="2" charset="2"/>
              <a:buChar char="§"/>
            </a:pPr>
            <a:r>
              <a:rPr lang="ru-RU" sz="2800" dirty="0"/>
              <a:t>учитывается частота символов</a:t>
            </a:r>
          </a:p>
          <a:p>
            <a:pPr marL="177800" indent="-177800">
              <a:buClr>
                <a:srgbClr val="00B050"/>
              </a:buClr>
              <a:buFont typeface="Wingdings" pitchFamily="2" charset="2"/>
              <a:buChar char="§"/>
            </a:pPr>
            <a:r>
              <a:rPr lang="ru-RU" sz="2800" dirty="0"/>
              <a:t>не нужен символ-разделитель</a:t>
            </a:r>
          </a:p>
          <a:p>
            <a:pPr marL="177800" indent="-177800">
              <a:buClr>
                <a:srgbClr val="00B050"/>
              </a:buClr>
              <a:buFont typeface="Wingdings" pitchFamily="2" charset="2"/>
              <a:buChar char="§"/>
            </a:pPr>
            <a:r>
              <a:rPr lang="ru-RU" sz="2800" dirty="0"/>
              <a:t>код префиксный – можно декодировать по мере поступления данных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550863" y="1319225"/>
            <a:ext cx="395287" cy="396875"/>
            <a:chOff x="267" y="866"/>
            <a:chExt cx="250" cy="250"/>
          </a:xfrm>
        </p:grpSpPr>
        <p:sp>
          <p:nvSpPr>
            <p:cNvPr id="44042" name="Oval 9"/>
            <p:cNvSpPr>
              <a:spLocks noChangeAspect="1" noChangeArrowheads="1"/>
            </p:cNvSpPr>
            <p:nvPr/>
          </p:nvSpPr>
          <p:spPr bwMode="auto">
            <a:xfrm>
              <a:off x="267" y="866"/>
              <a:ext cx="250" cy="25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2000"/>
            </a:p>
          </p:txBody>
        </p:sp>
        <p:grpSp>
          <p:nvGrpSpPr>
            <p:cNvPr id="3" name="Group 10"/>
            <p:cNvGrpSpPr>
              <a:grpSpLocks noChangeAspect="1"/>
            </p:cNvGrpSpPr>
            <p:nvPr/>
          </p:nvGrpSpPr>
          <p:grpSpPr bwMode="auto">
            <a:xfrm>
              <a:off x="298" y="895"/>
              <a:ext cx="188" cy="187"/>
              <a:chOff x="3051" y="2667"/>
              <a:chExt cx="1299" cy="1299"/>
            </a:xfrm>
          </p:grpSpPr>
          <p:sp>
            <p:nvSpPr>
              <p:cNvPr id="44045" name="Rectangle 11"/>
              <p:cNvSpPr>
                <a:spLocks noChangeAspect="1" noChangeArrowheads="1"/>
              </p:cNvSpPr>
              <p:nvPr/>
            </p:nvSpPr>
            <p:spPr bwMode="auto">
              <a:xfrm>
                <a:off x="3051" y="3105"/>
                <a:ext cx="1299" cy="423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 sz="2000"/>
              </a:p>
            </p:txBody>
          </p:sp>
          <p:sp>
            <p:nvSpPr>
              <p:cNvPr id="44046" name="Rectangle 12"/>
              <p:cNvSpPr>
                <a:spLocks noChangeAspect="1" noChangeArrowheads="1"/>
              </p:cNvSpPr>
              <p:nvPr/>
            </p:nvSpPr>
            <p:spPr bwMode="auto">
              <a:xfrm rot="-5400000">
                <a:off x="3057" y="3105"/>
                <a:ext cx="1299" cy="423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 sz="2000"/>
              </a:p>
            </p:txBody>
          </p:sp>
        </p:grpSp>
        <p:sp>
          <p:nvSpPr>
            <p:cNvPr id="44044" name="Freeform 13"/>
            <p:cNvSpPr>
              <a:spLocks noChangeAspect="1"/>
            </p:cNvSpPr>
            <p:nvPr/>
          </p:nvSpPr>
          <p:spPr bwMode="auto">
            <a:xfrm>
              <a:off x="298" y="897"/>
              <a:ext cx="188" cy="188"/>
            </a:xfrm>
            <a:custGeom>
              <a:avLst/>
              <a:gdLst>
                <a:gd name="T0" fmla="*/ 0 w 1302"/>
                <a:gd name="T1" fmla="*/ 0 h 1299"/>
                <a:gd name="T2" fmla="*/ 0 w 1302"/>
                <a:gd name="T3" fmla="*/ 0 h 1299"/>
                <a:gd name="T4" fmla="*/ 0 w 1302"/>
                <a:gd name="T5" fmla="*/ 0 h 1299"/>
                <a:gd name="T6" fmla="*/ 0 w 1302"/>
                <a:gd name="T7" fmla="*/ 0 h 1299"/>
                <a:gd name="T8" fmla="*/ 0 w 1302"/>
                <a:gd name="T9" fmla="*/ 0 h 1299"/>
                <a:gd name="T10" fmla="*/ 0 w 1302"/>
                <a:gd name="T11" fmla="*/ 0 h 1299"/>
                <a:gd name="T12" fmla="*/ 0 w 1302"/>
                <a:gd name="T13" fmla="*/ 0 h 1299"/>
                <a:gd name="T14" fmla="*/ 0 w 1302"/>
                <a:gd name="T15" fmla="*/ 0 h 1299"/>
                <a:gd name="T16" fmla="*/ 0 w 1302"/>
                <a:gd name="T17" fmla="*/ 0 h 1299"/>
                <a:gd name="T18" fmla="*/ 0 w 1302"/>
                <a:gd name="T19" fmla="*/ 0 h 1299"/>
                <a:gd name="T20" fmla="*/ 0 w 1302"/>
                <a:gd name="T21" fmla="*/ 0 h 1299"/>
                <a:gd name="T22" fmla="*/ 0 w 1302"/>
                <a:gd name="T23" fmla="*/ 0 h 1299"/>
                <a:gd name="T24" fmla="*/ 0 w 1302"/>
                <a:gd name="T25" fmla="*/ 0 h 129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302"/>
                <a:gd name="T40" fmla="*/ 0 h 1299"/>
                <a:gd name="T41" fmla="*/ 1302 w 1302"/>
                <a:gd name="T42" fmla="*/ 1299 h 129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302" h="1299">
                  <a:moveTo>
                    <a:pt x="3" y="438"/>
                  </a:moveTo>
                  <a:lnTo>
                    <a:pt x="444" y="438"/>
                  </a:lnTo>
                  <a:lnTo>
                    <a:pt x="444" y="0"/>
                  </a:lnTo>
                  <a:lnTo>
                    <a:pt x="870" y="0"/>
                  </a:lnTo>
                  <a:lnTo>
                    <a:pt x="870" y="441"/>
                  </a:lnTo>
                  <a:lnTo>
                    <a:pt x="1302" y="441"/>
                  </a:lnTo>
                  <a:lnTo>
                    <a:pt x="1302" y="864"/>
                  </a:lnTo>
                  <a:lnTo>
                    <a:pt x="870" y="864"/>
                  </a:lnTo>
                  <a:lnTo>
                    <a:pt x="870" y="1299"/>
                  </a:lnTo>
                  <a:lnTo>
                    <a:pt x="447" y="1299"/>
                  </a:lnTo>
                  <a:lnTo>
                    <a:pt x="447" y="867"/>
                  </a:lnTo>
                  <a:lnTo>
                    <a:pt x="0" y="867"/>
                  </a:lnTo>
                  <a:lnTo>
                    <a:pt x="3" y="43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/>
            </a:p>
          </p:txBody>
        </p:sp>
      </p:grp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550863" y="3285011"/>
            <a:ext cx="395287" cy="395288"/>
            <a:chOff x="552" y="2523"/>
            <a:chExt cx="1728" cy="1728"/>
          </a:xfrm>
        </p:grpSpPr>
        <p:sp>
          <p:nvSpPr>
            <p:cNvPr id="44040" name="Oval 15"/>
            <p:cNvSpPr>
              <a:spLocks noChangeAspect="1" noChangeArrowheads="1"/>
            </p:cNvSpPr>
            <p:nvPr/>
          </p:nvSpPr>
          <p:spPr bwMode="auto">
            <a:xfrm>
              <a:off x="552" y="2523"/>
              <a:ext cx="1728" cy="172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2000"/>
            </a:p>
          </p:txBody>
        </p:sp>
        <p:sp>
          <p:nvSpPr>
            <p:cNvPr id="44041" name="Rectangle 16"/>
            <p:cNvSpPr>
              <a:spLocks noChangeAspect="1" noChangeArrowheads="1"/>
            </p:cNvSpPr>
            <p:nvPr/>
          </p:nvSpPr>
          <p:spPr bwMode="auto">
            <a:xfrm>
              <a:off x="774" y="3183"/>
              <a:ext cx="1299" cy="42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sz="2000"/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1036638" y="3251674"/>
            <a:ext cx="7840662" cy="2677656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marL="177800" indent="-177800">
              <a:buClr>
                <a:srgbClr val="FF0000"/>
              </a:buClr>
              <a:buFont typeface="Wingdings" pitchFamily="2" charset="2"/>
              <a:buChar char="§"/>
            </a:pPr>
            <a:r>
              <a:rPr lang="ru-RU" sz="2800" dirty="0"/>
              <a:t>нужно заранее знать частоты символов</a:t>
            </a:r>
          </a:p>
          <a:p>
            <a:pPr marL="177800" indent="-177800">
              <a:buClr>
                <a:srgbClr val="FF0000"/>
              </a:buClr>
              <a:buFont typeface="Wingdings" pitchFamily="2" charset="2"/>
              <a:buChar char="§"/>
            </a:pPr>
            <a:r>
              <a:rPr lang="ru-RU" sz="2800" dirty="0"/>
              <a:t>код </a:t>
            </a:r>
            <a:r>
              <a:rPr lang="ru-RU" sz="2800" dirty="0" err="1"/>
              <a:t>неоптимален</a:t>
            </a:r>
            <a:endParaRPr lang="ru-RU" sz="2800" dirty="0"/>
          </a:p>
          <a:p>
            <a:pPr marL="177800" indent="-177800">
              <a:buClr>
                <a:srgbClr val="FF0000"/>
              </a:buClr>
              <a:buFont typeface="Wingdings" pitchFamily="2" charset="2"/>
              <a:buChar char="§"/>
            </a:pPr>
            <a:r>
              <a:rPr lang="ru-RU" sz="2800" dirty="0"/>
              <a:t>при ошибке в передаче сложно восстановить </a:t>
            </a:r>
            <a:r>
              <a:rPr lang="ru-RU" sz="2800" dirty="0">
                <a:cs typeface="Arial" charset="0"/>
              </a:rPr>
              <a:t>«</a:t>
            </a:r>
            <a:r>
              <a:rPr lang="ru-RU" sz="2800" dirty="0"/>
              <a:t>хвост</a:t>
            </a:r>
            <a:r>
              <a:rPr lang="ru-RU" sz="2800" dirty="0">
                <a:cs typeface="Arial" charset="0"/>
              </a:rPr>
              <a:t>»</a:t>
            </a:r>
            <a:endParaRPr lang="ru-RU" sz="2800" dirty="0"/>
          </a:p>
          <a:p>
            <a:pPr marL="177800" indent="-177800">
              <a:buClr>
                <a:srgbClr val="FF0000"/>
              </a:buClr>
              <a:buFont typeface="Wingdings" pitchFamily="2" charset="2"/>
              <a:buChar char="§"/>
            </a:pPr>
            <a:r>
              <a:rPr lang="ru-RU" sz="2800" dirty="0"/>
              <a:t>не учитывает повторяющиеся последовательности символов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01625"/>
            <a:ext cx="8375650" cy="471488"/>
          </a:xfrm>
        </p:spPr>
        <p:txBody>
          <a:bodyPr>
            <a:noAutofit/>
          </a:bodyPr>
          <a:lstStyle/>
          <a:p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Алгоритм Хаффмана</a:t>
            </a: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6500826" y="1071546"/>
            <a:ext cx="2373855" cy="2897710"/>
            <a:chOff x="3692528" y="2366963"/>
            <a:chExt cx="1896491" cy="2539221"/>
          </a:xfrm>
        </p:grpSpPr>
        <p:pic>
          <p:nvPicPr>
            <p:cNvPr id="45114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790950" y="2366963"/>
              <a:ext cx="1562100" cy="21240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 type="none" w="lg" len="lg"/>
            </a:ln>
          </p:spPr>
        </p:pic>
        <p:sp>
          <p:nvSpPr>
            <p:cNvPr id="45115" name="Прямоугольник 4"/>
            <p:cNvSpPr>
              <a:spLocks noChangeArrowheads="1"/>
            </p:cNvSpPr>
            <p:nvPr/>
          </p:nvSpPr>
          <p:spPr bwMode="auto">
            <a:xfrm>
              <a:off x="3692528" y="4501634"/>
              <a:ext cx="1896491" cy="404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b="1" dirty="0"/>
                <a:t>Дэвид Хаффман</a:t>
              </a:r>
            </a:p>
          </p:txBody>
        </p:sp>
      </p:grpSp>
      <p:grpSp>
        <p:nvGrpSpPr>
          <p:cNvPr id="3" name="Группа 23"/>
          <p:cNvGrpSpPr>
            <a:grpSpLocks/>
          </p:cNvGrpSpPr>
          <p:nvPr/>
        </p:nvGrpSpPr>
        <p:grpSpPr bwMode="auto">
          <a:xfrm>
            <a:off x="485775" y="1417654"/>
            <a:ext cx="5534025" cy="492125"/>
            <a:chOff x="485776" y="962130"/>
            <a:chExt cx="5533585" cy="492369"/>
          </a:xfrm>
        </p:grpSpPr>
        <p:sp>
          <p:nvSpPr>
            <p:cNvPr id="8" name="Прямоугольник 7"/>
            <p:cNvSpPr/>
            <p:nvPr/>
          </p:nvSpPr>
          <p:spPr bwMode="auto">
            <a:xfrm>
              <a:off x="485776" y="962130"/>
              <a:ext cx="2238197" cy="492369"/>
            </a:xfrm>
            <a:prstGeom prst="rect">
              <a:avLst/>
            </a:prstGeom>
            <a:ln>
              <a:headEnd type="none" w="med" len="med"/>
              <a:tailEnd type="triangle" w="lg" len="lg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4" name="Группа 22"/>
            <p:cNvGrpSpPr>
              <a:grpSpLocks/>
            </p:cNvGrpSpPr>
            <p:nvPr/>
          </p:nvGrpSpPr>
          <p:grpSpPr bwMode="auto">
            <a:xfrm>
              <a:off x="650346" y="986117"/>
              <a:ext cx="5369015" cy="466743"/>
              <a:chOff x="850371" y="1631724"/>
              <a:chExt cx="5369015" cy="466743"/>
            </a:xfrm>
          </p:grpSpPr>
          <p:sp>
            <p:nvSpPr>
              <p:cNvPr id="45104" name="Freeform 2"/>
              <p:cNvSpPr>
                <a:spLocks/>
              </p:cNvSpPr>
              <p:nvPr/>
            </p:nvSpPr>
            <p:spPr bwMode="auto">
              <a:xfrm>
                <a:off x="5230179" y="1917463"/>
                <a:ext cx="223836" cy="50800"/>
              </a:xfrm>
              <a:custGeom>
                <a:avLst/>
                <a:gdLst>
                  <a:gd name="T0" fmla="*/ 0 w 1322"/>
                  <a:gd name="T1" fmla="*/ 0 h 320"/>
                  <a:gd name="T2" fmla="*/ 0 w 1322"/>
                  <a:gd name="T3" fmla="*/ 2147483647 h 320"/>
                  <a:gd name="T4" fmla="*/ 2147483647 w 1322"/>
                  <a:gd name="T5" fmla="*/ 2147483647 h 320"/>
                  <a:gd name="T6" fmla="*/ 2147483647 w 1322"/>
                  <a:gd name="T7" fmla="*/ 0 h 32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22"/>
                  <a:gd name="T13" fmla="*/ 0 h 320"/>
                  <a:gd name="T14" fmla="*/ 1322 w 1322"/>
                  <a:gd name="T15" fmla="*/ 320 h 32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22" h="320">
                    <a:moveTo>
                      <a:pt x="0" y="0"/>
                    </a:moveTo>
                    <a:lnTo>
                      <a:pt x="0" y="320"/>
                    </a:lnTo>
                    <a:lnTo>
                      <a:pt x="1322" y="320"/>
                    </a:lnTo>
                    <a:lnTo>
                      <a:pt x="1322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105" name="Прямоугольник 14"/>
              <p:cNvSpPr>
                <a:spLocks noChangeArrowheads="1"/>
              </p:cNvSpPr>
              <p:nvPr/>
            </p:nvSpPr>
            <p:spPr bwMode="auto">
              <a:xfrm>
                <a:off x="5520205" y="1631724"/>
                <a:ext cx="699181" cy="4618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>
                    <a:solidFill>
                      <a:srgbClr val="000000"/>
                    </a:solidFill>
                  </a:rPr>
                  <a:t>140</a:t>
                </a:r>
                <a:endParaRPr lang="ru-RU"/>
              </a:p>
            </p:txBody>
          </p:sp>
          <p:sp>
            <p:nvSpPr>
              <p:cNvPr id="45106" name="Прямоугольник 15"/>
              <p:cNvSpPr>
                <a:spLocks noChangeArrowheads="1"/>
              </p:cNvSpPr>
              <p:nvPr/>
            </p:nvSpPr>
            <p:spPr bwMode="auto">
              <a:xfrm>
                <a:off x="3018360" y="1636802"/>
                <a:ext cx="38985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 b="1">
                    <a:solidFill>
                      <a:srgbClr val="333399"/>
                    </a:solidFill>
                  </a:rPr>
                  <a:t>Е</a:t>
                </a:r>
                <a:endParaRPr lang="ru-RU"/>
              </a:p>
            </p:txBody>
          </p:sp>
          <p:sp>
            <p:nvSpPr>
              <p:cNvPr id="45107" name="Прямоугольник 16"/>
              <p:cNvSpPr>
                <a:spLocks noChangeArrowheads="1"/>
              </p:cNvSpPr>
              <p:nvPr/>
            </p:nvSpPr>
            <p:spPr bwMode="auto">
              <a:xfrm>
                <a:off x="850371" y="1636802"/>
                <a:ext cx="372218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 b="1">
                    <a:solidFill>
                      <a:srgbClr val="333399"/>
                    </a:solidFill>
                  </a:rPr>
                  <a:t>Т</a:t>
                </a:r>
                <a:endParaRPr lang="ru-RU"/>
              </a:p>
            </p:txBody>
          </p:sp>
          <p:sp>
            <p:nvSpPr>
              <p:cNvPr id="45108" name="Прямоугольник 17"/>
              <p:cNvSpPr>
                <a:spLocks noChangeArrowheads="1"/>
              </p:cNvSpPr>
              <p:nvPr/>
            </p:nvSpPr>
            <p:spPr bwMode="auto">
              <a:xfrm>
                <a:off x="1942119" y="1636802"/>
                <a:ext cx="407484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 b="1">
                    <a:solidFill>
                      <a:srgbClr val="333399"/>
                    </a:solidFill>
                  </a:rPr>
                  <a:t>Н</a:t>
                </a:r>
                <a:endParaRPr lang="ru-RU"/>
              </a:p>
            </p:txBody>
          </p:sp>
          <p:sp>
            <p:nvSpPr>
              <p:cNvPr id="45109" name="Прямоугольник 18"/>
              <p:cNvSpPr>
                <a:spLocks noChangeArrowheads="1"/>
              </p:cNvSpPr>
              <p:nvPr/>
            </p:nvSpPr>
            <p:spPr bwMode="auto">
              <a:xfrm>
                <a:off x="4128340" y="1636802"/>
                <a:ext cx="423514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 b="1">
                    <a:solidFill>
                      <a:srgbClr val="333399"/>
                    </a:solidFill>
                  </a:rPr>
                  <a:t>О</a:t>
                </a:r>
                <a:endParaRPr lang="ru-RU"/>
              </a:p>
            </p:txBody>
          </p:sp>
          <p:sp>
            <p:nvSpPr>
              <p:cNvPr id="45110" name="Прямоугольник 19"/>
              <p:cNvSpPr>
                <a:spLocks noChangeArrowheads="1"/>
              </p:cNvSpPr>
              <p:nvPr/>
            </p:nvSpPr>
            <p:spPr bwMode="auto">
              <a:xfrm>
                <a:off x="3399790" y="1631724"/>
                <a:ext cx="527672" cy="4618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>
                    <a:solidFill>
                      <a:srgbClr val="000000"/>
                    </a:solidFill>
                  </a:rPr>
                  <a:t>68</a:t>
                </a:r>
                <a:endParaRPr lang="ru-RU"/>
              </a:p>
            </p:txBody>
          </p:sp>
          <p:sp>
            <p:nvSpPr>
              <p:cNvPr id="45111" name="Прямоугольник 20"/>
              <p:cNvSpPr>
                <a:spLocks noChangeArrowheads="1"/>
              </p:cNvSpPr>
              <p:nvPr/>
            </p:nvSpPr>
            <p:spPr bwMode="auto">
              <a:xfrm>
                <a:off x="2300439" y="1631724"/>
                <a:ext cx="527672" cy="4618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>
                    <a:solidFill>
                      <a:srgbClr val="000000"/>
                    </a:solidFill>
                  </a:rPr>
                  <a:t>64</a:t>
                </a:r>
                <a:endParaRPr lang="ru-RU"/>
              </a:p>
            </p:txBody>
          </p:sp>
          <p:sp>
            <p:nvSpPr>
              <p:cNvPr id="45112" name="Прямоугольник 21"/>
              <p:cNvSpPr>
                <a:spLocks noChangeArrowheads="1"/>
              </p:cNvSpPr>
              <p:nvPr/>
            </p:nvSpPr>
            <p:spPr bwMode="auto">
              <a:xfrm>
                <a:off x="1171466" y="1631724"/>
                <a:ext cx="527672" cy="4618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>
                    <a:solidFill>
                      <a:srgbClr val="000000"/>
                    </a:solidFill>
                  </a:rPr>
                  <a:t>60</a:t>
                </a:r>
                <a:endParaRPr lang="ru-RU"/>
              </a:p>
            </p:txBody>
          </p:sp>
          <p:sp>
            <p:nvSpPr>
              <p:cNvPr id="45113" name="Прямоугольник 22"/>
              <p:cNvSpPr>
                <a:spLocks noChangeArrowheads="1"/>
              </p:cNvSpPr>
              <p:nvPr/>
            </p:nvSpPr>
            <p:spPr bwMode="auto">
              <a:xfrm>
                <a:off x="4459990" y="1631724"/>
                <a:ext cx="527672" cy="4618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>
                    <a:solidFill>
                      <a:srgbClr val="000000"/>
                    </a:solidFill>
                  </a:rPr>
                  <a:t>68</a:t>
                </a:r>
                <a:endParaRPr lang="en-US" sz="240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44038" name="Прямоугольник 24"/>
          <p:cNvSpPr>
            <a:spLocks noChangeArrowheads="1"/>
          </p:cNvSpPr>
          <p:nvPr/>
        </p:nvSpPr>
        <p:spPr bwMode="auto">
          <a:xfrm>
            <a:off x="371475" y="985854"/>
            <a:ext cx="3798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00000"/>
                </a:solidFill>
              </a:rPr>
              <a:t>По увеличению частоты: </a:t>
            </a:r>
            <a:endParaRPr lang="ru-RU"/>
          </a:p>
        </p:txBody>
      </p:sp>
      <p:grpSp>
        <p:nvGrpSpPr>
          <p:cNvPr id="5" name="Группа 44"/>
          <p:cNvGrpSpPr>
            <a:grpSpLocks/>
          </p:cNvGrpSpPr>
          <p:nvPr/>
        </p:nvGrpSpPr>
        <p:grpSpPr bwMode="auto">
          <a:xfrm>
            <a:off x="485775" y="2313004"/>
            <a:ext cx="4733925" cy="1506538"/>
            <a:chOff x="485776" y="1790805"/>
            <a:chExt cx="4733476" cy="1506961"/>
          </a:xfrm>
        </p:grpSpPr>
        <p:grpSp>
          <p:nvGrpSpPr>
            <p:cNvPr id="6" name="Группа 25"/>
            <p:cNvGrpSpPr>
              <a:grpSpLocks/>
            </p:cNvGrpSpPr>
            <p:nvPr/>
          </p:nvGrpSpPr>
          <p:grpSpPr bwMode="auto">
            <a:xfrm>
              <a:off x="485776" y="1790805"/>
              <a:ext cx="4733476" cy="1506961"/>
              <a:chOff x="485776" y="962130"/>
              <a:chExt cx="4733476" cy="1506961"/>
            </a:xfrm>
          </p:grpSpPr>
          <p:sp>
            <p:nvSpPr>
              <p:cNvPr id="27" name="Прямоугольник 26"/>
              <p:cNvSpPr/>
              <p:nvPr/>
            </p:nvSpPr>
            <p:spPr bwMode="auto">
              <a:xfrm>
                <a:off x="485776" y="962130"/>
                <a:ext cx="2238163" cy="492263"/>
              </a:xfrm>
              <a:prstGeom prst="rect">
                <a:avLst/>
              </a:prstGeom>
              <a:ln>
                <a:headEnd type="none" w="med" len="med"/>
                <a:tailEnd type="triangle" w="lg" len="lg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7" name="Группа 22"/>
              <p:cNvGrpSpPr>
                <a:grpSpLocks/>
              </p:cNvGrpSpPr>
              <p:nvPr/>
            </p:nvGrpSpPr>
            <p:grpSpPr bwMode="auto">
              <a:xfrm>
                <a:off x="637110" y="986117"/>
                <a:ext cx="4582142" cy="1482974"/>
                <a:chOff x="837135" y="1631724"/>
                <a:chExt cx="4582142" cy="1482974"/>
              </a:xfrm>
            </p:grpSpPr>
            <p:sp>
              <p:nvSpPr>
                <p:cNvPr id="41" name="Овал 40"/>
                <p:cNvSpPr/>
                <p:nvPr/>
              </p:nvSpPr>
              <p:spPr>
                <a:xfrm>
                  <a:off x="3995425" y="2574797"/>
                  <a:ext cx="541286" cy="539901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/>
                <a:lstStyle/>
                <a:p>
                  <a:pPr>
                    <a:defRPr/>
                  </a:pPr>
                  <a:endParaRPr lang="ru-RU" dirty="0">
                    <a:latin typeface="Arial" pitchFamily="34" charset="0"/>
                  </a:endParaRPr>
                </a:p>
              </p:txBody>
            </p:sp>
            <p:sp>
              <p:nvSpPr>
                <p:cNvPr id="40" name="Овал 39"/>
                <p:cNvSpPr/>
                <p:nvPr/>
              </p:nvSpPr>
              <p:spPr>
                <a:xfrm>
                  <a:off x="2776341" y="2574797"/>
                  <a:ext cx="539699" cy="539901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/>
                <a:lstStyle/>
                <a:p>
                  <a:pPr>
                    <a:defRPr/>
                  </a:pPr>
                  <a:endParaRPr lang="ru-RU" dirty="0">
                    <a:latin typeface="Arial" pitchFamily="34" charset="0"/>
                  </a:endParaRPr>
                </a:p>
              </p:txBody>
            </p:sp>
            <p:sp>
              <p:nvSpPr>
                <p:cNvPr id="45093" name="Freeform 2"/>
                <p:cNvSpPr>
                  <a:spLocks/>
                </p:cNvSpPr>
                <p:nvPr/>
              </p:nvSpPr>
              <p:spPr bwMode="auto">
                <a:xfrm>
                  <a:off x="4430079" y="1917463"/>
                  <a:ext cx="223836" cy="50800"/>
                </a:xfrm>
                <a:custGeom>
                  <a:avLst/>
                  <a:gdLst>
                    <a:gd name="T0" fmla="*/ 0 w 1322"/>
                    <a:gd name="T1" fmla="*/ 0 h 320"/>
                    <a:gd name="T2" fmla="*/ 0 w 1322"/>
                    <a:gd name="T3" fmla="*/ 2147483647 h 320"/>
                    <a:gd name="T4" fmla="*/ 2147483647 w 1322"/>
                    <a:gd name="T5" fmla="*/ 2147483647 h 320"/>
                    <a:gd name="T6" fmla="*/ 2147483647 w 1322"/>
                    <a:gd name="T7" fmla="*/ 0 h 32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322"/>
                    <a:gd name="T13" fmla="*/ 0 h 320"/>
                    <a:gd name="T14" fmla="*/ 1322 w 1322"/>
                    <a:gd name="T15" fmla="*/ 320 h 32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322" h="320">
                      <a:moveTo>
                        <a:pt x="0" y="0"/>
                      </a:moveTo>
                      <a:lnTo>
                        <a:pt x="0" y="320"/>
                      </a:lnTo>
                      <a:lnTo>
                        <a:pt x="1322" y="320"/>
                      </a:lnTo>
                      <a:lnTo>
                        <a:pt x="1322" y="0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5094" name="Прямоугольник 29"/>
                <p:cNvSpPr>
                  <a:spLocks noChangeArrowheads="1"/>
                </p:cNvSpPr>
                <p:nvPr/>
              </p:nvSpPr>
              <p:spPr bwMode="auto">
                <a:xfrm>
                  <a:off x="4720105" y="1631724"/>
                  <a:ext cx="699172" cy="46179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ru-RU" sz="2400">
                      <a:solidFill>
                        <a:srgbClr val="000000"/>
                      </a:solidFill>
                    </a:rPr>
                    <a:t>140</a:t>
                  </a:r>
                  <a:endParaRPr lang="ru-RU"/>
                </a:p>
              </p:txBody>
            </p:sp>
            <p:sp>
              <p:nvSpPr>
                <p:cNvPr id="45095" name="Прямоугольник 30"/>
                <p:cNvSpPr>
                  <a:spLocks noChangeArrowheads="1"/>
                </p:cNvSpPr>
                <p:nvPr/>
              </p:nvSpPr>
              <p:spPr bwMode="auto">
                <a:xfrm>
                  <a:off x="837135" y="1636802"/>
                  <a:ext cx="38985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ru-RU" sz="2400" b="1">
                      <a:solidFill>
                        <a:srgbClr val="333399"/>
                      </a:solidFill>
                    </a:rPr>
                    <a:t>Е</a:t>
                  </a:r>
                  <a:endParaRPr lang="ru-RU"/>
                </a:p>
              </p:txBody>
            </p:sp>
            <p:sp>
              <p:nvSpPr>
                <p:cNvPr id="45096" name="Прямоугольник 31"/>
                <p:cNvSpPr>
                  <a:spLocks noChangeArrowheads="1"/>
                </p:cNvSpPr>
                <p:nvPr/>
              </p:nvSpPr>
              <p:spPr bwMode="auto">
                <a:xfrm>
                  <a:off x="2860146" y="2627402"/>
                  <a:ext cx="372218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ru-RU" sz="2400" b="1" dirty="0">
                      <a:solidFill>
                        <a:srgbClr val="333399"/>
                      </a:solidFill>
                    </a:rPr>
                    <a:t>Т</a:t>
                  </a:r>
                  <a:endParaRPr lang="ru-RU" dirty="0"/>
                </a:p>
              </p:txBody>
            </p:sp>
            <p:sp>
              <p:nvSpPr>
                <p:cNvPr id="45097" name="Прямоугольник 32"/>
                <p:cNvSpPr>
                  <a:spLocks noChangeArrowheads="1"/>
                </p:cNvSpPr>
                <p:nvPr/>
              </p:nvSpPr>
              <p:spPr bwMode="auto">
                <a:xfrm>
                  <a:off x="4075719" y="2627402"/>
                  <a:ext cx="407484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ru-RU" sz="2400" b="1" dirty="0">
                      <a:solidFill>
                        <a:srgbClr val="333399"/>
                      </a:solidFill>
                    </a:rPr>
                    <a:t>Н</a:t>
                  </a:r>
                  <a:endParaRPr lang="ru-RU" dirty="0"/>
                </a:p>
              </p:txBody>
            </p:sp>
            <p:sp>
              <p:nvSpPr>
                <p:cNvPr id="45098" name="Прямоугольник 33"/>
                <p:cNvSpPr>
                  <a:spLocks noChangeArrowheads="1"/>
                </p:cNvSpPr>
                <p:nvPr/>
              </p:nvSpPr>
              <p:spPr bwMode="auto">
                <a:xfrm>
                  <a:off x="1928065" y="1636802"/>
                  <a:ext cx="423514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ru-RU" sz="2400" b="1">
                      <a:solidFill>
                        <a:srgbClr val="333399"/>
                      </a:solidFill>
                    </a:rPr>
                    <a:t>О</a:t>
                  </a:r>
                  <a:endParaRPr lang="ru-RU"/>
                </a:p>
              </p:txBody>
            </p:sp>
            <p:sp>
              <p:nvSpPr>
                <p:cNvPr id="45099" name="Прямоугольник 34"/>
                <p:cNvSpPr>
                  <a:spLocks noChangeArrowheads="1"/>
                </p:cNvSpPr>
                <p:nvPr/>
              </p:nvSpPr>
              <p:spPr bwMode="auto">
                <a:xfrm>
                  <a:off x="1218565" y="1631724"/>
                  <a:ext cx="527665" cy="46179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ru-RU" sz="2400">
                      <a:solidFill>
                        <a:srgbClr val="000000"/>
                      </a:solidFill>
                    </a:rPr>
                    <a:t>68</a:t>
                  </a:r>
                  <a:endParaRPr lang="ru-RU"/>
                </a:p>
              </p:txBody>
            </p:sp>
            <p:sp>
              <p:nvSpPr>
                <p:cNvPr id="45100" name="Прямоугольник 37"/>
                <p:cNvSpPr>
                  <a:spLocks noChangeArrowheads="1"/>
                </p:cNvSpPr>
                <p:nvPr/>
              </p:nvSpPr>
              <p:spPr bwMode="auto">
                <a:xfrm>
                  <a:off x="2269240" y="1631724"/>
                  <a:ext cx="527665" cy="46179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ru-RU" sz="2400">
                      <a:solidFill>
                        <a:srgbClr val="000000"/>
                      </a:solidFill>
                    </a:rPr>
                    <a:t>68</a:t>
                  </a:r>
                  <a:endParaRPr lang="en-US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5101" name="Прямоугольник 38"/>
                <p:cNvSpPr>
                  <a:spLocks noChangeArrowheads="1"/>
                </p:cNvSpPr>
                <p:nvPr/>
              </p:nvSpPr>
              <p:spPr bwMode="auto">
                <a:xfrm>
                  <a:off x="3329455" y="1631724"/>
                  <a:ext cx="699172" cy="46179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ru-RU" sz="2400">
                      <a:solidFill>
                        <a:srgbClr val="000000"/>
                      </a:solidFill>
                    </a:rPr>
                    <a:t>124</a:t>
                  </a:r>
                  <a:endParaRPr lang="ru-RU"/>
                </a:p>
              </p:txBody>
            </p:sp>
          </p:grpSp>
        </p:grpSp>
        <p:grpSp>
          <p:nvGrpSpPr>
            <p:cNvPr id="9" name="Группа 43"/>
            <p:cNvGrpSpPr>
              <a:grpSpLocks/>
            </p:cNvGrpSpPr>
            <p:nvPr/>
          </p:nvGrpSpPr>
          <p:grpSpPr bwMode="auto">
            <a:xfrm>
              <a:off x="2971800" y="2219325"/>
              <a:ext cx="1024890" cy="561975"/>
              <a:chOff x="2971800" y="2219325"/>
              <a:chExt cx="1024890" cy="561975"/>
            </a:xfrm>
          </p:grpSpPr>
          <p:sp>
            <p:nvSpPr>
              <p:cNvPr id="45087" name="Полилиния 41"/>
              <p:cNvSpPr>
                <a:spLocks noChangeArrowheads="1"/>
              </p:cNvSpPr>
              <p:nvPr/>
            </p:nvSpPr>
            <p:spPr bwMode="auto">
              <a:xfrm>
                <a:off x="2971800" y="2219325"/>
                <a:ext cx="514350" cy="561975"/>
              </a:xfrm>
              <a:custGeom>
                <a:avLst/>
                <a:gdLst>
                  <a:gd name="T0" fmla="*/ 514350 w 514350"/>
                  <a:gd name="T1" fmla="*/ 0 h 561975"/>
                  <a:gd name="T2" fmla="*/ 0 w 514350"/>
                  <a:gd name="T3" fmla="*/ 561975 h 561975"/>
                  <a:gd name="T4" fmla="*/ 0 60000 65536"/>
                  <a:gd name="T5" fmla="*/ 0 60000 65536"/>
                  <a:gd name="T6" fmla="*/ 0 w 514350"/>
                  <a:gd name="T7" fmla="*/ 0 h 561975"/>
                  <a:gd name="T8" fmla="*/ 514350 w 514350"/>
                  <a:gd name="T9" fmla="*/ 561975 h 561975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14350" h="561975">
                    <a:moveTo>
                      <a:pt x="514350" y="0"/>
                    </a:moveTo>
                    <a:lnTo>
                      <a:pt x="0" y="561975"/>
                    </a:lnTo>
                  </a:path>
                </a:pathLst>
              </a:custGeom>
              <a:noFill/>
              <a:ln w="12700" algn="ctr">
                <a:solidFill>
                  <a:schemeClr val="tx1"/>
                </a:solidFill>
                <a:round/>
                <a:headEnd/>
                <a:tailEnd type="triangle" w="med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088" name="Полилиния 42"/>
              <p:cNvSpPr>
                <a:spLocks noChangeArrowheads="1"/>
              </p:cNvSpPr>
              <p:nvPr/>
            </p:nvSpPr>
            <p:spPr bwMode="auto">
              <a:xfrm flipH="1">
                <a:off x="3482340" y="2219325"/>
                <a:ext cx="514350" cy="561975"/>
              </a:xfrm>
              <a:custGeom>
                <a:avLst/>
                <a:gdLst>
                  <a:gd name="T0" fmla="*/ 514350 w 514350"/>
                  <a:gd name="T1" fmla="*/ 0 h 561975"/>
                  <a:gd name="T2" fmla="*/ 0 w 514350"/>
                  <a:gd name="T3" fmla="*/ 561975 h 561975"/>
                  <a:gd name="T4" fmla="*/ 0 60000 65536"/>
                  <a:gd name="T5" fmla="*/ 0 60000 65536"/>
                  <a:gd name="T6" fmla="*/ 0 w 514350"/>
                  <a:gd name="T7" fmla="*/ 0 h 561975"/>
                  <a:gd name="T8" fmla="*/ 514350 w 514350"/>
                  <a:gd name="T9" fmla="*/ 561975 h 561975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14350" h="561975">
                    <a:moveTo>
                      <a:pt x="514350" y="0"/>
                    </a:moveTo>
                    <a:lnTo>
                      <a:pt x="0" y="561975"/>
                    </a:lnTo>
                  </a:path>
                </a:pathLst>
              </a:custGeom>
              <a:noFill/>
              <a:ln w="12700" algn="ctr">
                <a:solidFill>
                  <a:schemeClr val="tx1"/>
                </a:solidFill>
                <a:round/>
                <a:headEnd/>
                <a:tailEnd type="triangle" w="med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0" name="Группа 45"/>
          <p:cNvGrpSpPr>
            <a:grpSpLocks/>
          </p:cNvGrpSpPr>
          <p:nvPr/>
        </p:nvGrpSpPr>
        <p:grpSpPr bwMode="auto">
          <a:xfrm>
            <a:off x="423863" y="4351354"/>
            <a:ext cx="5300662" cy="1506538"/>
            <a:chOff x="424330" y="1790805"/>
            <a:chExt cx="5299692" cy="1506961"/>
          </a:xfrm>
        </p:grpSpPr>
        <p:grpSp>
          <p:nvGrpSpPr>
            <p:cNvPr id="11" name="Группа 46"/>
            <p:cNvGrpSpPr>
              <a:grpSpLocks/>
            </p:cNvGrpSpPr>
            <p:nvPr/>
          </p:nvGrpSpPr>
          <p:grpSpPr bwMode="auto">
            <a:xfrm>
              <a:off x="424330" y="1790805"/>
              <a:ext cx="5299692" cy="1506961"/>
              <a:chOff x="424330" y="962130"/>
              <a:chExt cx="5299692" cy="1506961"/>
            </a:xfrm>
          </p:grpSpPr>
          <p:sp>
            <p:nvSpPr>
              <p:cNvPr id="51" name="Прямоугольник 50"/>
              <p:cNvSpPr/>
              <p:nvPr/>
            </p:nvSpPr>
            <p:spPr bwMode="auto">
              <a:xfrm>
                <a:off x="857638" y="962130"/>
                <a:ext cx="3152198" cy="492263"/>
              </a:xfrm>
              <a:prstGeom prst="rect">
                <a:avLst/>
              </a:prstGeom>
              <a:ln>
                <a:headEnd type="none" w="med" len="med"/>
                <a:tailEnd type="triangle" w="lg" len="lg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2" name="Группа 22"/>
              <p:cNvGrpSpPr>
                <a:grpSpLocks/>
              </p:cNvGrpSpPr>
              <p:nvPr/>
            </p:nvGrpSpPr>
            <p:grpSpPr bwMode="auto">
              <a:xfrm>
                <a:off x="424330" y="986117"/>
                <a:ext cx="5299692" cy="1482974"/>
                <a:chOff x="624355" y="1631724"/>
                <a:chExt cx="5299692" cy="1482974"/>
              </a:xfrm>
            </p:grpSpPr>
            <p:sp>
              <p:nvSpPr>
                <p:cNvPr id="53" name="Овал 52"/>
                <p:cNvSpPr/>
                <p:nvPr/>
              </p:nvSpPr>
              <p:spPr>
                <a:xfrm>
                  <a:off x="3995588" y="2574797"/>
                  <a:ext cx="541238" cy="539901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/>
                <a:lstStyle/>
                <a:p>
                  <a:pPr>
                    <a:defRPr/>
                  </a:pPr>
                  <a:endParaRPr lang="ru-RU" dirty="0">
                    <a:latin typeface="Arial" pitchFamily="34" charset="0"/>
                  </a:endParaRPr>
                </a:p>
              </p:txBody>
            </p:sp>
            <p:sp>
              <p:nvSpPr>
                <p:cNvPr id="54" name="Овал 53"/>
                <p:cNvSpPr/>
                <p:nvPr/>
              </p:nvSpPr>
              <p:spPr>
                <a:xfrm>
                  <a:off x="2776611" y="2574797"/>
                  <a:ext cx="539651" cy="539901"/>
                </a:xfrm>
                <a:prstGeom prst="ellipse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wrap="none"/>
                <a:lstStyle/>
                <a:p>
                  <a:pPr>
                    <a:defRPr/>
                  </a:pPr>
                  <a:endParaRPr lang="ru-RU" dirty="0">
                    <a:latin typeface="Arial" pitchFamily="34" charset="0"/>
                  </a:endParaRPr>
                </a:p>
              </p:txBody>
            </p:sp>
            <p:sp>
              <p:nvSpPr>
                <p:cNvPr id="45075" name="Freeform 2"/>
                <p:cNvSpPr>
                  <a:spLocks/>
                </p:cNvSpPr>
                <p:nvPr/>
              </p:nvSpPr>
              <p:spPr bwMode="auto">
                <a:xfrm>
                  <a:off x="4934904" y="1917463"/>
                  <a:ext cx="223836" cy="50800"/>
                </a:xfrm>
                <a:custGeom>
                  <a:avLst/>
                  <a:gdLst>
                    <a:gd name="T0" fmla="*/ 0 w 1322"/>
                    <a:gd name="T1" fmla="*/ 0 h 320"/>
                    <a:gd name="T2" fmla="*/ 0 w 1322"/>
                    <a:gd name="T3" fmla="*/ 2147483647 h 320"/>
                    <a:gd name="T4" fmla="*/ 2147483647 w 1322"/>
                    <a:gd name="T5" fmla="*/ 2147483647 h 320"/>
                    <a:gd name="T6" fmla="*/ 2147483647 w 1322"/>
                    <a:gd name="T7" fmla="*/ 0 h 32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322"/>
                    <a:gd name="T13" fmla="*/ 0 h 320"/>
                    <a:gd name="T14" fmla="*/ 1322 w 1322"/>
                    <a:gd name="T15" fmla="*/ 320 h 32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322" h="320">
                      <a:moveTo>
                        <a:pt x="0" y="0"/>
                      </a:moveTo>
                      <a:lnTo>
                        <a:pt x="0" y="320"/>
                      </a:lnTo>
                      <a:lnTo>
                        <a:pt x="1322" y="320"/>
                      </a:lnTo>
                      <a:lnTo>
                        <a:pt x="1322" y="0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5076" name="Прямоугольник 55"/>
                <p:cNvSpPr>
                  <a:spLocks noChangeArrowheads="1"/>
                </p:cNvSpPr>
                <p:nvPr/>
              </p:nvSpPr>
              <p:spPr bwMode="auto">
                <a:xfrm>
                  <a:off x="5224930" y="1631724"/>
                  <a:ext cx="699117" cy="46179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ru-RU" sz="2400">
                      <a:solidFill>
                        <a:srgbClr val="000000"/>
                      </a:solidFill>
                    </a:rPr>
                    <a:t>140</a:t>
                  </a:r>
                  <a:endParaRPr lang="ru-RU"/>
                </a:p>
              </p:txBody>
            </p:sp>
            <p:sp>
              <p:nvSpPr>
                <p:cNvPr id="45077" name="Прямоугольник 57"/>
                <p:cNvSpPr>
                  <a:spLocks noChangeArrowheads="1"/>
                </p:cNvSpPr>
                <p:nvPr/>
              </p:nvSpPr>
              <p:spPr bwMode="auto">
                <a:xfrm>
                  <a:off x="2860146" y="2627402"/>
                  <a:ext cx="38985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ru-RU" sz="2400" b="1">
                      <a:solidFill>
                        <a:srgbClr val="333399"/>
                      </a:solidFill>
                    </a:rPr>
                    <a:t>Е</a:t>
                  </a:r>
                  <a:endParaRPr lang="ru-RU"/>
                </a:p>
              </p:txBody>
            </p:sp>
            <p:sp>
              <p:nvSpPr>
                <p:cNvPr id="45078" name="Прямоугольник 58"/>
                <p:cNvSpPr>
                  <a:spLocks noChangeArrowheads="1"/>
                </p:cNvSpPr>
                <p:nvPr/>
              </p:nvSpPr>
              <p:spPr bwMode="auto">
                <a:xfrm>
                  <a:off x="4075719" y="2627402"/>
                  <a:ext cx="423514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ru-RU" sz="2400" b="1" dirty="0">
                      <a:solidFill>
                        <a:srgbClr val="333399"/>
                      </a:solidFill>
                    </a:rPr>
                    <a:t>О</a:t>
                  </a:r>
                  <a:endParaRPr lang="ru-RU" dirty="0"/>
                </a:p>
              </p:txBody>
            </p:sp>
            <p:sp>
              <p:nvSpPr>
                <p:cNvPr id="45079" name="Прямоугольник 62"/>
                <p:cNvSpPr>
                  <a:spLocks noChangeArrowheads="1"/>
                </p:cNvSpPr>
                <p:nvPr/>
              </p:nvSpPr>
              <p:spPr bwMode="auto">
                <a:xfrm>
                  <a:off x="3329455" y="1631724"/>
                  <a:ext cx="699117" cy="46179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ru-RU" sz="2400">
                      <a:solidFill>
                        <a:srgbClr val="000000"/>
                      </a:solidFill>
                    </a:rPr>
                    <a:t>136</a:t>
                  </a:r>
                  <a:endParaRPr lang="ru-RU"/>
                </a:p>
              </p:txBody>
            </p:sp>
            <p:sp>
              <p:nvSpPr>
                <p:cNvPr id="64" name="Овал 63"/>
                <p:cNvSpPr/>
                <p:nvPr/>
              </p:nvSpPr>
              <p:spPr>
                <a:xfrm>
                  <a:off x="1843332" y="2574797"/>
                  <a:ext cx="539651" cy="539901"/>
                </a:xfrm>
                <a:prstGeom prst="ellipse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wrap="none"/>
                <a:lstStyle/>
                <a:p>
                  <a:pPr>
                    <a:defRPr/>
                  </a:pPr>
                  <a:endParaRPr lang="ru-RU" dirty="0">
                    <a:latin typeface="Arial" pitchFamily="34" charset="0"/>
                  </a:endParaRPr>
                </a:p>
              </p:txBody>
            </p:sp>
            <p:sp>
              <p:nvSpPr>
                <p:cNvPr id="65" name="Овал 64"/>
                <p:cNvSpPr/>
                <p:nvPr/>
              </p:nvSpPr>
              <p:spPr>
                <a:xfrm>
                  <a:off x="624355" y="2574797"/>
                  <a:ext cx="539651" cy="539901"/>
                </a:xfrm>
                <a:prstGeom prst="ellipse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wrap="none"/>
                <a:lstStyle/>
                <a:p>
                  <a:pPr>
                    <a:defRPr/>
                  </a:pPr>
                  <a:endParaRPr lang="ru-RU" dirty="0">
                    <a:latin typeface="Arial" pitchFamily="34" charset="0"/>
                  </a:endParaRPr>
                </a:p>
              </p:txBody>
            </p:sp>
            <p:sp>
              <p:nvSpPr>
                <p:cNvPr id="45082" name="Прямоугольник 65"/>
                <p:cNvSpPr>
                  <a:spLocks noChangeArrowheads="1"/>
                </p:cNvSpPr>
                <p:nvPr/>
              </p:nvSpPr>
              <p:spPr bwMode="auto">
                <a:xfrm>
                  <a:off x="707496" y="2627402"/>
                  <a:ext cx="372218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ru-RU" sz="2400" b="1">
                      <a:solidFill>
                        <a:srgbClr val="333399"/>
                      </a:solidFill>
                    </a:rPr>
                    <a:t>Т</a:t>
                  </a:r>
                  <a:endParaRPr lang="ru-RU"/>
                </a:p>
              </p:txBody>
            </p:sp>
            <p:sp>
              <p:nvSpPr>
                <p:cNvPr id="45083" name="Прямоугольник 66"/>
                <p:cNvSpPr>
                  <a:spLocks noChangeArrowheads="1"/>
                </p:cNvSpPr>
                <p:nvPr/>
              </p:nvSpPr>
              <p:spPr bwMode="auto">
                <a:xfrm>
                  <a:off x="1923069" y="2627402"/>
                  <a:ext cx="407484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ru-RU" sz="2400" b="1">
                      <a:solidFill>
                        <a:srgbClr val="333399"/>
                      </a:solidFill>
                    </a:rPr>
                    <a:t>Н</a:t>
                  </a:r>
                  <a:endParaRPr lang="ru-RU"/>
                </a:p>
              </p:txBody>
            </p:sp>
            <p:sp>
              <p:nvSpPr>
                <p:cNvPr id="45084" name="Прямоугольник 67"/>
                <p:cNvSpPr>
                  <a:spLocks noChangeArrowheads="1"/>
                </p:cNvSpPr>
                <p:nvPr/>
              </p:nvSpPr>
              <p:spPr bwMode="auto">
                <a:xfrm>
                  <a:off x="1176805" y="1631724"/>
                  <a:ext cx="699117" cy="46179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ru-RU" sz="2400">
                      <a:solidFill>
                        <a:srgbClr val="000000"/>
                      </a:solidFill>
                    </a:rPr>
                    <a:t>124</a:t>
                  </a:r>
                  <a:endParaRPr lang="ru-RU"/>
                </a:p>
              </p:txBody>
            </p:sp>
          </p:grpSp>
        </p:grpSp>
        <p:grpSp>
          <p:nvGrpSpPr>
            <p:cNvPr id="13" name="Группа 47"/>
            <p:cNvGrpSpPr>
              <a:grpSpLocks/>
            </p:cNvGrpSpPr>
            <p:nvPr/>
          </p:nvGrpSpPr>
          <p:grpSpPr bwMode="auto">
            <a:xfrm>
              <a:off x="819150" y="2219325"/>
              <a:ext cx="3177540" cy="561975"/>
              <a:chOff x="819150" y="2219325"/>
              <a:chExt cx="3177540" cy="561975"/>
            </a:xfrm>
          </p:grpSpPr>
          <p:sp>
            <p:nvSpPr>
              <p:cNvPr id="45067" name="Полилиния 48"/>
              <p:cNvSpPr>
                <a:spLocks noChangeArrowheads="1"/>
              </p:cNvSpPr>
              <p:nvPr/>
            </p:nvSpPr>
            <p:spPr bwMode="auto">
              <a:xfrm>
                <a:off x="2971800" y="2219325"/>
                <a:ext cx="514350" cy="561975"/>
              </a:xfrm>
              <a:custGeom>
                <a:avLst/>
                <a:gdLst>
                  <a:gd name="T0" fmla="*/ 514350 w 514350"/>
                  <a:gd name="T1" fmla="*/ 0 h 561975"/>
                  <a:gd name="T2" fmla="*/ 0 w 514350"/>
                  <a:gd name="T3" fmla="*/ 561975 h 561975"/>
                  <a:gd name="T4" fmla="*/ 0 60000 65536"/>
                  <a:gd name="T5" fmla="*/ 0 60000 65536"/>
                  <a:gd name="T6" fmla="*/ 0 w 514350"/>
                  <a:gd name="T7" fmla="*/ 0 h 561975"/>
                  <a:gd name="T8" fmla="*/ 514350 w 514350"/>
                  <a:gd name="T9" fmla="*/ 561975 h 561975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14350" h="561975">
                    <a:moveTo>
                      <a:pt x="514350" y="0"/>
                    </a:moveTo>
                    <a:lnTo>
                      <a:pt x="0" y="561975"/>
                    </a:lnTo>
                  </a:path>
                </a:pathLst>
              </a:custGeom>
              <a:noFill/>
              <a:ln w="12700" algn="ctr">
                <a:solidFill>
                  <a:schemeClr val="tx1"/>
                </a:solidFill>
                <a:round/>
                <a:headEnd/>
                <a:tailEnd type="triangle" w="med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068" name="Полилиния 49"/>
              <p:cNvSpPr>
                <a:spLocks noChangeArrowheads="1"/>
              </p:cNvSpPr>
              <p:nvPr/>
            </p:nvSpPr>
            <p:spPr bwMode="auto">
              <a:xfrm flipH="1">
                <a:off x="3482340" y="2219325"/>
                <a:ext cx="514350" cy="561975"/>
              </a:xfrm>
              <a:custGeom>
                <a:avLst/>
                <a:gdLst>
                  <a:gd name="T0" fmla="*/ 514350 w 514350"/>
                  <a:gd name="T1" fmla="*/ 0 h 561975"/>
                  <a:gd name="T2" fmla="*/ 0 w 514350"/>
                  <a:gd name="T3" fmla="*/ 561975 h 561975"/>
                  <a:gd name="T4" fmla="*/ 0 60000 65536"/>
                  <a:gd name="T5" fmla="*/ 0 60000 65536"/>
                  <a:gd name="T6" fmla="*/ 0 w 514350"/>
                  <a:gd name="T7" fmla="*/ 0 h 561975"/>
                  <a:gd name="T8" fmla="*/ 514350 w 514350"/>
                  <a:gd name="T9" fmla="*/ 561975 h 561975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14350" h="561975">
                    <a:moveTo>
                      <a:pt x="514350" y="0"/>
                    </a:moveTo>
                    <a:lnTo>
                      <a:pt x="0" y="561975"/>
                    </a:lnTo>
                  </a:path>
                </a:pathLst>
              </a:custGeom>
              <a:noFill/>
              <a:ln w="12700" algn="ctr">
                <a:solidFill>
                  <a:schemeClr val="tx1"/>
                </a:solidFill>
                <a:round/>
                <a:headEnd/>
                <a:tailEnd type="triangle" w="med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069" name="Полилиния 68"/>
              <p:cNvSpPr>
                <a:spLocks noChangeArrowheads="1"/>
              </p:cNvSpPr>
              <p:nvPr/>
            </p:nvSpPr>
            <p:spPr bwMode="auto">
              <a:xfrm>
                <a:off x="819150" y="2219325"/>
                <a:ext cx="514350" cy="561975"/>
              </a:xfrm>
              <a:custGeom>
                <a:avLst/>
                <a:gdLst>
                  <a:gd name="T0" fmla="*/ 514350 w 514350"/>
                  <a:gd name="T1" fmla="*/ 0 h 561975"/>
                  <a:gd name="T2" fmla="*/ 0 w 514350"/>
                  <a:gd name="T3" fmla="*/ 561975 h 561975"/>
                  <a:gd name="T4" fmla="*/ 0 60000 65536"/>
                  <a:gd name="T5" fmla="*/ 0 60000 65536"/>
                  <a:gd name="T6" fmla="*/ 0 w 514350"/>
                  <a:gd name="T7" fmla="*/ 0 h 561975"/>
                  <a:gd name="T8" fmla="*/ 514350 w 514350"/>
                  <a:gd name="T9" fmla="*/ 561975 h 561975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14350" h="561975">
                    <a:moveTo>
                      <a:pt x="514350" y="0"/>
                    </a:moveTo>
                    <a:lnTo>
                      <a:pt x="0" y="561975"/>
                    </a:lnTo>
                  </a:path>
                </a:pathLst>
              </a:custGeom>
              <a:noFill/>
              <a:ln w="12700" algn="ctr">
                <a:solidFill>
                  <a:schemeClr val="tx1"/>
                </a:solidFill>
                <a:round/>
                <a:headEnd/>
                <a:tailEnd type="triangle" w="med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070" name="Полилиния 69"/>
              <p:cNvSpPr>
                <a:spLocks noChangeArrowheads="1"/>
              </p:cNvSpPr>
              <p:nvPr/>
            </p:nvSpPr>
            <p:spPr bwMode="auto">
              <a:xfrm flipH="1">
                <a:off x="1329690" y="2219325"/>
                <a:ext cx="514350" cy="561975"/>
              </a:xfrm>
              <a:custGeom>
                <a:avLst/>
                <a:gdLst>
                  <a:gd name="T0" fmla="*/ 514350 w 514350"/>
                  <a:gd name="T1" fmla="*/ 0 h 561975"/>
                  <a:gd name="T2" fmla="*/ 0 w 514350"/>
                  <a:gd name="T3" fmla="*/ 561975 h 561975"/>
                  <a:gd name="T4" fmla="*/ 0 60000 65536"/>
                  <a:gd name="T5" fmla="*/ 0 60000 65536"/>
                  <a:gd name="T6" fmla="*/ 0 w 514350"/>
                  <a:gd name="T7" fmla="*/ 0 h 561975"/>
                  <a:gd name="T8" fmla="*/ 514350 w 514350"/>
                  <a:gd name="T9" fmla="*/ 561975 h 561975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14350" h="561975">
                    <a:moveTo>
                      <a:pt x="514350" y="0"/>
                    </a:moveTo>
                    <a:lnTo>
                      <a:pt x="0" y="561975"/>
                    </a:lnTo>
                  </a:path>
                </a:pathLst>
              </a:custGeom>
              <a:noFill/>
              <a:ln w="12700" algn="ctr">
                <a:solidFill>
                  <a:schemeClr val="tx1"/>
                </a:solidFill>
                <a:round/>
                <a:headEnd/>
                <a:tailEnd type="triangle" w="med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786842" cy="773113"/>
          </a:xfrm>
        </p:spPr>
        <p:txBody>
          <a:bodyPr>
            <a:noAutofit/>
          </a:bodyPr>
          <a:lstStyle/>
          <a:p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Алгоритм Хаффмана</a:t>
            </a:r>
          </a:p>
        </p:txBody>
      </p:sp>
      <p:grpSp>
        <p:nvGrpSpPr>
          <p:cNvPr id="2" name="Группа 3"/>
          <p:cNvGrpSpPr>
            <a:grpSpLocks/>
          </p:cNvGrpSpPr>
          <p:nvPr/>
        </p:nvGrpSpPr>
        <p:grpSpPr bwMode="auto">
          <a:xfrm>
            <a:off x="471488" y="1176350"/>
            <a:ext cx="3911600" cy="2124075"/>
            <a:chOff x="424330" y="2317210"/>
            <a:chExt cx="3911850" cy="2123556"/>
          </a:xfrm>
        </p:grpSpPr>
        <p:grpSp>
          <p:nvGrpSpPr>
            <p:cNvPr id="3" name="Группа 22"/>
            <p:cNvGrpSpPr>
              <a:grpSpLocks/>
            </p:cNvGrpSpPr>
            <p:nvPr/>
          </p:nvGrpSpPr>
          <p:grpSpPr bwMode="auto">
            <a:xfrm>
              <a:off x="424330" y="2317210"/>
              <a:ext cx="3911850" cy="2123556"/>
              <a:chOff x="624355" y="2134142"/>
              <a:chExt cx="3911850" cy="2123556"/>
            </a:xfrm>
          </p:grpSpPr>
          <p:sp>
            <p:nvSpPr>
              <p:cNvPr id="13" name="Овал 12"/>
              <p:cNvSpPr/>
              <p:nvPr/>
            </p:nvSpPr>
            <p:spPr>
              <a:xfrm>
                <a:off x="3996421" y="3718080"/>
                <a:ext cx="539784" cy="539618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/>
              <a:lstStyle/>
              <a:p>
                <a:pPr>
                  <a:defRPr/>
                </a:pPr>
                <a:endParaRPr lang="ru-RU" dirty="0">
                  <a:latin typeface="Arial" pitchFamily="34" charset="0"/>
                </a:endParaRPr>
              </a:p>
            </p:txBody>
          </p:sp>
          <p:sp>
            <p:nvSpPr>
              <p:cNvPr id="14" name="Овал 13"/>
              <p:cNvSpPr/>
              <p:nvPr/>
            </p:nvSpPr>
            <p:spPr>
              <a:xfrm>
                <a:off x="2777143" y="3718080"/>
                <a:ext cx="539784" cy="539618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/>
              <a:lstStyle/>
              <a:p>
                <a:pPr>
                  <a:defRPr/>
                </a:pPr>
                <a:endParaRPr lang="ru-RU" dirty="0">
                  <a:latin typeface="Arial" pitchFamily="34" charset="0"/>
                </a:endParaRPr>
              </a:p>
            </p:txBody>
          </p:sp>
          <p:sp>
            <p:nvSpPr>
              <p:cNvPr id="46140" name="Freeform 2"/>
              <p:cNvSpPr>
                <a:spLocks/>
              </p:cNvSpPr>
              <p:nvPr/>
            </p:nvSpPr>
            <p:spPr bwMode="auto">
              <a:xfrm>
                <a:off x="748408" y="2419881"/>
                <a:ext cx="223836" cy="50800"/>
              </a:xfrm>
              <a:custGeom>
                <a:avLst/>
                <a:gdLst>
                  <a:gd name="T0" fmla="*/ 0 w 1322"/>
                  <a:gd name="T1" fmla="*/ 0 h 320"/>
                  <a:gd name="T2" fmla="*/ 0 w 1322"/>
                  <a:gd name="T3" fmla="*/ 2147483647 h 320"/>
                  <a:gd name="T4" fmla="*/ 2147483647 w 1322"/>
                  <a:gd name="T5" fmla="*/ 2147483647 h 320"/>
                  <a:gd name="T6" fmla="*/ 2147483647 w 1322"/>
                  <a:gd name="T7" fmla="*/ 0 h 32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22"/>
                  <a:gd name="T13" fmla="*/ 0 h 320"/>
                  <a:gd name="T14" fmla="*/ 1322 w 1322"/>
                  <a:gd name="T15" fmla="*/ 320 h 32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22" h="320">
                    <a:moveTo>
                      <a:pt x="0" y="0"/>
                    </a:moveTo>
                    <a:lnTo>
                      <a:pt x="0" y="320"/>
                    </a:lnTo>
                    <a:lnTo>
                      <a:pt x="1322" y="320"/>
                    </a:lnTo>
                    <a:lnTo>
                      <a:pt x="1322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41" name="Прямоугольник 15"/>
              <p:cNvSpPr>
                <a:spLocks noChangeArrowheads="1"/>
              </p:cNvSpPr>
              <p:nvPr/>
            </p:nvSpPr>
            <p:spPr bwMode="auto">
              <a:xfrm>
                <a:off x="1038434" y="2134142"/>
                <a:ext cx="699275" cy="461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>
                    <a:solidFill>
                      <a:srgbClr val="000000"/>
                    </a:solidFill>
                  </a:rPr>
                  <a:t>140</a:t>
                </a:r>
                <a:endParaRPr lang="ru-RU"/>
              </a:p>
            </p:txBody>
          </p:sp>
          <p:sp>
            <p:nvSpPr>
              <p:cNvPr id="46142" name="Прямоугольник 16"/>
              <p:cNvSpPr>
                <a:spLocks noChangeArrowheads="1"/>
              </p:cNvSpPr>
              <p:nvPr/>
            </p:nvSpPr>
            <p:spPr bwMode="auto">
              <a:xfrm>
                <a:off x="2860146" y="3770402"/>
                <a:ext cx="38985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 b="1" dirty="0">
                    <a:solidFill>
                      <a:srgbClr val="333399"/>
                    </a:solidFill>
                  </a:rPr>
                  <a:t>Е</a:t>
                </a:r>
                <a:endParaRPr lang="ru-RU" dirty="0"/>
              </a:p>
            </p:txBody>
          </p:sp>
          <p:sp>
            <p:nvSpPr>
              <p:cNvPr id="46143" name="Прямоугольник 17"/>
              <p:cNvSpPr>
                <a:spLocks noChangeArrowheads="1"/>
              </p:cNvSpPr>
              <p:nvPr/>
            </p:nvSpPr>
            <p:spPr bwMode="auto">
              <a:xfrm>
                <a:off x="4075719" y="3770402"/>
                <a:ext cx="423514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 b="1" dirty="0">
                    <a:solidFill>
                      <a:srgbClr val="333399"/>
                    </a:solidFill>
                  </a:rPr>
                  <a:t>О</a:t>
                </a:r>
                <a:endParaRPr lang="ru-RU" dirty="0"/>
              </a:p>
            </p:txBody>
          </p:sp>
          <p:sp>
            <p:nvSpPr>
              <p:cNvPr id="20" name="Овал 19"/>
              <p:cNvSpPr/>
              <p:nvPr/>
            </p:nvSpPr>
            <p:spPr>
              <a:xfrm>
                <a:off x="1843633" y="3718080"/>
                <a:ext cx="539784" cy="539618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/>
              <a:lstStyle/>
              <a:p>
                <a:pPr>
                  <a:defRPr/>
                </a:pPr>
                <a:endParaRPr lang="ru-RU" dirty="0">
                  <a:latin typeface="Arial" pitchFamily="34" charset="0"/>
                </a:endParaRPr>
              </a:p>
            </p:txBody>
          </p:sp>
          <p:sp>
            <p:nvSpPr>
              <p:cNvPr id="21" name="Овал 20"/>
              <p:cNvSpPr/>
              <p:nvPr/>
            </p:nvSpPr>
            <p:spPr>
              <a:xfrm>
                <a:off x="624355" y="3718080"/>
                <a:ext cx="539784" cy="539618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/>
              <a:lstStyle/>
              <a:p>
                <a:pPr>
                  <a:defRPr/>
                </a:pPr>
                <a:endParaRPr lang="ru-RU" dirty="0">
                  <a:latin typeface="Arial" pitchFamily="34" charset="0"/>
                </a:endParaRPr>
              </a:p>
            </p:txBody>
          </p:sp>
          <p:sp>
            <p:nvSpPr>
              <p:cNvPr id="46146" name="Прямоугольник 21"/>
              <p:cNvSpPr>
                <a:spLocks noChangeArrowheads="1"/>
              </p:cNvSpPr>
              <p:nvPr/>
            </p:nvSpPr>
            <p:spPr bwMode="auto">
              <a:xfrm>
                <a:off x="707496" y="3770402"/>
                <a:ext cx="372218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 b="1">
                    <a:solidFill>
                      <a:srgbClr val="333399"/>
                    </a:solidFill>
                  </a:rPr>
                  <a:t>Т</a:t>
                </a:r>
                <a:endParaRPr lang="ru-RU"/>
              </a:p>
            </p:txBody>
          </p:sp>
          <p:sp>
            <p:nvSpPr>
              <p:cNvPr id="46147" name="Прямоугольник 22"/>
              <p:cNvSpPr>
                <a:spLocks noChangeArrowheads="1"/>
              </p:cNvSpPr>
              <p:nvPr/>
            </p:nvSpPr>
            <p:spPr bwMode="auto">
              <a:xfrm>
                <a:off x="1923069" y="3770402"/>
                <a:ext cx="407484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 b="1" dirty="0">
                    <a:solidFill>
                      <a:srgbClr val="333399"/>
                    </a:solidFill>
                  </a:rPr>
                  <a:t>Н</a:t>
                </a:r>
                <a:endParaRPr lang="ru-RU" dirty="0"/>
              </a:p>
            </p:txBody>
          </p:sp>
          <p:sp>
            <p:nvSpPr>
              <p:cNvPr id="46148" name="Прямоугольник 24"/>
              <p:cNvSpPr>
                <a:spLocks noChangeArrowheads="1"/>
              </p:cNvSpPr>
              <p:nvPr/>
            </p:nvSpPr>
            <p:spPr bwMode="auto">
              <a:xfrm>
                <a:off x="2253130" y="2134142"/>
                <a:ext cx="699275" cy="461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solidFill>
                      <a:srgbClr val="000000"/>
                    </a:solidFill>
                  </a:rPr>
                  <a:t>2</a:t>
                </a:r>
                <a:r>
                  <a:rPr lang="ru-RU" sz="2400">
                    <a:solidFill>
                      <a:srgbClr val="000000"/>
                    </a:solidFill>
                  </a:rPr>
                  <a:t>60</a:t>
                </a:r>
                <a:endParaRPr lang="ru-RU"/>
              </a:p>
            </p:txBody>
          </p:sp>
          <p:sp>
            <p:nvSpPr>
              <p:cNvPr id="46149" name="Овал 25"/>
              <p:cNvSpPr>
                <a:spLocks noChangeArrowheads="1"/>
              </p:cNvSpPr>
              <p:nvPr/>
            </p:nvSpPr>
            <p:spPr bwMode="auto">
              <a:xfrm>
                <a:off x="1481605" y="3131632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46150" name="Овал 26"/>
              <p:cNvSpPr>
                <a:spLocks noChangeArrowheads="1"/>
              </p:cNvSpPr>
              <p:nvPr/>
            </p:nvSpPr>
            <p:spPr bwMode="auto">
              <a:xfrm>
                <a:off x="3634255" y="3131632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ru-RU"/>
              </a:p>
            </p:txBody>
          </p:sp>
        </p:grpSp>
        <p:grpSp>
          <p:nvGrpSpPr>
            <p:cNvPr id="4" name="Группа 47"/>
            <p:cNvGrpSpPr>
              <a:grpSpLocks/>
            </p:cNvGrpSpPr>
            <p:nvPr/>
          </p:nvGrpSpPr>
          <p:grpSpPr bwMode="auto">
            <a:xfrm>
              <a:off x="819150" y="2771775"/>
              <a:ext cx="3177540" cy="1152525"/>
              <a:chOff x="819150" y="2771775"/>
              <a:chExt cx="3177540" cy="1152525"/>
            </a:xfrm>
          </p:grpSpPr>
          <p:sp>
            <p:nvSpPr>
              <p:cNvPr id="46132" name="Полилиния 6"/>
              <p:cNvSpPr>
                <a:spLocks noChangeArrowheads="1"/>
              </p:cNvSpPr>
              <p:nvPr/>
            </p:nvSpPr>
            <p:spPr bwMode="auto">
              <a:xfrm>
                <a:off x="2971800" y="3362325"/>
                <a:ext cx="514350" cy="561975"/>
              </a:xfrm>
              <a:custGeom>
                <a:avLst/>
                <a:gdLst>
                  <a:gd name="T0" fmla="*/ 514350 w 514350"/>
                  <a:gd name="T1" fmla="*/ 0 h 561975"/>
                  <a:gd name="T2" fmla="*/ 0 w 514350"/>
                  <a:gd name="T3" fmla="*/ 561975 h 561975"/>
                  <a:gd name="T4" fmla="*/ 0 60000 65536"/>
                  <a:gd name="T5" fmla="*/ 0 60000 65536"/>
                  <a:gd name="T6" fmla="*/ 0 w 514350"/>
                  <a:gd name="T7" fmla="*/ 0 h 561975"/>
                  <a:gd name="T8" fmla="*/ 514350 w 514350"/>
                  <a:gd name="T9" fmla="*/ 561975 h 561975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14350" h="561975">
                    <a:moveTo>
                      <a:pt x="514350" y="0"/>
                    </a:moveTo>
                    <a:lnTo>
                      <a:pt x="0" y="561975"/>
                    </a:lnTo>
                  </a:path>
                </a:pathLst>
              </a:custGeom>
              <a:noFill/>
              <a:ln w="12700" algn="ctr">
                <a:solidFill>
                  <a:schemeClr val="tx1"/>
                </a:solidFill>
                <a:round/>
                <a:headEnd/>
                <a:tailEnd type="triangle" w="med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33" name="Полилиния 7"/>
              <p:cNvSpPr>
                <a:spLocks noChangeArrowheads="1"/>
              </p:cNvSpPr>
              <p:nvPr/>
            </p:nvSpPr>
            <p:spPr bwMode="auto">
              <a:xfrm flipH="1">
                <a:off x="3482340" y="3362325"/>
                <a:ext cx="514350" cy="561975"/>
              </a:xfrm>
              <a:custGeom>
                <a:avLst/>
                <a:gdLst>
                  <a:gd name="T0" fmla="*/ 514350 w 514350"/>
                  <a:gd name="T1" fmla="*/ 0 h 561975"/>
                  <a:gd name="T2" fmla="*/ 0 w 514350"/>
                  <a:gd name="T3" fmla="*/ 561975 h 561975"/>
                  <a:gd name="T4" fmla="*/ 0 60000 65536"/>
                  <a:gd name="T5" fmla="*/ 0 60000 65536"/>
                  <a:gd name="T6" fmla="*/ 0 w 514350"/>
                  <a:gd name="T7" fmla="*/ 0 h 561975"/>
                  <a:gd name="T8" fmla="*/ 514350 w 514350"/>
                  <a:gd name="T9" fmla="*/ 561975 h 561975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14350" h="561975">
                    <a:moveTo>
                      <a:pt x="514350" y="0"/>
                    </a:moveTo>
                    <a:lnTo>
                      <a:pt x="0" y="561975"/>
                    </a:lnTo>
                  </a:path>
                </a:pathLst>
              </a:custGeom>
              <a:noFill/>
              <a:ln w="12700" algn="ctr">
                <a:solidFill>
                  <a:schemeClr val="tx1"/>
                </a:solidFill>
                <a:round/>
                <a:headEnd/>
                <a:tailEnd type="triangle" w="med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34" name="Полилиния 8"/>
              <p:cNvSpPr>
                <a:spLocks noChangeArrowheads="1"/>
              </p:cNvSpPr>
              <p:nvPr/>
            </p:nvSpPr>
            <p:spPr bwMode="auto">
              <a:xfrm>
                <a:off x="819150" y="3362325"/>
                <a:ext cx="514350" cy="561975"/>
              </a:xfrm>
              <a:custGeom>
                <a:avLst/>
                <a:gdLst>
                  <a:gd name="T0" fmla="*/ 514350 w 514350"/>
                  <a:gd name="T1" fmla="*/ 0 h 561975"/>
                  <a:gd name="T2" fmla="*/ 0 w 514350"/>
                  <a:gd name="T3" fmla="*/ 561975 h 561975"/>
                  <a:gd name="T4" fmla="*/ 0 60000 65536"/>
                  <a:gd name="T5" fmla="*/ 0 60000 65536"/>
                  <a:gd name="T6" fmla="*/ 0 w 514350"/>
                  <a:gd name="T7" fmla="*/ 0 h 561975"/>
                  <a:gd name="T8" fmla="*/ 514350 w 514350"/>
                  <a:gd name="T9" fmla="*/ 561975 h 561975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14350" h="561975">
                    <a:moveTo>
                      <a:pt x="514350" y="0"/>
                    </a:moveTo>
                    <a:lnTo>
                      <a:pt x="0" y="561975"/>
                    </a:lnTo>
                  </a:path>
                </a:pathLst>
              </a:custGeom>
              <a:noFill/>
              <a:ln w="12700" algn="ctr">
                <a:solidFill>
                  <a:schemeClr val="tx1"/>
                </a:solidFill>
                <a:round/>
                <a:headEnd/>
                <a:tailEnd type="triangle" w="med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35" name="Полилиния 9"/>
              <p:cNvSpPr>
                <a:spLocks noChangeArrowheads="1"/>
              </p:cNvSpPr>
              <p:nvPr/>
            </p:nvSpPr>
            <p:spPr bwMode="auto">
              <a:xfrm flipH="1">
                <a:off x="1329690" y="3362325"/>
                <a:ext cx="514350" cy="561975"/>
              </a:xfrm>
              <a:custGeom>
                <a:avLst/>
                <a:gdLst>
                  <a:gd name="T0" fmla="*/ 514350 w 514350"/>
                  <a:gd name="T1" fmla="*/ 0 h 561975"/>
                  <a:gd name="T2" fmla="*/ 0 w 514350"/>
                  <a:gd name="T3" fmla="*/ 561975 h 561975"/>
                  <a:gd name="T4" fmla="*/ 0 60000 65536"/>
                  <a:gd name="T5" fmla="*/ 0 60000 65536"/>
                  <a:gd name="T6" fmla="*/ 0 w 514350"/>
                  <a:gd name="T7" fmla="*/ 0 h 561975"/>
                  <a:gd name="T8" fmla="*/ 514350 w 514350"/>
                  <a:gd name="T9" fmla="*/ 561975 h 561975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14350" h="561975">
                    <a:moveTo>
                      <a:pt x="514350" y="0"/>
                    </a:moveTo>
                    <a:lnTo>
                      <a:pt x="0" y="561975"/>
                    </a:lnTo>
                  </a:path>
                </a:pathLst>
              </a:custGeom>
              <a:noFill/>
              <a:ln w="12700" algn="ctr">
                <a:solidFill>
                  <a:schemeClr val="tx1"/>
                </a:solidFill>
                <a:round/>
                <a:headEnd/>
                <a:tailEnd type="triangle" w="med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36" name="Полилиния 27"/>
              <p:cNvSpPr>
                <a:spLocks noChangeArrowheads="1"/>
              </p:cNvSpPr>
              <p:nvPr/>
            </p:nvSpPr>
            <p:spPr bwMode="auto">
              <a:xfrm>
                <a:off x="1368425" y="2771775"/>
                <a:ext cx="1047750" cy="561975"/>
              </a:xfrm>
              <a:custGeom>
                <a:avLst/>
                <a:gdLst>
                  <a:gd name="T0" fmla="*/ 1288981447 w 514350"/>
                  <a:gd name="T1" fmla="*/ 0 h 561975"/>
                  <a:gd name="T2" fmla="*/ 0 w 514350"/>
                  <a:gd name="T3" fmla="*/ 561975 h 561975"/>
                  <a:gd name="T4" fmla="*/ 0 60000 65536"/>
                  <a:gd name="T5" fmla="*/ 0 60000 65536"/>
                  <a:gd name="T6" fmla="*/ 0 w 514350"/>
                  <a:gd name="T7" fmla="*/ 0 h 561975"/>
                  <a:gd name="T8" fmla="*/ 514350 w 514350"/>
                  <a:gd name="T9" fmla="*/ 561975 h 561975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14350" h="561975">
                    <a:moveTo>
                      <a:pt x="514350" y="0"/>
                    </a:moveTo>
                    <a:lnTo>
                      <a:pt x="0" y="561975"/>
                    </a:lnTo>
                  </a:path>
                </a:pathLst>
              </a:custGeom>
              <a:noFill/>
              <a:ln w="12700" algn="ctr">
                <a:solidFill>
                  <a:schemeClr val="tx1"/>
                </a:solidFill>
                <a:round/>
                <a:headEnd/>
                <a:tailEnd type="triangle" w="med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37" name="Полилиния 28"/>
              <p:cNvSpPr>
                <a:spLocks noChangeArrowheads="1"/>
              </p:cNvSpPr>
              <p:nvPr/>
            </p:nvSpPr>
            <p:spPr bwMode="auto">
              <a:xfrm flipH="1">
                <a:off x="2412365" y="2771775"/>
                <a:ext cx="1047750" cy="561975"/>
              </a:xfrm>
              <a:custGeom>
                <a:avLst/>
                <a:gdLst>
                  <a:gd name="T0" fmla="*/ 1288981447 w 514350"/>
                  <a:gd name="T1" fmla="*/ 0 h 561975"/>
                  <a:gd name="T2" fmla="*/ 0 w 514350"/>
                  <a:gd name="T3" fmla="*/ 561975 h 561975"/>
                  <a:gd name="T4" fmla="*/ 0 60000 65536"/>
                  <a:gd name="T5" fmla="*/ 0 60000 65536"/>
                  <a:gd name="T6" fmla="*/ 0 w 514350"/>
                  <a:gd name="T7" fmla="*/ 0 h 561975"/>
                  <a:gd name="T8" fmla="*/ 514350 w 514350"/>
                  <a:gd name="T9" fmla="*/ 561975 h 561975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14350" h="561975">
                    <a:moveTo>
                      <a:pt x="514350" y="0"/>
                    </a:moveTo>
                    <a:lnTo>
                      <a:pt x="0" y="561975"/>
                    </a:lnTo>
                  </a:path>
                </a:pathLst>
              </a:custGeom>
              <a:noFill/>
              <a:ln w="12700" algn="ctr">
                <a:solidFill>
                  <a:schemeClr val="tx1"/>
                </a:solidFill>
                <a:round/>
                <a:headEnd/>
                <a:tailEnd type="triangle" w="med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46085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5" name="Group 1"/>
          <p:cNvGrpSpPr>
            <a:grpSpLocks noChangeAspect="1"/>
          </p:cNvGrpSpPr>
          <p:nvPr/>
        </p:nvGrpSpPr>
        <p:grpSpPr bwMode="auto">
          <a:xfrm>
            <a:off x="4602163" y="1420825"/>
            <a:ext cx="4151312" cy="2978150"/>
            <a:chOff x="4981" y="12638"/>
            <a:chExt cx="3150" cy="2259"/>
          </a:xfrm>
        </p:grpSpPr>
        <p:sp>
          <p:nvSpPr>
            <p:cNvPr id="131105" name="AutoShape 33"/>
            <p:cNvSpPr>
              <a:spLocks noChangeAspect="1" noChangeArrowheads="1"/>
            </p:cNvSpPr>
            <p:nvPr/>
          </p:nvSpPr>
          <p:spPr bwMode="auto">
            <a:xfrm>
              <a:off x="4981" y="12638"/>
              <a:ext cx="3150" cy="2259"/>
            </a:xfrm>
            <a:prstGeom prst="rect">
              <a:avLst/>
            </a:prstGeom>
            <a:noFill/>
          </p:spPr>
          <p:txBody>
            <a:bodyPr/>
            <a:lstStyle/>
            <a:p>
              <a:pPr>
                <a:defRPr/>
              </a:pPr>
              <a:endParaRPr lang="ru-RU" sz="2400">
                <a:latin typeface="+mn-lt"/>
              </a:endParaRPr>
            </a:p>
          </p:txBody>
        </p:sp>
        <p:sp>
          <p:nvSpPr>
            <p:cNvPr id="131104" name="Oval 32"/>
            <p:cNvSpPr>
              <a:spLocks noChangeArrowheads="1"/>
            </p:cNvSpPr>
            <p:nvPr/>
          </p:nvSpPr>
          <p:spPr bwMode="auto">
            <a:xfrm>
              <a:off x="5450" y="14500"/>
              <a:ext cx="388" cy="389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400" dirty="0">
                  <a:latin typeface="Arial" pitchFamily="34" charset="0"/>
                  <a:cs typeface="Times New Roman" pitchFamily="18" charset="0"/>
                </a:rPr>
                <a:t>Т</a:t>
              </a:r>
              <a:endParaRPr lang="en-US" sz="2400" dirty="0">
                <a:latin typeface="Arial" pitchFamily="34" charset="0"/>
              </a:endParaRPr>
            </a:p>
          </p:txBody>
        </p:sp>
        <p:sp>
          <p:nvSpPr>
            <p:cNvPr id="131103" name="Oval 31"/>
            <p:cNvSpPr>
              <a:spLocks noChangeArrowheads="1"/>
            </p:cNvSpPr>
            <p:nvPr/>
          </p:nvSpPr>
          <p:spPr bwMode="auto">
            <a:xfrm>
              <a:off x="6261" y="14500"/>
              <a:ext cx="389" cy="389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400" dirty="0">
                  <a:latin typeface="Arial" pitchFamily="34" charset="0"/>
                  <a:cs typeface="Times New Roman" pitchFamily="18" charset="0"/>
                </a:rPr>
                <a:t>Н</a:t>
              </a:r>
              <a:endParaRPr lang="en-US" sz="2400" dirty="0">
                <a:latin typeface="Arial" pitchFamily="34" charset="0"/>
              </a:endParaRPr>
            </a:p>
          </p:txBody>
        </p:sp>
        <p:grpSp>
          <p:nvGrpSpPr>
            <p:cNvPr id="6" name="Group 28"/>
            <p:cNvGrpSpPr>
              <a:grpSpLocks/>
            </p:cNvGrpSpPr>
            <p:nvPr/>
          </p:nvGrpSpPr>
          <p:grpSpPr bwMode="auto">
            <a:xfrm>
              <a:off x="5696" y="13976"/>
              <a:ext cx="664" cy="548"/>
              <a:chOff x="3316" y="5527"/>
              <a:chExt cx="1429" cy="547"/>
            </a:xfrm>
          </p:grpSpPr>
          <p:sp>
            <p:nvSpPr>
              <p:cNvPr id="131102" name="AutoShape 30"/>
              <p:cNvSpPr>
                <a:spLocks noChangeShapeType="1"/>
              </p:cNvSpPr>
              <p:nvPr/>
            </p:nvSpPr>
            <p:spPr bwMode="auto">
              <a:xfrm flipH="1">
                <a:off x="3317" y="5527"/>
                <a:ext cx="708" cy="54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+mn-lt"/>
                </a:endParaRPr>
              </a:p>
            </p:txBody>
          </p:sp>
          <p:sp>
            <p:nvSpPr>
              <p:cNvPr id="131101" name="AutoShape 29"/>
              <p:cNvSpPr>
                <a:spLocks noChangeShapeType="1"/>
              </p:cNvSpPr>
              <p:nvPr/>
            </p:nvSpPr>
            <p:spPr bwMode="auto">
              <a:xfrm>
                <a:off x="4038" y="5527"/>
                <a:ext cx="708" cy="54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+mn-lt"/>
                </a:endParaRPr>
              </a:p>
            </p:txBody>
          </p:sp>
        </p:grpSp>
        <p:sp>
          <p:nvSpPr>
            <p:cNvPr id="131099" name="Oval 27"/>
            <p:cNvSpPr>
              <a:spLocks noChangeArrowheads="1"/>
            </p:cNvSpPr>
            <p:nvPr/>
          </p:nvSpPr>
          <p:spPr bwMode="auto">
            <a:xfrm>
              <a:off x="6922" y="14492"/>
              <a:ext cx="388" cy="389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400">
                  <a:latin typeface="Arial" pitchFamily="34" charset="0"/>
                  <a:cs typeface="Times New Roman" pitchFamily="18" charset="0"/>
                </a:rPr>
                <a:t>Е</a:t>
              </a:r>
              <a:endParaRPr lang="en-US" sz="2400">
                <a:latin typeface="Arial" pitchFamily="34" charset="0"/>
              </a:endParaRPr>
            </a:p>
          </p:txBody>
        </p:sp>
        <p:sp>
          <p:nvSpPr>
            <p:cNvPr id="131098" name="Oval 26"/>
            <p:cNvSpPr>
              <a:spLocks noChangeArrowheads="1"/>
            </p:cNvSpPr>
            <p:nvPr/>
          </p:nvSpPr>
          <p:spPr bwMode="auto">
            <a:xfrm>
              <a:off x="7733" y="14492"/>
              <a:ext cx="389" cy="389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400">
                  <a:latin typeface="Arial" pitchFamily="34" charset="0"/>
                  <a:cs typeface="Times New Roman" pitchFamily="18" charset="0"/>
                </a:rPr>
                <a:t>О</a:t>
              </a:r>
              <a:endParaRPr lang="en-US" sz="2400">
                <a:latin typeface="Arial" pitchFamily="34" charset="0"/>
              </a:endParaRPr>
            </a:p>
          </p:txBody>
        </p:sp>
        <p:grpSp>
          <p:nvGrpSpPr>
            <p:cNvPr id="7" name="Group 23"/>
            <p:cNvGrpSpPr>
              <a:grpSpLocks/>
            </p:cNvGrpSpPr>
            <p:nvPr/>
          </p:nvGrpSpPr>
          <p:grpSpPr bwMode="auto">
            <a:xfrm>
              <a:off x="7168" y="13968"/>
              <a:ext cx="664" cy="548"/>
              <a:chOff x="3316" y="5527"/>
              <a:chExt cx="1429" cy="547"/>
            </a:xfrm>
          </p:grpSpPr>
          <p:sp>
            <p:nvSpPr>
              <p:cNvPr id="131097" name="AutoShape 25"/>
              <p:cNvSpPr>
                <a:spLocks noChangeShapeType="1"/>
              </p:cNvSpPr>
              <p:nvPr/>
            </p:nvSpPr>
            <p:spPr bwMode="auto">
              <a:xfrm flipH="1">
                <a:off x="3317" y="5530"/>
                <a:ext cx="708" cy="54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+mn-lt"/>
                </a:endParaRPr>
              </a:p>
            </p:txBody>
          </p:sp>
          <p:sp>
            <p:nvSpPr>
              <p:cNvPr id="131096" name="AutoShape 24"/>
              <p:cNvSpPr>
                <a:spLocks noChangeShapeType="1"/>
              </p:cNvSpPr>
              <p:nvPr/>
            </p:nvSpPr>
            <p:spPr bwMode="auto">
              <a:xfrm>
                <a:off x="4038" y="5530"/>
                <a:ext cx="708" cy="54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+mn-lt"/>
                </a:endParaRPr>
              </a:p>
            </p:txBody>
          </p:sp>
        </p:grpSp>
        <p:sp>
          <p:nvSpPr>
            <p:cNvPr id="131094" name="Oval 22"/>
            <p:cNvSpPr>
              <a:spLocks noChangeArrowheads="1"/>
            </p:cNvSpPr>
            <p:nvPr/>
          </p:nvSpPr>
          <p:spPr bwMode="auto">
            <a:xfrm>
              <a:off x="7421" y="13879"/>
              <a:ext cx="141" cy="14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+mn-lt"/>
              </a:endParaRPr>
            </a:p>
          </p:txBody>
        </p:sp>
        <p:sp>
          <p:nvSpPr>
            <p:cNvPr id="131093" name="Oval 21"/>
            <p:cNvSpPr>
              <a:spLocks noChangeArrowheads="1"/>
            </p:cNvSpPr>
            <p:nvPr/>
          </p:nvSpPr>
          <p:spPr bwMode="auto">
            <a:xfrm>
              <a:off x="5953" y="13888"/>
              <a:ext cx="143" cy="14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+mn-lt"/>
              </a:endParaRPr>
            </a:p>
          </p:txBody>
        </p:sp>
        <p:grpSp>
          <p:nvGrpSpPr>
            <p:cNvPr id="8" name="Group 18"/>
            <p:cNvGrpSpPr>
              <a:grpSpLocks/>
            </p:cNvGrpSpPr>
            <p:nvPr/>
          </p:nvGrpSpPr>
          <p:grpSpPr bwMode="auto">
            <a:xfrm>
              <a:off x="6062" y="13344"/>
              <a:ext cx="1386" cy="548"/>
              <a:chOff x="3316" y="5527"/>
              <a:chExt cx="1429" cy="547"/>
            </a:xfrm>
          </p:grpSpPr>
          <p:sp>
            <p:nvSpPr>
              <p:cNvPr id="131092" name="AutoShape 20"/>
              <p:cNvSpPr>
                <a:spLocks noChangeShapeType="1"/>
              </p:cNvSpPr>
              <p:nvPr/>
            </p:nvSpPr>
            <p:spPr bwMode="auto">
              <a:xfrm flipH="1">
                <a:off x="3316" y="5527"/>
                <a:ext cx="709" cy="54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+mn-lt"/>
                </a:endParaRPr>
              </a:p>
            </p:txBody>
          </p:sp>
          <p:sp>
            <p:nvSpPr>
              <p:cNvPr id="131091" name="AutoShape 19"/>
              <p:cNvSpPr>
                <a:spLocks noChangeShapeType="1"/>
              </p:cNvSpPr>
              <p:nvPr/>
            </p:nvSpPr>
            <p:spPr bwMode="auto">
              <a:xfrm>
                <a:off x="4037" y="5527"/>
                <a:ext cx="708" cy="54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+mn-lt"/>
                </a:endParaRPr>
              </a:p>
            </p:txBody>
          </p:sp>
        </p:grpSp>
        <p:sp>
          <p:nvSpPr>
            <p:cNvPr id="131089" name="Oval 17"/>
            <p:cNvSpPr>
              <a:spLocks noChangeArrowheads="1"/>
            </p:cNvSpPr>
            <p:nvPr/>
          </p:nvSpPr>
          <p:spPr bwMode="auto">
            <a:xfrm>
              <a:off x="5597" y="14050"/>
              <a:ext cx="295" cy="295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400">
                  <a:latin typeface="+mn-lt"/>
                  <a:ea typeface="Times New Roman" pitchFamily="18" charset="0"/>
                  <a:cs typeface="Times New Roman" pitchFamily="18" charset="0"/>
                </a:rPr>
                <a:t>0</a:t>
              </a:r>
              <a:endParaRPr lang="en-US" sz="2400">
                <a:latin typeface="+mn-lt"/>
              </a:endParaRPr>
            </a:p>
          </p:txBody>
        </p:sp>
        <p:sp>
          <p:nvSpPr>
            <p:cNvPr id="131088" name="Oval 16"/>
            <p:cNvSpPr>
              <a:spLocks noChangeArrowheads="1"/>
            </p:cNvSpPr>
            <p:nvPr/>
          </p:nvSpPr>
          <p:spPr bwMode="auto">
            <a:xfrm>
              <a:off x="6152" y="14043"/>
              <a:ext cx="296" cy="29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400">
                  <a:latin typeface="+mn-lt"/>
                  <a:ea typeface="Times New Roman" pitchFamily="18" charset="0"/>
                  <a:cs typeface="Times New Roman" pitchFamily="18" charset="0"/>
                </a:rPr>
                <a:t>1</a:t>
              </a:r>
              <a:endParaRPr lang="en-US" sz="2400">
                <a:latin typeface="+mn-lt"/>
              </a:endParaRPr>
            </a:p>
          </p:txBody>
        </p:sp>
        <p:sp>
          <p:nvSpPr>
            <p:cNvPr id="131087" name="Oval 15"/>
            <p:cNvSpPr>
              <a:spLocks noChangeArrowheads="1"/>
            </p:cNvSpPr>
            <p:nvPr/>
          </p:nvSpPr>
          <p:spPr bwMode="auto">
            <a:xfrm>
              <a:off x="7057" y="14050"/>
              <a:ext cx="296" cy="295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400">
                  <a:latin typeface="+mn-lt"/>
                  <a:ea typeface="Times New Roman" pitchFamily="18" charset="0"/>
                  <a:cs typeface="Times New Roman" pitchFamily="18" charset="0"/>
                </a:rPr>
                <a:t>0</a:t>
              </a:r>
              <a:endParaRPr lang="en-US" sz="2400">
                <a:latin typeface="+mn-lt"/>
              </a:endParaRPr>
            </a:p>
          </p:txBody>
        </p:sp>
        <p:sp>
          <p:nvSpPr>
            <p:cNvPr id="131086" name="Oval 14"/>
            <p:cNvSpPr>
              <a:spLocks noChangeArrowheads="1"/>
            </p:cNvSpPr>
            <p:nvPr/>
          </p:nvSpPr>
          <p:spPr bwMode="auto">
            <a:xfrm>
              <a:off x="7636" y="14020"/>
              <a:ext cx="296" cy="29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400">
                  <a:latin typeface="+mn-lt"/>
                  <a:ea typeface="Times New Roman" pitchFamily="18" charset="0"/>
                  <a:cs typeface="Times New Roman" pitchFamily="18" charset="0"/>
                </a:rPr>
                <a:t>1</a:t>
              </a:r>
              <a:endParaRPr lang="en-US" sz="2400">
                <a:latin typeface="+mn-lt"/>
              </a:endParaRPr>
            </a:p>
          </p:txBody>
        </p:sp>
        <p:grpSp>
          <p:nvGrpSpPr>
            <p:cNvPr id="9" name="Group 11"/>
            <p:cNvGrpSpPr>
              <a:grpSpLocks/>
            </p:cNvGrpSpPr>
            <p:nvPr/>
          </p:nvGrpSpPr>
          <p:grpSpPr bwMode="auto">
            <a:xfrm>
              <a:off x="4989" y="13225"/>
              <a:ext cx="389" cy="389"/>
              <a:chOff x="3508" y="6114"/>
              <a:chExt cx="365" cy="365"/>
            </a:xfrm>
          </p:grpSpPr>
          <p:sp>
            <p:nvSpPr>
              <p:cNvPr id="131085" name="Oval 13"/>
              <p:cNvSpPr>
                <a:spLocks noChangeArrowheads="1"/>
              </p:cNvSpPr>
              <p:nvPr/>
            </p:nvSpPr>
            <p:spPr bwMode="auto">
              <a:xfrm>
                <a:off x="3508" y="6109"/>
                <a:ext cx="365" cy="375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0" tIns="0" rIns="0" bIns="0"/>
              <a:lstStyle/>
              <a:p>
                <a:pPr eaLnBrk="0" hangingPunct="0">
                  <a:defRPr/>
                </a:pPr>
                <a:endParaRPr lang="ru-RU" sz="2400">
                  <a:latin typeface="+mn-lt"/>
                </a:endParaRPr>
              </a:p>
            </p:txBody>
          </p:sp>
          <p:sp>
            <p:nvSpPr>
              <p:cNvPr id="131084" name="Freeform 12"/>
              <p:cNvSpPr>
                <a:spLocks/>
              </p:cNvSpPr>
              <p:nvPr/>
            </p:nvSpPr>
            <p:spPr bwMode="auto">
              <a:xfrm>
                <a:off x="3577" y="6287"/>
                <a:ext cx="227" cy="71"/>
              </a:xfrm>
              <a:custGeom>
                <a:avLst/>
                <a:gdLst/>
                <a:ahLst/>
                <a:cxnLst>
                  <a:cxn ang="0">
                    <a:pos x="0" y="20"/>
                  </a:cxn>
                  <a:cxn ang="0">
                    <a:pos x="0" y="375"/>
                  </a:cxn>
                  <a:cxn ang="0">
                    <a:pos x="1359" y="375"/>
                  </a:cxn>
                  <a:cxn ang="0">
                    <a:pos x="1359" y="0"/>
                  </a:cxn>
                </a:cxnLst>
                <a:rect l="0" t="0" r="r" b="b"/>
                <a:pathLst>
                  <a:path w="1359" h="375">
                    <a:moveTo>
                      <a:pt x="0" y="20"/>
                    </a:moveTo>
                    <a:lnTo>
                      <a:pt x="0" y="375"/>
                    </a:lnTo>
                    <a:lnTo>
                      <a:pt x="1359" y="375"/>
                    </a:lnTo>
                    <a:lnTo>
                      <a:pt x="1359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+mn-lt"/>
                </a:endParaRPr>
              </a:p>
            </p:txBody>
          </p:sp>
        </p:grpSp>
        <p:sp>
          <p:nvSpPr>
            <p:cNvPr id="131082" name="Oval 10"/>
            <p:cNvSpPr>
              <a:spLocks noChangeArrowheads="1"/>
            </p:cNvSpPr>
            <p:nvPr/>
          </p:nvSpPr>
          <p:spPr bwMode="auto">
            <a:xfrm>
              <a:off x="6677" y="13257"/>
              <a:ext cx="143" cy="14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+mn-lt"/>
              </a:endParaRPr>
            </a:p>
          </p:txBody>
        </p:sp>
        <p:grpSp>
          <p:nvGrpSpPr>
            <p:cNvPr id="10" name="Group 7"/>
            <p:cNvGrpSpPr>
              <a:grpSpLocks/>
            </p:cNvGrpSpPr>
            <p:nvPr/>
          </p:nvGrpSpPr>
          <p:grpSpPr bwMode="auto">
            <a:xfrm>
              <a:off x="5305" y="12723"/>
              <a:ext cx="1386" cy="548"/>
              <a:chOff x="3316" y="5527"/>
              <a:chExt cx="1429" cy="547"/>
            </a:xfrm>
          </p:grpSpPr>
          <p:sp>
            <p:nvSpPr>
              <p:cNvPr id="131081" name="AutoShape 9"/>
              <p:cNvSpPr>
                <a:spLocks noChangeShapeType="1"/>
              </p:cNvSpPr>
              <p:nvPr/>
            </p:nvSpPr>
            <p:spPr bwMode="auto">
              <a:xfrm flipH="1">
                <a:off x="3316" y="5527"/>
                <a:ext cx="709" cy="54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+mn-lt"/>
                </a:endParaRPr>
              </a:p>
            </p:txBody>
          </p:sp>
          <p:sp>
            <p:nvSpPr>
              <p:cNvPr id="131080" name="AutoShape 8"/>
              <p:cNvSpPr>
                <a:spLocks noChangeShapeType="1"/>
              </p:cNvSpPr>
              <p:nvPr/>
            </p:nvSpPr>
            <p:spPr bwMode="auto">
              <a:xfrm>
                <a:off x="4039" y="5527"/>
                <a:ext cx="709" cy="54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+mn-lt"/>
                </a:endParaRPr>
              </a:p>
            </p:txBody>
          </p:sp>
        </p:grpSp>
        <p:sp>
          <p:nvSpPr>
            <p:cNvPr id="131078" name="Oval 6"/>
            <p:cNvSpPr>
              <a:spLocks noChangeArrowheads="1"/>
            </p:cNvSpPr>
            <p:nvPr/>
          </p:nvSpPr>
          <p:spPr bwMode="auto">
            <a:xfrm>
              <a:off x="5921" y="12646"/>
              <a:ext cx="143" cy="14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+mn-lt"/>
              </a:endParaRPr>
            </a:p>
          </p:txBody>
        </p:sp>
        <p:sp>
          <p:nvSpPr>
            <p:cNvPr id="131077" name="Oval 5"/>
            <p:cNvSpPr>
              <a:spLocks noChangeArrowheads="1"/>
            </p:cNvSpPr>
            <p:nvPr/>
          </p:nvSpPr>
          <p:spPr bwMode="auto">
            <a:xfrm>
              <a:off x="7000" y="13318"/>
              <a:ext cx="296" cy="29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400">
                  <a:latin typeface="+mn-lt"/>
                  <a:ea typeface="Times New Roman" pitchFamily="18" charset="0"/>
                  <a:cs typeface="Times New Roman" pitchFamily="18" charset="0"/>
                </a:rPr>
                <a:t>1</a:t>
              </a:r>
              <a:endParaRPr lang="en-US" sz="2400">
                <a:latin typeface="+mn-lt"/>
              </a:endParaRPr>
            </a:p>
          </p:txBody>
        </p:sp>
        <p:sp>
          <p:nvSpPr>
            <p:cNvPr id="131076" name="Oval 4"/>
            <p:cNvSpPr>
              <a:spLocks noChangeArrowheads="1"/>
            </p:cNvSpPr>
            <p:nvPr/>
          </p:nvSpPr>
          <p:spPr bwMode="auto">
            <a:xfrm>
              <a:off x="6260" y="12701"/>
              <a:ext cx="296" cy="29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400" dirty="0">
                  <a:latin typeface="+mn-lt"/>
                  <a:ea typeface="Times New Roman" pitchFamily="18" charset="0"/>
                  <a:cs typeface="Times New Roman" pitchFamily="18" charset="0"/>
                </a:rPr>
                <a:t>1</a:t>
              </a:r>
              <a:endParaRPr lang="en-US" sz="2400" dirty="0">
                <a:latin typeface="+mn-lt"/>
              </a:endParaRPr>
            </a:p>
          </p:txBody>
        </p:sp>
        <p:sp>
          <p:nvSpPr>
            <p:cNvPr id="131075" name="Oval 3"/>
            <p:cNvSpPr>
              <a:spLocks noChangeArrowheads="1"/>
            </p:cNvSpPr>
            <p:nvPr/>
          </p:nvSpPr>
          <p:spPr bwMode="auto">
            <a:xfrm>
              <a:off x="6186" y="13332"/>
              <a:ext cx="295" cy="295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400">
                  <a:latin typeface="+mn-lt"/>
                  <a:ea typeface="Times New Roman" pitchFamily="18" charset="0"/>
                  <a:cs typeface="Times New Roman" pitchFamily="18" charset="0"/>
                </a:rPr>
                <a:t>0</a:t>
              </a:r>
              <a:endParaRPr lang="en-US" sz="2400">
                <a:latin typeface="+mn-lt"/>
              </a:endParaRPr>
            </a:p>
          </p:txBody>
        </p:sp>
        <p:sp>
          <p:nvSpPr>
            <p:cNvPr id="131074" name="Oval 2"/>
            <p:cNvSpPr>
              <a:spLocks noChangeArrowheads="1"/>
            </p:cNvSpPr>
            <p:nvPr/>
          </p:nvSpPr>
          <p:spPr bwMode="auto">
            <a:xfrm>
              <a:off x="5400" y="12726"/>
              <a:ext cx="296" cy="29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400" dirty="0">
                  <a:latin typeface="+mn-lt"/>
                  <a:ea typeface="Times New Roman" pitchFamily="18" charset="0"/>
                  <a:cs typeface="Times New Roman" pitchFamily="18" charset="0"/>
                </a:rPr>
                <a:t>0</a:t>
              </a:r>
              <a:endParaRPr lang="en-US" sz="2400" dirty="0">
                <a:latin typeface="+mn-lt"/>
              </a:endParaRPr>
            </a:p>
          </p:txBody>
        </p:sp>
      </p:grpSp>
      <p:sp>
        <p:nvSpPr>
          <p:cNvPr id="45063" name="Freeform 2"/>
          <p:cNvSpPr>
            <a:spLocks/>
          </p:cNvSpPr>
          <p:nvPr/>
        </p:nvSpPr>
        <p:spPr bwMode="auto">
          <a:xfrm>
            <a:off x="755650" y="4676788"/>
            <a:ext cx="223838" cy="50800"/>
          </a:xfrm>
          <a:custGeom>
            <a:avLst/>
            <a:gdLst>
              <a:gd name="T0" fmla="*/ 0 w 1322"/>
              <a:gd name="T1" fmla="*/ 0 h 320"/>
              <a:gd name="T2" fmla="*/ 0 w 1322"/>
              <a:gd name="T3" fmla="*/ 2147483647 h 320"/>
              <a:gd name="T4" fmla="*/ 2147483647 w 1322"/>
              <a:gd name="T5" fmla="*/ 2147483647 h 320"/>
              <a:gd name="T6" fmla="*/ 2147483647 w 1322"/>
              <a:gd name="T7" fmla="*/ 0 h 320"/>
              <a:gd name="T8" fmla="*/ 0 60000 65536"/>
              <a:gd name="T9" fmla="*/ 0 60000 65536"/>
              <a:gd name="T10" fmla="*/ 0 60000 65536"/>
              <a:gd name="T11" fmla="*/ 0 60000 65536"/>
              <a:gd name="T12" fmla="*/ 0 w 1322"/>
              <a:gd name="T13" fmla="*/ 0 h 320"/>
              <a:gd name="T14" fmla="*/ 1322 w 1322"/>
              <a:gd name="T15" fmla="*/ 320 h 3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22" h="320">
                <a:moveTo>
                  <a:pt x="0" y="0"/>
                </a:moveTo>
                <a:lnTo>
                  <a:pt x="0" y="320"/>
                </a:lnTo>
                <a:lnTo>
                  <a:pt x="1322" y="320"/>
                </a:lnTo>
                <a:lnTo>
                  <a:pt x="1322" y="0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5064" name="Прямоугольник 65"/>
          <p:cNvSpPr>
            <a:spLocks noChangeArrowheads="1"/>
          </p:cNvSpPr>
          <p:nvPr/>
        </p:nvSpPr>
        <p:spPr bwMode="auto">
          <a:xfrm>
            <a:off x="1044575" y="4391038"/>
            <a:ext cx="3571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0</a:t>
            </a:r>
            <a:endParaRPr lang="ru-RU"/>
          </a:p>
        </p:txBody>
      </p:sp>
      <p:sp>
        <p:nvSpPr>
          <p:cNvPr id="45065" name="Прямоугольник 66"/>
          <p:cNvSpPr>
            <a:spLocks noChangeArrowheads="1"/>
          </p:cNvSpPr>
          <p:nvPr/>
        </p:nvSpPr>
        <p:spPr bwMode="auto">
          <a:xfrm>
            <a:off x="1744663" y="4392625"/>
            <a:ext cx="3730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333399"/>
                </a:solidFill>
              </a:rPr>
              <a:t>Т</a:t>
            </a:r>
            <a:endParaRPr lang="ru-RU"/>
          </a:p>
        </p:txBody>
      </p:sp>
      <p:sp>
        <p:nvSpPr>
          <p:cNvPr id="45066" name="Прямоугольник 67"/>
          <p:cNvSpPr>
            <a:spLocks noChangeArrowheads="1"/>
          </p:cNvSpPr>
          <p:nvPr/>
        </p:nvSpPr>
        <p:spPr bwMode="auto">
          <a:xfrm>
            <a:off x="2076450" y="4387863"/>
            <a:ext cx="698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00"/>
                </a:solidFill>
              </a:rPr>
              <a:t>10</a:t>
            </a:r>
            <a:r>
              <a:rPr lang="ru-RU" sz="2400">
                <a:solidFill>
                  <a:srgbClr val="000000"/>
                </a:solidFill>
              </a:rPr>
              <a:t>0</a:t>
            </a: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5067" name="Прямоугольник 68"/>
          <p:cNvSpPr>
            <a:spLocks noChangeArrowheads="1"/>
          </p:cNvSpPr>
          <p:nvPr/>
        </p:nvSpPr>
        <p:spPr bwMode="auto">
          <a:xfrm>
            <a:off x="2986088" y="4391038"/>
            <a:ext cx="4238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333399"/>
                </a:solidFill>
              </a:rPr>
              <a:t>Н</a:t>
            </a:r>
            <a:endParaRPr lang="ru-RU"/>
          </a:p>
        </p:txBody>
      </p:sp>
      <p:sp>
        <p:nvSpPr>
          <p:cNvPr id="45068" name="Прямоугольник 69"/>
          <p:cNvSpPr>
            <a:spLocks noChangeArrowheads="1"/>
          </p:cNvSpPr>
          <p:nvPr/>
        </p:nvSpPr>
        <p:spPr bwMode="auto">
          <a:xfrm>
            <a:off x="3368675" y="4386275"/>
            <a:ext cx="698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00"/>
                </a:solidFill>
              </a:rPr>
              <a:t>1</a:t>
            </a:r>
            <a:r>
              <a:rPr lang="ru-RU" sz="2400">
                <a:solidFill>
                  <a:srgbClr val="000000"/>
                </a:solidFill>
              </a:rPr>
              <a:t>01</a:t>
            </a:r>
            <a:endParaRPr lang="ru-RU"/>
          </a:p>
        </p:txBody>
      </p:sp>
      <p:sp>
        <p:nvSpPr>
          <p:cNvPr id="45069" name="Прямоугольник 70"/>
          <p:cNvSpPr>
            <a:spLocks noChangeArrowheads="1"/>
          </p:cNvSpPr>
          <p:nvPr/>
        </p:nvSpPr>
        <p:spPr bwMode="auto">
          <a:xfrm>
            <a:off x="371475" y="3786200"/>
            <a:ext cx="30554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333399"/>
                </a:solidFill>
              </a:rPr>
              <a:t>Код Хаффмана</a:t>
            </a:r>
            <a:r>
              <a:rPr lang="ru-RU" sz="3200" dirty="0">
                <a:solidFill>
                  <a:srgbClr val="000000"/>
                </a:solidFill>
              </a:rPr>
              <a:t>: </a:t>
            </a:r>
            <a:endParaRPr lang="ru-RU" sz="3200" dirty="0"/>
          </a:p>
        </p:txBody>
      </p:sp>
      <p:sp>
        <p:nvSpPr>
          <p:cNvPr id="45070" name="Прямоугольник 71"/>
          <p:cNvSpPr>
            <a:spLocks noChangeArrowheads="1"/>
          </p:cNvSpPr>
          <p:nvPr/>
        </p:nvSpPr>
        <p:spPr bwMode="auto">
          <a:xfrm>
            <a:off x="1744663" y="4824425"/>
            <a:ext cx="390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333399"/>
                </a:solidFill>
              </a:rPr>
              <a:t>Е</a:t>
            </a:r>
            <a:endParaRPr lang="ru-RU"/>
          </a:p>
        </p:txBody>
      </p:sp>
      <p:sp>
        <p:nvSpPr>
          <p:cNvPr id="45071" name="Прямоугольник 72"/>
          <p:cNvSpPr>
            <a:spLocks noChangeArrowheads="1"/>
          </p:cNvSpPr>
          <p:nvPr/>
        </p:nvSpPr>
        <p:spPr bwMode="auto">
          <a:xfrm>
            <a:off x="2076450" y="4819663"/>
            <a:ext cx="6762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00"/>
                </a:solidFill>
              </a:rPr>
              <a:t>1</a:t>
            </a:r>
            <a:r>
              <a:rPr lang="ru-RU" sz="2400">
                <a:solidFill>
                  <a:srgbClr val="000000"/>
                </a:solidFill>
              </a:rPr>
              <a:t>10</a:t>
            </a: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5072" name="Прямоугольник 73"/>
          <p:cNvSpPr>
            <a:spLocks noChangeArrowheads="1"/>
          </p:cNvSpPr>
          <p:nvPr/>
        </p:nvSpPr>
        <p:spPr bwMode="auto">
          <a:xfrm>
            <a:off x="2986088" y="4822838"/>
            <a:ext cx="4238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333399"/>
                </a:solidFill>
              </a:rPr>
              <a:t>О</a:t>
            </a:r>
            <a:endParaRPr lang="ru-RU"/>
          </a:p>
        </p:txBody>
      </p:sp>
      <p:sp>
        <p:nvSpPr>
          <p:cNvPr id="45073" name="Прямоугольник 74"/>
          <p:cNvSpPr>
            <a:spLocks noChangeArrowheads="1"/>
          </p:cNvSpPr>
          <p:nvPr/>
        </p:nvSpPr>
        <p:spPr bwMode="auto">
          <a:xfrm>
            <a:off x="3368675" y="4818075"/>
            <a:ext cx="6540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00"/>
                </a:solidFill>
              </a:rPr>
              <a:t>1</a:t>
            </a:r>
            <a:r>
              <a:rPr lang="ru-RU" sz="2400">
                <a:solidFill>
                  <a:srgbClr val="000000"/>
                </a:solidFill>
              </a:rPr>
              <a:t>11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5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5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5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5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45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45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45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3" grpId="0" animBg="1"/>
      <p:bldP spid="45064" grpId="0"/>
      <p:bldP spid="45065" grpId="0"/>
      <p:bldP spid="45066" grpId="0"/>
      <p:bldP spid="45067" grpId="0"/>
      <p:bldP spid="45068" grpId="0"/>
      <p:bldP spid="45069" grpId="0"/>
      <p:bldP spid="45070" grpId="0"/>
      <p:bldP spid="45071" grpId="0"/>
      <p:bldP spid="45072" grpId="0"/>
      <p:bldP spid="4507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55557"/>
            <a:ext cx="9144000" cy="773113"/>
          </a:xfrm>
        </p:spPr>
        <p:txBody>
          <a:bodyPr>
            <a:noAutofit/>
          </a:bodyPr>
          <a:lstStyle/>
          <a:p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Сравнение алгоритмов</a:t>
            </a:r>
          </a:p>
        </p:txBody>
      </p:sp>
      <p:sp>
        <p:nvSpPr>
          <p:cNvPr id="46084" name="Прямоугольник 3"/>
          <p:cNvSpPr>
            <a:spLocks noChangeArrowheads="1"/>
          </p:cNvSpPr>
          <p:nvPr/>
        </p:nvSpPr>
        <p:spPr bwMode="auto">
          <a:xfrm>
            <a:off x="371475" y="1127141"/>
            <a:ext cx="57590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0000"/>
                </a:solidFill>
              </a:rPr>
              <a:t>Количество символов в сообщении: </a:t>
            </a:r>
            <a:endParaRPr lang="ru-RU" sz="2000" dirty="0"/>
          </a:p>
        </p:txBody>
      </p:sp>
      <p:grpSp>
        <p:nvGrpSpPr>
          <p:cNvPr id="2" name="Группа 4"/>
          <p:cNvGrpSpPr>
            <a:grpSpLocks/>
          </p:cNvGrpSpPr>
          <p:nvPr/>
        </p:nvGrpSpPr>
        <p:grpSpPr bwMode="auto">
          <a:xfrm>
            <a:off x="754063" y="1573228"/>
            <a:ext cx="6405877" cy="528299"/>
            <a:chOff x="753429" y="1631722"/>
            <a:chExt cx="6407066" cy="528319"/>
          </a:xfrm>
        </p:grpSpPr>
        <p:sp>
          <p:nvSpPr>
            <p:cNvPr id="47118" name="Freeform 2"/>
            <p:cNvSpPr>
              <a:spLocks/>
            </p:cNvSpPr>
            <p:nvPr/>
          </p:nvSpPr>
          <p:spPr bwMode="auto">
            <a:xfrm>
              <a:off x="753429" y="1917463"/>
              <a:ext cx="223836" cy="50800"/>
            </a:xfrm>
            <a:custGeom>
              <a:avLst/>
              <a:gdLst>
                <a:gd name="T0" fmla="*/ 0 w 1322"/>
                <a:gd name="T1" fmla="*/ 0 h 320"/>
                <a:gd name="T2" fmla="*/ 0 w 1322"/>
                <a:gd name="T3" fmla="*/ 2147483647 h 320"/>
                <a:gd name="T4" fmla="*/ 2147483647 w 1322"/>
                <a:gd name="T5" fmla="*/ 2147483647 h 320"/>
                <a:gd name="T6" fmla="*/ 2147483647 w 1322"/>
                <a:gd name="T7" fmla="*/ 0 h 32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22"/>
                <a:gd name="T13" fmla="*/ 0 h 320"/>
                <a:gd name="T14" fmla="*/ 1322 w 1322"/>
                <a:gd name="T15" fmla="*/ 320 h 32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22" h="320">
                  <a:moveTo>
                    <a:pt x="0" y="0"/>
                  </a:moveTo>
                  <a:lnTo>
                    <a:pt x="0" y="320"/>
                  </a:lnTo>
                  <a:lnTo>
                    <a:pt x="1322" y="320"/>
                  </a:lnTo>
                  <a:lnTo>
                    <a:pt x="1322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/>
            </a:p>
          </p:txBody>
        </p:sp>
        <p:sp>
          <p:nvSpPr>
            <p:cNvPr id="47119" name="Прямоугольник 6"/>
            <p:cNvSpPr>
              <a:spLocks noChangeArrowheads="1"/>
            </p:cNvSpPr>
            <p:nvPr/>
          </p:nvSpPr>
          <p:spPr bwMode="auto">
            <a:xfrm>
              <a:off x="1043455" y="1631724"/>
              <a:ext cx="733029" cy="523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>
                  <a:solidFill>
                    <a:srgbClr val="000000"/>
                  </a:solidFill>
                </a:rPr>
                <a:t>140</a:t>
              </a:r>
              <a:endParaRPr lang="ru-RU" sz="2000"/>
            </a:p>
          </p:txBody>
        </p:sp>
        <p:sp>
          <p:nvSpPr>
            <p:cNvPr id="47120" name="Прямоугольник 7"/>
            <p:cNvSpPr>
              <a:spLocks noChangeArrowheads="1"/>
            </p:cNvSpPr>
            <p:nvPr/>
          </p:nvSpPr>
          <p:spPr bwMode="auto">
            <a:xfrm>
              <a:off x="1978359" y="1636801"/>
              <a:ext cx="426799" cy="523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>
                  <a:solidFill>
                    <a:srgbClr val="333399"/>
                  </a:solidFill>
                </a:rPr>
                <a:t>О</a:t>
              </a:r>
              <a:endParaRPr lang="ru-RU" sz="2000"/>
            </a:p>
          </p:txBody>
        </p:sp>
        <p:sp>
          <p:nvSpPr>
            <p:cNvPr id="47121" name="Прямоугольник 8"/>
            <p:cNvSpPr>
              <a:spLocks noChangeArrowheads="1"/>
            </p:cNvSpPr>
            <p:nvPr/>
          </p:nvSpPr>
          <p:spPr bwMode="auto">
            <a:xfrm>
              <a:off x="4862281" y="1636800"/>
              <a:ext cx="410766" cy="523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>
                  <a:solidFill>
                    <a:srgbClr val="333399"/>
                  </a:solidFill>
                </a:rPr>
                <a:t>Н</a:t>
              </a:r>
              <a:endParaRPr lang="ru-RU" sz="2000"/>
            </a:p>
          </p:txBody>
        </p:sp>
        <p:sp>
          <p:nvSpPr>
            <p:cNvPr id="47122" name="Прямоугольник 9"/>
            <p:cNvSpPr>
              <a:spLocks noChangeArrowheads="1"/>
            </p:cNvSpPr>
            <p:nvPr/>
          </p:nvSpPr>
          <p:spPr bwMode="auto">
            <a:xfrm>
              <a:off x="3428335" y="1636800"/>
              <a:ext cx="359461" cy="523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>
                  <a:solidFill>
                    <a:srgbClr val="333399"/>
                  </a:solidFill>
                </a:rPr>
                <a:t>Е</a:t>
              </a:r>
              <a:endParaRPr lang="ru-RU" sz="2000"/>
            </a:p>
          </p:txBody>
        </p:sp>
        <p:sp>
          <p:nvSpPr>
            <p:cNvPr id="47123" name="Прямоугольник 10"/>
            <p:cNvSpPr>
              <a:spLocks noChangeArrowheads="1"/>
            </p:cNvSpPr>
            <p:nvPr/>
          </p:nvSpPr>
          <p:spPr bwMode="auto">
            <a:xfrm>
              <a:off x="6278592" y="1636800"/>
              <a:ext cx="362667" cy="523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>
                  <a:solidFill>
                    <a:srgbClr val="333399"/>
                  </a:solidFill>
                </a:rPr>
                <a:t>Т</a:t>
              </a:r>
              <a:endParaRPr lang="ru-RU" sz="2000"/>
            </a:p>
          </p:txBody>
        </p:sp>
        <p:sp>
          <p:nvSpPr>
            <p:cNvPr id="47124" name="Прямоугольник 11"/>
            <p:cNvSpPr>
              <a:spLocks noChangeArrowheads="1"/>
            </p:cNvSpPr>
            <p:nvPr/>
          </p:nvSpPr>
          <p:spPr bwMode="auto">
            <a:xfrm>
              <a:off x="2359789" y="1631722"/>
              <a:ext cx="550253" cy="523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>
                  <a:solidFill>
                    <a:srgbClr val="000000"/>
                  </a:solidFill>
                </a:rPr>
                <a:t>68</a:t>
              </a:r>
              <a:endParaRPr lang="ru-RU" sz="2000"/>
            </a:p>
          </p:txBody>
        </p:sp>
        <p:sp>
          <p:nvSpPr>
            <p:cNvPr id="47125" name="Прямоугольник 12"/>
            <p:cNvSpPr>
              <a:spLocks noChangeArrowheads="1"/>
            </p:cNvSpPr>
            <p:nvPr/>
          </p:nvSpPr>
          <p:spPr bwMode="auto">
            <a:xfrm>
              <a:off x="3786655" y="1631722"/>
              <a:ext cx="550253" cy="523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>
                  <a:solidFill>
                    <a:srgbClr val="000000"/>
                  </a:solidFill>
                </a:rPr>
                <a:t>68</a:t>
              </a:r>
              <a:endParaRPr lang="ru-RU" sz="2000"/>
            </a:p>
          </p:txBody>
        </p:sp>
        <p:sp>
          <p:nvSpPr>
            <p:cNvPr id="47126" name="Прямоугольник 13"/>
            <p:cNvSpPr>
              <a:spLocks noChangeArrowheads="1"/>
            </p:cNvSpPr>
            <p:nvPr/>
          </p:nvSpPr>
          <p:spPr bwMode="auto">
            <a:xfrm>
              <a:off x="5183376" y="1631722"/>
              <a:ext cx="550253" cy="523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>
                  <a:solidFill>
                    <a:srgbClr val="000000"/>
                  </a:solidFill>
                </a:rPr>
                <a:t>64</a:t>
              </a:r>
              <a:endParaRPr lang="ru-RU" sz="2000"/>
            </a:p>
          </p:txBody>
        </p:sp>
        <p:sp>
          <p:nvSpPr>
            <p:cNvPr id="47127" name="Прямоугольник 14"/>
            <p:cNvSpPr>
              <a:spLocks noChangeArrowheads="1"/>
            </p:cNvSpPr>
            <p:nvPr/>
          </p:nvSpPr>
          <p:spPr bwMode="auto">
            <a:xfrm>
              <a:off x="6610242" y="1631722"/>
              <a:ext cx="550253" cy="523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>
                  <a:solidFill>
                    <a:srgbClr val="000000"/>
                  </a:solidFill>
                </a:rPr>
                <a:t>6</a:t>
              </a:r>
              <a:r>
                <a:rPr lang="en-US" sz="2800">
                  <a:solidFill>
                    <a:srgbClr val="000000"/>
                  </a:solidFill>
                </a:rPr>
                <a:t>0</a:t>
              </a:r>
            </a:p>
          </p:txBody>
        </p:sp>
      </p:grpSp>
      <p:sp>
        <p:nvSpPr>
          <p:cNvPr id="46086" name="Прямоугольник 15"/>
          <p:cNvSpPr>
            <a:spLocks noChangeArrowheads="1"/>
          </p:cNvSpPr>
          <p:nvPr/>
        </p:nvSpPr>
        <p:spPr bwMode="auto">
          <a:xfrm>
            <a:off x="371475" y="2041541"/>
            <a:ext cx="70891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333399"/>
                </a:solidFill>
              </a:rPr>
              <a:t>Равномерное кодирование</a:t>
            </a:r>
            <a:r>
              <a:rPr lang="en-US" sz="2800" b="1">
                <a:solidFill>
                  <a:srgbClr val="333399"/>
                </a:solidFill>
              </a:rPr>
              <a:t> (8</a:t>
            </a:r>
            <a:r>
              <a:rPr lang="ru-RU" sz="2800" b="1">
                <a:solidFill>
                  <a:srgbClr val="333399"/>
                </a:solidFill>
              </a:rPr>
              <a:t>-битный код): </a:t>
            </a:r>
            <a:endParaRPr lang="ru-RU" sz="2000" b="1">
              <a:solidFill>
                <a:srgbClr val="333399"/>
              </a:solidFill>
            </a:endParaRPr>
          </a:p>
        </p:txBody>
      </p:sp>
      <p:sp>
        <p:nvSpPr>
          <p:cNvPr id="46087" name="Прямоугольник 16"/>
          <p:cNvSpPr>
            <a:spLocks noChangeArrowheads="1"/>
          </p:cNvSpPr>
          <p:nvPr/>
        </p:nvSpPr>
        <p:spPr bwMode="auto">
          <a:xfrm>
            <a:off x="1031875" y="2541603"/>
            <a:ext cx="625761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0000"/>
                </a:solidFill>
              </a:rPr>
              <a:t>(140 + 68 + 68 + 64 + 60) </a:t>
            </a:r>
            <a:r>
              <a:rPr lang="ru-RU" sz="2800" dirty="0">
                <a:solidFill>
                  <a:srgbClr val="000000"/>
                </a:solidFill>
                <a:sym typeface="Symbol" pitchFamily="18" charset="2"/>
              </a:rPr>
              <a:t> 8 = 3200 битов</a:t>
            </a:r>
            <a:endParaRPr lang="ru-RU" sz="2000" dirty="0">
              <a:solidFill>
                <a:srgbClr val="000000"/>
              </a:solidFill>
            </a:endParaRPr>
          </a:p>
        </p:txBody>
      </p:sp>
      <p:sp>
        <p:nvSpPr>
          <p:cNvPr id="46088" name="Прямоугольник 47"/>
          <p:cNvSpPr>
            <a:spLocks noChangeArrowheads="1"/>
          </p:cNvSpPr>
          <p:nvPr/>
        </p:nvSpPr>
        <p:spPr bwMode="auto">
          <a:xfrm>
            <a:off x="371475" y="3117866"/>
            <a:ext cx="70891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333399"/>
                </a:solidFill>
              </a:rPr>
              <a:t>Равномерное кодирование</a:t>
            </a:r>
            <a:r>
              <a:rPr lang="en-US" sz="2800" b="1">
                <a:solidFill>
                  <a:srgbClr val="333399"/>
                </a:solidFill>
              </a:rPr>
              <a:t> (3</a:t>
            </a:r>
            <a:r>
              <a:rPr lang="ru-RU" sz="2800" b="1">
                <a:solidFill>
                  <a:srgbClr val="333399"/>
                </a:solidFill>
              </a:rPr>
              <a:t>-битный код): </a:t>
            </a:r>
            <a:endParaRPr lang="ru-RU" sz="2000" b="1">
              <a:solidFill>
                <a:srgbClr val="333399"/>
              </a:solidFill>
            </a:endParaRPr>
          </a:p>
        </p:txBody>
      </p:sp>
      <p:sp>
        <p:nvSpPr>
          <p:cNvPr id="46089" name="Прямоугольник 50"/>
          <p:cNvSpPr>
            <a:spLocks noChangeArrowheads="1"/>
          </p:cNvSpPr>
          <p:nvPr/>
        </p:nvSpPr>
        <p:spPr bwMode="auto">
          <a:xfrm>
            <a:off x="1031875" y="3617928"/>
            <a:ext cx="625761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0000"/>
                </a:solidFill>
              </a:rPr>
              <a:t>(140 + 68 + 68 + 64 + 60) </a:t>
            </a:r>
            <a:r>
              <a:rPr lang="ru-RU" sz="2800">
                <a:solidFill>
                  <a:srgbClr val="000000"/>
                </a:solidFill>
                <a:sym typeface="Symbol" pitchFamily="18" charset="2"/>
              </a:rPr>
              <a:t> 3 = 1200 битов</a:t>
            </a:r>
            <a:endParaRPr lang="ru-RU" sz="2000">
              <a:solidFill>
                <a:srgbClr val="000000"/>
              </a:solidFill>
            </a:endParaRPr>
          </a:p>
        </p:txBody>
      </p:sp>
      <p:sp>
        <p:nvSpPr>
          <p:cNvPr id="52" name="AutoShape 75"/>
          <p:cNvSpPr>
            <a:spLocks noChangeArrowheads="1"/>
          </p:cNvSpPr>
          <p:nvPr/>
        </p:nvSpPr>
        <p:spPr bwMode="auto">
          <a:xfrm>
            <a:off x="3560763" y="4421203"/>
            <a:ext cx="1784350" cy="501650"/>
          </a:xfrm>
          <a:prstGeom prst="wedgeRoundRectCallout">
            <a:avLst>
              <a:gd name="adj1" fmla="val 70069"/>
              <a:gd name="adj2" fmla="val -134258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>
              <a:defRPr/>
            </a:pPr>
            <a:r>
              <a:rPr lang="ru-RU" sz="2400" dirty="0">
                <a:latin typeface="Arial" pitchFamily="34" charset="0"/>
              </a:rPr>
              <a:t>+ словарь!</a:t>
            </a:r>
          </a:p>
        </p:txBody>
      </p:sp>
      <p:grpSp>
        <p:nvGrpSpPr>
          <p:cNvPr id="3" name="Группа 52"/>
          <p:cNvGrpSpPr>
            <a:grpSpLocks/>
          </p:cNvGrpSpPr>
          <p:nvPr/>
        </p:nvGrpSpPr>
        <p:grpSpPr bwMode="auto">
          <a:xfrm>
            <a:off x="2578100" y="5051441"/>
            <a:ext cx="3987800" cy="663575"/>
            <a:chOff x="4230461" y="2197781"/>
            <a:chExt cx="3986552" cy="663575"/>
          </a:xfrm>
        </p:grpSpPr>
        <p:sp>
          <p:nvSpPr>
            <p:cNvPr id="54" name="Text Box 32"/>
            <p:cNvSpPr txBox="1">
              <a:spLocks noChangeArrowheads="1"/>
            </p:cNvSpPr>
            <p:nvPr/>
          </p:nvSpPr>
          <p:spPr bwMode="auto">
            <a:xfrm>
              <a:off x="4697040" y="2318431"/>
              <a:ext cx="3519973" cy="46196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marL="174625" indent="-174625" eaLnBrk="0" hangingPunct="0">
                <a:spcBef>
                  <a:spcPct val="50000"/>
                </a:spcBef>
                <a:defRPr/>
              </a:pPr>
              <a:r>
                <a:rPr lang="ru-RU" sz="2400" dirty="0"/>
                <a:t>  В чём избыточность?</a:t>
              </a:r>
            </a:p>
          </p:txBody>
        </p:sp>
        <p:sp>
          <p:nvSpPr>
            <p:cNvPr id="47117" name="Oval 33"/>
            <p:cNvSpPr>
              <a:spLocks noChangeArrowheads="1"/>
            </p:cNvSpPr>
            <p:nvPr/>
          </p:nvSpPr>
          <p:spPr bwMode="auto">
            <a:xfrm>
              <a:off x="4230461" y="2197781"/>
              <a:ext cx="649288" cy="663575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en-US" sz="4400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sz="44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/>
      <p:bldP spid="46086" grpId="0"/>
      <p:bldP spid="46087" grpId="0"/>
      <p:bldP spid="46088" grpId="0"/>
      <p:bldP spid="46089" grpId="0"/>
      <p:bldP spid="5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Прямоугольник 3"/>
          <p:cNvSpPr>
            <a:spLocks noChangeArrowheads="1"/>
          </p:cNvSpPr>
          <p:nvPr/>
        </p:nvSpPr>
        <p:spPr bwMode="auto">
          <a:xfrm>
            <a:off x="371475" y="814388"/>
            <a:ext cx="5418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00000"/>
                </a:solidFill>
              </a:rPr>
              <a:t>Количество символов в сообщении: </a:t>
            </a:r>
            <a:endParaRPr lang="ru-RU"/>
          </a:p>
        </p:txBody>
      </p:sp>
      <p:grpSp>
        <p:nvGrpSpPr>
          <p:cNvPr id="3" name="Группа 4"/>
          <p:cNvGrpSpPr>
            <a:grpSpLocks/>
          </p:cNvGrpSpPr>
          <p:nvPr/>
        </p:nvGrpSpPr>
        <p:grpSpPr bwMode="auto">
          <a:xfrm>
            <a:off x="754063" y="1260475"/>
            <a:ext cx="6383337" cy="466725"/>
            <a:chOff x="753429" y="1631724"/>
            <a:chExt cx="6384522" cy="466743"/>
          </a:xfrm>
        </p:grpSpPr>
        <p:sp>
          <p:nvSpPr>
            <p:cNvPr id="15402" name="Freeform 2"/>
            <p:cNvSpPr>
              <a:spLocks/>
            </p:cNvSpPr>
            <p:nvPr/>
          </p:nvSpPr>
          <p:spPr bwMode="auto">
            <a:xfrm>
              <a:off x="753429" y="1917463"/>
              <a:ext cx="223836" cy="50800"/>
            </a:xfrm>
            <a:custGeom>
              <a:avLst/>
              <a:gdLst>
                <a:gd name="T0" fmla="*/ 0 w 1322"/>
                <a:gd name="T1" fmla="*/ 0 h 320"/>
                <a:gd name="T2" fmla="*/ 0 w 1322"/>
                <a:gd name="T3" fmla="*/ 2147483647 h 320"/>
                <a:gd name="T4" fmla="*/ 2147483647 w 1322"/>
                <a:gd name="T5" fmla="*/ 2147483647 h 320"/>
                <a:gd name="T6" fmla="*/ 2147483647 w 1322"/>
                <a:gd name="T7" fmla="*/ 0 h 32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22"/>
                <a:gd name="T13" fmla="*/ 0 h 320"/>
                <a:gd name="T14" fmla="*/ 1322 w 1322"/>
                <a:gd name="T15" fmla="*/ 320 h 32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22" h="320">
                  <a:moveTo>
                    <a:pt x="0" y="0"/>
                  </a:moveTo>
                  <a:lnTo>
                    <a:pt x="0" y="320"/>
                  </a:lnTo>
                  <a:lnTo>
                    <a:pt x="1322" y="320"/>
                  </a:lnTo>
                  <a:lnTo>
                    <a:pt x="1322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403" name="Прямоугольник 6"/>
            <p:cNvSpPr>
              <a:spLocks noChangeArrowheads="1"/>
            </p:cNvSpPr>
            <p:nvPr/>
          </p:nvSpPr>
          <p:spPr bwMode="auto">
            <a:xfrm>
              <a:off x="1043455" y="1631724"/>
              <a:ext cx="699360" cy="461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solidFill>
                    <a:srgbClr val="000000"/>
                  </a:solidFill>
                </a:rPr>
                <a:t>140</a:t>
              </a:r>
              <a:endParaRPr lang="ru-RU"/>
            </a:p>
          </p:txBody>
        </p:sp>
        <p:sp>
          <p:nvSpPr>
            <p:cNvPr id="15404" name="Прямоугольник 7"/>
            <p:cNvSpPr>
              <a:spLocks noChangeArrowheads="1"/>
            </p:cNvSpPr>
            <p:nvPr/>
          </p:nvSpPr>
          <p:spPr bwMode="auto">
            <a:xfrm>
              <a:off x="1978359" y="1636802"/>
              <a:ext cx="42351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b="1">
                  <a:solidFill>
                    <a:srgbClr val="333399"/>
                  </a:solidFill>
                </a:rPr>
                <a:t>О</a:t>
              </a:r>
              <a:endParaRPr lang="ru-RU"/>
            </a:p>
          </p:txBody>
        </p:sp>
        <p:sp>
          <p:nvSpPr>
            <p:cNvPr id="15405" name="Прямоугольник 8"/>
            <p:cNvSpPr>
              <a:spLocks noChangeArrowheads="1"/>
            </p:cNvSpPr>
            <p:nvPr/>
          </p:nvSpPr>
          <p:spPr bwMode="auto">
            <a:xfrm>
              <a:off x="4862281" y="1636802"/>
              <a:ext cx="40748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b="1">
                  <a:solidFill>
                    <a:srgbClr val="333399"/>
                  </a:solidFill>
                </a:rPr>
                <a:t>Н</a:t>
              </a:r>
              <a:endParaRPr lang="ru-RU"/>
            </a:p>
          </p:txBody>
        </p:sp>
        <p:sp>
          <p:nvSpPr>
            <p:cNvPr id="15406" name="Прямоугольник 9"/>
            <p:cNvSpPr>
              <a:spLocks noChangeArrowheads="1"/>
            </p:cNvSpPr>
            <p:nvPr/>
          </p:nvSpPr>
          <p:spPr bwMode="auto">
            <a:xfrm>
              <a:off x="3428335" y="1636802"/>
              <a:ext cx="38985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b="1">
                  <a:solidFill>
                    <a:srgbClr val="333399"/>
                  </a:solidFill>
                </a:rPr>
                <a:t>Е</a:t>
              </a:r>
              <a:endParaRPr lang="ru-RU"/>
            </a:p>
          </p:txBody>
        </p:sp>
        <p:sp>
          <p:nvSpPr>
            <p:cNvPr id="15407" name="Прямоугольник 10"/>
            <p:cNvSpPr>
              <a:spLocks noChangeArrowheads="1"/>
            </p:cNvSpPr>
            <p:nvPr/>
          </p:nvSpPr>
          <p:spPr bwMode="auto">
            <a:xfrm>
              <a:off x="6278592" y="1636802"/>
              <a:ext cx="37221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b="1">
                  <a:solidFill>
                    <a:srgbClr val="333399"/>
                  </a:solidFill>
                </a:rPr>
                <a:t>Т</a:t>
              </a:r>
              <a:endParaRPr lang="ru-RU"/>
            </a:p>
          </p:txBody>
        </p:sp>
        <p:sp>
          <p:nvSpPr>
            <p:cNvPr id="15408" name="Прямоугольник 11"/>
            <p:cNvSpPr>
              <a:spLocks noChangeArrowheads="1"/>
            </p:cNvSpPr>
            <p:nvPr/>
          </p:nvSpPr>
          <p:spPr bwMode="auto">
            <a:xfrm>
              <a:off x="2359789" y="1631724"/>
              <a:ext cx="527807" cy="461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solidFill>
                    <a:srgbClr val="000000"/>
                  </a:solidFill>
                </a:rPr>
                <a:t>68</a:t>
              </a:r>
              <a:endParaRPr lang="ru-RU"/>
            </a:p>
          </p:txBody>
        </p:sp>
        <p:sp>
          <p:nvSpPr>
            <p:cNvPr id="15409" name="Прямоугольник 12"/>
            <p:cNvSpPr>
              <a:spLocks noChangeArrowheads="1"/>
            </p:cNvSpPr>
            <p:nvPr/>
          </p:nvSpPr>
          <p:spPr bwMode="auto">
            <a:xfrm>
              <a:off x="3786655" y="1631724"/>
              <a:ext cx="527807" cy="461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solidFill>
                    <a:srgbClr val="000000"/>
                  </a:solidFill>
                </a:rPr>
                <a:t>68</a:t>
              </a:r>
              <a:endParaRPr lang="ru-RU"/>
            </a:p>
          </p:txBody>
        </p:sp>
        <p:sp>
          <p:nvSpPr>
            <p:cNvPr id="15410" name="Прямоугольник 13"/>
            <p:cNvSpPr>
              <a:spLocks noChangeArrowheads="1"/>
            </p:cNvSpPr>
            <p:nvPr/>
          </p:nvSpPr>
          <p:spPr bwMode="auto">
            <a:xfrm>
              <a:off x="5183376" y="1631724"/>
              <a:ext cx="527807" cy="461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solidFill>
                    <a:srgbClr val="000000"/>
                  </a:solidFill>
                </a:rPr>
                <a:t>64</a:t>
              </a:r>
              <a:endParaRPr lang="ru-RU"/>
            </a:p>
          </p:txBody>
        </p:sp>
        <p:sp>
          <p:nvSpPr>
            <p:cNvPr id="15411" name="Прямоугольник 14"/>
            <p:cNvSpPr>
              <a:spLocks noChangeArrowheads="1"/>
            </p:cNvSpPr>
            <p:nvPr/>
          </p:nvSpPr>
          <p:spPr bwMode="auto">
            <a:xfrm>
              <a:off x="6610242" y="1631724"/>
              <a:ext cx="52770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solidFill>
                    <a:srgbClr val="000000"/>
                  </a:solidFill>
                </a:rPr>
                <a:t>6</a:t>
              </a:r>
              <a:r>
                <a:rPr lang="en-US" sz="2400">
                  <a:solidFill>
                    <a:srgbClr val="000000"/>
                  </a:solidFill>
                </a:rPr>
                <a:t>0</a:t>
              </a:r>
            </a:p>
          </p:txBody>
        </p:sp>
      </p:grpSp>
      <p:grpSp>
        <p:nvGrpSpPr>
          <p:cNvPr id="4" name="Группа 49"/>
          <p:cNvGrpSpPr>
            <a:grpSpLocks/>
          </p:cNvGrpSpPr>
          <p:nvPr/>
        </p:nvGrpSpPr>
        <p:grpSpPr bwMode="auto">
          <a:xfrm>
            <a:off x="371475" y="1830388"/>
            <a:ext cx="7007225" cy="889000"/>
            <a:chOff x="371475" y="1830388"/>
            <a:chExt cx="7006752" cy="889000"/>
          </a:xfrm>
        </p:grpSpPr>
        <p:sp>
          <p:nvSpPr>
            <p:cNvPr id="2" name="Прямоугольник 17"/>
            <p:cNvSpPr>
              <a:spLocks noChangeArrowheads="1"/>
            </p:cNvSpPr>
            <p:nvPr/>
          </p:nvSpPr>
          <p:spPr bwMode="auto">
            <a:xfrm>
              <a:off x="371475" y="1830388"/>
              <a:ext cx="343256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 dirty="0">
                  <a:solidFill>
                    <a:schemeClr val="accent1"/>
                  </a:solidFill>
                </a:rPr>
                <a:t>Код </a:t>
              </a:r>
              <a:r>
                <a:rPr lang="ru-RU" sz="2800" b="1" dirty="0" err="1">
                  <a:solidFill>
                    <a:schemeClr val="accent1"/>
                  </a:solidFill>
                </a:rPr>
                <a:t>Шеннона-Фано</a:t>
              </a:r>
              <a:r>
                <a:rPr lang="ru-RU" sz="2800" b="1" dirty="0">
                  <a:solidFill>
                    <a:schemeClr val="accent1"/>
                  </a:solidFill>
                </a:rPr>
                <a:t>: </a:t>
              </a:r>
              <a:endParaRPr lang="ru-RU" sz="2000" b="1" dirty="0">
                <a:solidFill>
                  <a:schemeClr val="accent1"/>
                </a:solidFill>
              </a:endParaRPr>
            </a:p>
          </p:txBody>
        </p:sp>
        <p:sp>
          <p:nvSpPr>
            <p:cNvPr id="15392" name="Freeform 2"/>
            <p:cNvSpPr>
              <a:spLocks/>
            </p:cNvSpPr>
            <p:nvPr/>
          </p:nvSpPr>
          <p:spPr bwMode="auto">
            <a:xfrm>
              <a:off x="755650" y="2541588"/>
              <a:ext cx="223838" cy="50800"/>
            </a:xfrm>
            <a:custGeom>
              <a:avLst/>
              <a:gdLst>
                <a:gd name="T0" fmla="*/ 0 w 1322"/>
                <a:gd name="T1" fmla="*/ 0 h 320"/>
                <a:gd name="T2" fmla="*/ 0 w 1322"/>
                <a:gd name="T3" fmla="*/ 2147483647 h 320"/>
                <a:gd name="T4" fmla="*/ 2147483647 w 1322"/>
                <a:gd name="T5" fmla="*/ 2147483647 h 320"/>
                <a:gd name="T6" fmla="*/ 2147483647 w 1322"/>
                <a:gd name="T7" fmla="*/ 0 h 32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22"/>
                <a:gd name="T13" fmla="*/ 0 h 320"/>
                <a:gd name="T14" fmla="*/ 1322 w 1322"/>
                <a:gd name="T15" fmla="*/ 320 h 32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22" h="320">
                  <a:moveTo>
                    <a:pt x="0" y="0"/>
                  </a:moveTo>
                  <a:lnTo>
                    <a:pt x="0" y="320"/>
                  </a:lnTo>
                  <a:lnTo>
                    <a:pt x="1322" y="320"/>
                  </a:lnTo>
                  <a:lnTo>
                    <a:pt x="1322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93" name="Прямоугольник 21"/>
            <p:cNvSpPr>
              <a:spLocks noChangeArrowheads="1"/>
            </p:cNvSpPr>
            <p:nvPr/>
          </p:nvSpPr>
          <p:spPr bwMode="auto">
            <a:xfrm>
              <a:off x="1044575" y="2255838"/>
              <a:ext cx="528638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00</a:t>
              </a:r>
              <a:endParaRPr lang="ru-RU"/>
            </a:p>
          </p:txBody>
        </p:sp>
        <p:sp>
          <p:nvSpPr>
            <p:cNvPr id="15394" name="Прямоугольник 22"/>
            <p:cNvSpPr>
              <a:spLocks noChangeArrowheads="1"/>
            </p:cNvSpPr>
            <p:nvPr/>
          </p:nvSpPr>
          <p:spPr bwMode="auto">
            <a:xfrm>
              <a:off x="2022475" y="2257425"/>
              <a:ext cx="423863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b="1">
                  <a:solidFill>
                    <a:srgbClr val="333399"/>
                  </a:solidFill>
                </a:rPr>
                <a:t>О</a:t>
              </a:r>
              <a:endParaRPr lang="ru-RU"/>
            </a:p>
          </p:txBody>
        </p:sp>
        <p:sp>
          <p:nvSpPr>
            <p:cNvPr id="15395" name="Прямоугольник 23"/>
            <p:cNvSpPr>
              <a:spLocks noChangeArrowheads="1"/>
            </p:cNvSpPr>
            <p:nvPr/>
          </p:nvSpPr>
          <p:spPr bwMode="auto">
            <a:xfrm>
              <a:off x="2368550" y="2252663"/>
              <a:ext cx="52770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solidFill>
                    <a:srgbClr val="000000"/>
                  </a:solidFill>
                </a:rPr>
                <a:t>01</a:t>
              </a: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5396" name="Прямоугольник 24"/>
            <p:cNvSpPr>
              <a:spLocks noChangeArrowheads="1"/>
            </p:cNvSpPr>
            <p:nvPr/>
          </p:nvSpPr>
          <p:spPr bwMode="auto">
            <a:xfrm>
              <a:off x="3438525" y="2255838"/>
              <a:ext cx="390525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b="1">
                  <a:solidFill>
                    <a:srgbClr val="333399"/>
                  </a:solidFill>
                </a:rPr>
                <a:t>Е</a:t>
              </a:r>
              <a:endParaRPr lang="ru-RU"/>
            </a:p>
          </p:txBody>
        </p:sp>
        <p:sp>
          <p:nvSpPr>
            <p:cNvPr id="15397" name="Прямоугольник 25"/>
            <p:cNvSpPr>
              <a:spLocks noChangeArrowheads="1"/>
            </p:cNvSpPr>
            <p:nvPr/>
          </p:nvSpPr>
          <p:spPr bwMode="auto">
            <a:xfrm>
              <a:off x="3830638" y="2251075"/>
              <a:ext cx="52770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solidFill>
                    <a:srgbClr val="000000"/>
                  </a:solidFill>
                </a:rPr>
                <a:t>10</a:t>
              </a:r>
              <a:endParaRPr lang="ru-RU"/>
            </a:p>
          </p:txBody>
        </p:sp>
        <p:sp>
          <p:nvSpPr>
            <p:cNvPr id="15398" name="Прямоугольник 30"/>
            <p:cNvSpPr>
              <a:spLocks noChangeArrowheads="1"/>
            </p:cNvSpPr>
            <p:nvPr/>
          </p:nvSpPr>
          <p:spPr bwMode="auto">
            <a:xfrm>
              <a:off x="4906963" y="2257425"/>
              <a:ext cx="40640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b="1">
                  <a:solidFill>
                    <a:srgbClr val="333399"/>
                  </a:solidFill>
                </a:rPr>
                <a:t>Н</a:t>
              </a:r>
              <a:endParaRPr lang="ru-RU"/>
            </a:p>
          </p:txBody>
        </p:sp>
        <p:sp>
          <p:nvSpPr>
            <p:cNvPr id="15399" name="Прямоугольник 31"/>
            <p:cNvSpPr>
              <a:spLocks noChangeArrowheads="1"/>
            </p:cNvSpPr>
            <p:nvPr/>
          </p:nvSpPr>
          <p:spPr bwMode="auto">
            <a:xfrm>
              <a:off x="6323013" y="2255838"/>
              <a:ext cx="371475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b="1">
                  <a:solidFill>
                    <a:srgbClr val="333399"/>
                  </a:solidFill>
                </a:rPr>
                <a:t>Т</a:t>
              </a:r>
              <a:endParaRPr lang="ru-RU"/>
            </a:p>
          </p:txBody>
        </p:sp>
        <p:sp>
          <p:nvSpPr>
            <p:cNvPr id="15400" name="Прямоугольник 32"/>
            <p:cNvSpPr>
              <a:spLocks noChangeArrowheads="1"/>
            </p:cNvSpPr>
            <p:nvPr/>
          </p:nvSpPr>
          <p:spPr bwMode="auto">
            <a:xfrm>
              <a:off x="5257800" y="2251075"/>
              <a:ext cx="676275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solidFill>
                    <a:srgbClr val="000000"/>
                  </a:solidFill>
                </a:rPr>
                <a:t>110</a:t>
              </a:r>
              <a:endParaRPr lang="ru-RU"/>
            </a:p>
          </p:txBody>
        </p:sp>
        <p:sp>
          <p:nvSpPr>
            <p:cNvPr id="15401" name="Прямоугольник 33"/>
            <p:cNvSpPr>
              <a:spLocks noChangeArrowheads="1"/>
            </p:cNvSpPr>
            <p:nvPr/>
          </p:nvSpPr>
          <p:spPr bwMode="auto">
            <a:xfrm>
              <a:off x="6724650" y="2251075"/>
              <a:ext cx="65357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solidFill>
                    <a:srgbClr val="000000"/>
                  </a:solidFill>
                </a:rPr>
                <a:t>111</a:t>
              </a:r>
              <a:endParaRPr lang="ru-RU"/>
            </a:p>
          </p:txBody>
        </p:sp>
      </p:grpSp>
      <p:sp>
        <p:nvSpPr>
          <p:cNvPr id="15379" name="Прямоугольник 34"/>
          <p:cNvSpPr>
            <a:spLocks noChangeArrowheads="1"/>
          </p:cNvSpPr>
          <p:nvPr/>
        </p:nvSpPr>
        <p:spPr bwMode="auto">
          <a:xfrm>
            <a:off x="1031875" y="2711450"/>
            <a:ext cx="63230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00"/>
                </a:solidFill>
              </a:rPr>
              <a:t>(</a:t>
            </a:r>
            <a:r>
              <a:rPr lang="ru-RU" sz="2400">
                <a:solidFill>
                  <a:srgbClr val="000000"/>
                </a:solidFill>
              </a:rPr>
              <a:t>140 + 68 + 68) </a:t>
            </a:r>
            <a:r>
              <a:rPr lang="ru-RU" sz="2400">
                <a:solidFill>
                  <a:srgbClr val="000000"/>
                </a:solidFill>
                <a:sym typeface="Symbol" pitchFamily="18" charset="2"/>
              </a:rPr>
              <a:t> </a:t>
            </a:r>
            <a:r>
              <a:rPr lang="en-US" sz="2400">
                <a:solidFill>
                  <a:srgbClr val="000000"/>
                </a:solidFill>
                <a:sym typeface="Symbol" pitchFamily="18" charset="2"/>
              </a:rPr>
              <a:t>2 + </a:t>
            </a:r>
            <a:r>
              <a:rPr lang="en-US" sz="2400">
                <a:solidFill>
                  <a:srgbClr val="000000"/>
                </a:solidFill>
              </a:rPr>
              <a:t>(</a:t>
            </a:r>
            <a:r>
              <a:rPr lang="ru-RU" sz="2400">
                <a:solidFill>
                  <a:srgbClr val="000000"/>
                </a:solidFill>
              </a:rPr>
              <a:t>64 + 60) </a:t>
            </a:r>
            <a:r>
              <a:rPr lang="ru-RU" sz="2400">
                <a:solidFill>
                  <a:srgbClr val="000000"/>
                </a:solidFill>
                <a:sym typeface="Symbol" pitchFamily="18" charset="2"/>
              </a:rPr>
              <a:t> </a:t>
            </a:r>
            <a:r>
              <a:rPr lang="en-US" sz="2400">
                <a:solidFill>
                  <a:srgbClr val="000000"/>
                </a:solidFill>
                <a:sym typeface="Symbol" pitchFamily="18" charset="2"/>
              </a:rPr>
              <a:t>3</a:t>
            </a:r>
            <a:r>
              <a:rPr lang="ru-RU" sz="2400">
                <a:solidFill>
                  <a:srgbClr val="000000"/>
                </a:solidFill>
                <a:sym typeface="Symbol" pitchFamily="18" charset="2"/>
              </a:rPr>
              <a:t> = 924 бита</a:t>
            </a:r>
            <a:endParaRPr lang="ru-RU">
              <a:solidFill>
                <a:srgbClr val="000000"/>
              </a:solidFill>
            </a:endParaRPr>
          </a:p>
        </p:txBody>
      </p:sp>
      <p:grpSp>
        <p:nvGrpSpPr>
          <p:cNvPr id="6" name="Группа 52"/>
          <p:cNvGrpSpPr>
            <a:grpSpLocks/>
          </p:cNvGrpSpPr>
          <p:nvPr/>
        </p:nvGrpSpPr>
        <p:grpSpPr bwMode="auto">
          <a:xfrm>
            <a:off x="371475" y="4051300"/>
            <a:ext cx="7051675" cy="889000"/>
            <a:chOff x="371475" y="4051300"/>
            <a:chExt cx="7052405" cy="889000"/>
          </a:xfrm>
        </p:grpSpPr>
        <p:sp>
          <p:nvSpPr>
            <p:cNvPr id="5" name="Прямоугольник 35"/>
            <p:cNvSpPr>
              <a:spLocks noChangeArrowheads="1"/>
            </p:cNvSpPr>
            <p:nvPr/>
          </p:nvSpPr>
          <p:spPr bwMode="auto">
            <a:xfrm>
              <a:off x="371475" y="4051300"/>
              <a:ext cx="2699351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 dirty="0">
                  <a:solidFill>
                    <a:schemeClr val="accent1"/>
                  </a:solidFill>
                </a:rPr>
                <a:t>Код Хаффмана: </a:t>
              </a:r>
              <a:endParaRPr lang="ru-RU" sz="2000" b="1" dirty="0">
                <a:solidFill>
                  <a:schemeClr val="accent1"/>
                </a:solidFill>
              </a:endParaRPr>
            </a:p>
          </p:txBody>
        </p:sp>
        <p:grpSp>
          <p:nvGrpSpPr>
            <p:cNvPr id="7" name="Группа 50"/>
            <p:cNvGrpSpPr>
              <a:grpSpLocks/>
            </p:cNvGrpSpPr>
            <p:nvPr/>
          </p:nvGrpSpPr>
          <p:grpSpPr bwMode="auto">
            <a:xfrm>
              <a:off x="755650" y="4471988"/>
              <a:ext cx="6668230" cy="468312"/>
              <a:chOff x="755650" y="4471988"/>
              <a:chExt cx="6668230" cy="468312"/>
            </a:xfrm>
          </p:grpSpPr>
          <p:sp>
            <p:nvSpPr>
              <p:cNvPr id="15381" name="Freeform 2"/>
              <p:cNvSpPr>
                <a:spLocks/>
              </p:cNvSpPr>
              <p:nvPr/>
            </p:nvSpPr>
            <p:spPr bwMode="auto">
              <a:xfrm>
                <a:off x="755650" y="4762500"/>
                <a:ext cx="223838" cy="50800"/>
              </a:xfrm>
              <a:custGeom>
                <a:avLst/>
                <a:gdLst>
                  <a:gd name="T0" fmla="*/ 0 w 1322"/>
                  <a:gd name="T1" fmla="*/ 0 h 320"/>
                  <a:gd name="T2" fmla="*/ 0 w 1322"/>
                  <a:gd name="T3" fmla="*/ 2147483647 h 320"/>
                  <a:gd name="T4" fmla="*/ 2147483647 w 1322"/>
                  <a:gd name="T5" fmla="*/ 2147483647 h 320"/>
                  <a:gd name="T6" fmla="*/ 2147483647 w 1322"/>
                  <a:gd name="T7" fmla="*/ 0 h 32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22"/>
                  <a:gd name="T13" fmla="*/ 0 h 320"/>
                  <a:gd name="T14" fmla="*/ 1322 w 1322"/>
                  <a:gd name="T15" fmla="*/ 320 h 32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22" h="320">
                    <a:moveTo>
                      <a:pt x="0" y="0"/>
                    </a:moveTo>
                    <a:lnTo>
                      <a:pt x="0" y="320"/>
                    </a:lnTo>
                    <a:lnTo>
                      <a:pt x="1322" y="320"/>
                    </a:lnTo>
                    <a:lnTo>
                      <a:pt x="1322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82" name="Прямоугольник 37"/>
              <p:cNvSpPr>
                <a:spLocks noChangeArrowheads="1"/>
              </p:cNvSpPr>
              <p:nvPr/>
            </p:nvSpPr>
            <p:spPr bwMode="auto">
              <a:xfrm>
                <a:off x="1044575" y="4476750"/>
                <a:ext cx="357188" cy="4619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/>
                  <a:t>0</a:t>
                </a:r>
                <a:endParaRPr lang="ru-RU"/>
              </a:p>
            </p:txBody>
          </p:sp>
          <p:sp>
            <p:nvSpPr>
              <p:cNvPr id="15383" name="Прямоугольник 38"/>
              <p:cNvSpPr>
                <a:spLocks noChangeArrowheads="1"/>
              </p:cNvSpPr>
              <p:nvPr/>
            </p:nvSpPr>
            <p:spPr bwMode="auto">
              <a:xfrm>
                <a:off x="2022475" y="4478338"/>
                <a:ext cx="423863" cy="4619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 b="1">
                    <a:solidFill>
                      <a:srgbClr val="333399"/>
                    </a:solidFill>
                  </a:rPr>
                  <a:t>О</a:t>
                </a:r>
                <a:endParaRPr lang="ru-RU"/>
              </a:p>
            </p:txBody>
          </p:sp>
          <p:sp>
            <p:nvSpPr>
              <p:cNvPr id="15384" name="Прямоугольник 39"/>
              <p:cNvSpPr>
                <a:spLocks noChangeArrowheads="1"/>
              </p:cNvSpPr>
              <p:nvPr/>
            </p:nvSpPr>
            <p:spPr bwMode="auto">
              <a:xfrm>
                <a:off x="2368550" y="4473575"/>
                <a:ext cx="653577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solidFill>
                      <a:srgbClr val="000000"/>
                    </a:solidFill>
                  </a:rPr>
                  <a:t>1</a:t>
                </a:r>
                <a:r>
                  <a:rPr lang="ru-RU" sz="2400">
                    <a:solidFill>
                      <a:srgbClr val="000000"/>
                    </a:solidFill>
                  </a:rPr>
                  <a:t>11</a:t>
                </a:r>
                <a:endParaRPr 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5385" name="Прямоугольник 40"/>
              <p:cNvSpPr>
                <a:spLocks noChangeArrowheads="1"/>
              </p:cNvSpPr>
              <p:nvPr/>
            </p:nvSpPr>
            <p:spPr bwMode="auto">
              <a:xfrm>
                <a:off x="3438525" y="4476750"/>
                <a:ext cx="390525" cy="4619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 b="1">
                    <a:solidFill>
                      <a:srgbClr val="333399"/>
                    </a:solidFill>
                  </a:rPr>
                  <a:t>Е</a:t>
                </a:r>
                <a:endParaRPr lang="ru-RU"/>
              </a:p>
            </p:txBody>
          </p:sp>
          <p:sp>
            <p:nvSpPr>
              <p:cNvPr id="15386" name="Прямоугольник 41"/>
              <p:cNvSpPr>
                <a:spLocks noChangeArrowheads="1"/>
              </p:cNvSpPr>
              <p:nvPr/>
            </p:nvSpPr>
            <p:spPr bwMode="auto">
              <a:xfrm>
                <a:off x="3830638" y="4471988"/>
                <a:ext cx="676404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solidFill>
                      <a:srgbClr val="000000"/>
                    </a:solidFill>
                  </a:rPr>
                  <a:t>1</a:t>
                </a:r>
                <a:r>
                  <a:rPr lang="ru-RU" sz="2400">
                    <a:solidFill>
                      <a:srgbClr val="000000"/>
                    </a:solidFill>
                  </a:rPr>
                  <a:t>10</a:t>
                </a:r>
                <a:endParaRPr lang="ru-RU"/>
              </a:p>
            </p:txBody>
          </p:sp>
          <p:sp>
            <p:nvSpPr>
              <p:cNvPr id="15387" name="Прямоугольник 42"/>
              <p:cNvSpPr>
                <a:spLocks noChangeArrowheads="1"/>
              </p:cNvSpPr>
              <p:nvPr/>
            </p:nvSpPr>
            <p:spPr bwMode="auto">
              <a:xfrm>
                <a:off x="4906963" y="4478338"/>
                <a:ext cx="406400" cy="4619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 b="1">
                    <a:solidFill>
                      <a:srgbClr val="333399"/>
                    </a:solidFill>
                  </a:rPr>
                  <a:t>Н</a:t>
                </a:r>
                <a:endParaRPr lang="ru-RU"/>
              </a:p>
            </p:txBody>
          </p:sp>
          <p:sp>
            <p:nvSpPr>
              <p:cNvPr id="15388" name="Прямоугольник 43"/>
              <p:cNvSpPr>
                <a:spLocks noChangeArrowheads="1"/>
              </p:cNvSpPr>
              <p:nvPr/>
            </p:nvSpPr>
            <p:spPr bwMode="auto">
              <a:xfrm>
                <a:off x="6323013" y="4476750"/>
                <a:ext cx="371475" cy="4619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 b="1">
                    <a:solidFill>
                      <a:srgbClr val="333399"/>
                    </a:solidFill>
                  </a:rPr>
                  <a:t>Т</a:t>
                </a:r>
                <a:endParaRPr lang="ru-RU"/>
              </a:p>
            </p:txBody>
          </p:sp>
          <p:sp>
            <p:nvSpPr>
              <p:cNvPr id="15389" name="Прямоугольник 44"/>
              <p:cNvSpPr>
                <a:spLocks noChangeArrowheads="1"/>
              </p:cNvSpPr>
              <p:nvPr/>
            </p:nvSpPr>
            <p:spPr bwMode="auto">
              <a:xfrm>
                <a:off x="5257800" y="4471988"/>
                <a:ext cx="69923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solidFill>
                      <a:srgbClr val="000000"/>
                    </a:solidFill>
                  </a:rPr>
                  <a:t>1</a:t>
                </a:r>
                <a:r>
                  <a:rPr lang="ru-RU" sz="2400">
                    <a:solidFill>
                      <a:srgbClr val="000000"/>
                    </a:solidFill>
                  </a:rPr>
                  <a:t>01</a:t>
                </a:r>
                <a:endParaRPr lang="ru-RU"/>
              </a:p>
            </p:txBody>
          </p:sp>
          <p:sp>
            <p:nvSpPr>
              <p:cNvPr id="15390" name="Прямоугольник 45"/>
              <p:cNvSpPr>
                <a:spLocks noChangeArrowheads="1"/>
              </p:cNvSpPr>
              <p:nvPr/>
            </p:nvSpPr>
            <p:spPr bwMode="auto">
              <a:xfrm>
                <a:off x="6724650" y="4471988"/>
                <a:ext cx="69923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solidFill>
                      <a:srgbClr val="000000"/>
                    </a:solidFill>
                  </a:rPr>
                  <a:t>1</a:t>
                </a:r>
                <a:r>
                  <a:rPr lang="ru-RU" sz="2400">
                    <a:solidFill>
                      <a:srgbClr val="000000"/>
                    </a:solidFill>
                  </a:rPr>
                  <a:t>00</a:t>
                </a:r>
                <a:endParaRPr lang="ru-RU"/>
              </a:p>
            </p:txBody>
          </p:sp>
        </p:grpSp>
      </p:grpSp>
      <p:sp>
        <p:nvSpPr>
          <p:cNvPr id="15391" name="Прямоугольник 46"/>
          <p:cNvSpPr>
            <a:spLocks noChangeArrowheads="1"/>
          </p:cNvSpPr>
          <p:nvPr/>
        </p:nvSpPr>
        <p:spPr bwMode="auto">
          <a:xfrm>
            <a:off x="1031875" y="4892675"/>
            <a:ext cx="55308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00000"/>
                </a:solidFill>
              </a:rPr>
              <a:t>140 + </a:t>
            </a:r>
            <a:r>
              <a:rPr lang="en-US" sz="2400">
                <a:solidFill>
                  <a:srgbClr val="000000"/>
                </a:solidFill>
              </a:rPr>
              <a:t>(</a:t>
            </a:r>
            <a:r>
              <a:rPr lang="ru-RU" sz="2400">
                <a:solidFill>
                  <a:srgbClr val="000000"/>
                </a:solidFill>
              </a:rPr>
              <a:t>68 + 68</a:t>
            </a:r>
            <a:r>
              <a:rPr lang="en-US" sz="2400">
                <a:solidFill>
                  <a:srgbClr val="000000"/>
                </a:solidFill>
              </a:rPr>
              <a:t> + </a:t>
            </a:r>
            <a:r>
              <a:rPr lang="ru-RU" sz="2400">
                <a:solidFill>
                  <a:srgbClr val="000000"/>
                </a:solidFill>
              </a:rPr>
              <a:t>64</a:t>
            </a:r>
            <a:r>
              <a:rPr lang="en-US" sz="2400">
                <a:solidFill>
                  <a:srgbClr val="000000"/>
                </a:solidFill>
              </a:rPr>
              <a:t> + </a:t>
            </a:r>
            <a:r>
              <a:rPr lang="ru-RU" sz="2400">
                <a:solidFill>
                  <a:srgbClr val="000000"/>
                </a:solidFill>
              </a:rPr>
              <a:t>60) </a:t>
            </a:r>
            <a:r>
              <a:rPr lang="ru-RU" sz="2400">
                <a:solidFill>
                  <a:srgbClr val="000000"/>
                </a:solidFill>
                <a:sym typeface="Symbol" pitchFamily="18" charset="2"/>
              </a:rPr>
              <a:t> </a:t>
            </a:r>
            <a:r>
              <a:rPr lang="en-US" sz="2400">
                <a:solidFill>
                  <a:srgbClr val="000000"/>
                </a:solidFill>
                <a:sym typeface="Symbol" pitchFamily="18" charset="2"/>
              </a:rPr>
              <a:t>3</a:t>
            </a:r>
            <a:r>
              <a:rPr lang="ru-RU" sz="2400">
                <a:solidFill>
                  <a:srgbClr val="000000"/>
                </a:solidFill>
                <a:sym typeface="Symbol" pitchFamily="18" charset="2"/>
              </a:rPr>
              <a:t> = </a:t>
            </a:r>
            <a:r>
              <a:rPr lang="en-US" sz="2400">
                <a:solidFill>
                  <a:srgbClr val="000000"/>
                </a:solidFill>
                <a:sym typeface="Symbol" pitchFamily="18" charset="2"/>
              </a:rPr>
              <a:t>9</a:t>
            </a:r>
            <a:r>
              <a:rPr lang="ru-RU" sz="2400">
                <a:solidFill>
                  <a:srgbClr val="000000"/>
                </a:solidFill>
                <a:sym typeface="Symbol" pitchFamily="18" charset="2"/>
              </a:rPr>
              <a:t>20 бит</a:t>
            </a:r>
            <a:endParaRPr lang="ru-RU">
              <a:solidFill>
                <a:srgbClr val="000000"/>
              </a:solidFill>
            </a:endParaRPr>
          </a:p>
        </p:txBody>
      </p:sp>
      <p:grpSp>
        <p:nvGrpSpPr>
          <p:cNvPr id="8" name="Группа 47"/>
          <p:cNvGrpSpPr>
            <a:grpSpLocks/>
          </p:cNvGrpSpPr>
          <p:nvPr/>
        </p:nvGrpSpPr>
        <p:grpSpPr bwMode="auto">
          <a:xfrm>
            <a:off x="3286134" y="3175000"/>
            <a:ext cx="2643188" cy="1044575"/>
            <a:chOff x="2788339" y="4260501"/>
            <a:chExt cx="3507031" cy="1386673"/>
          </a:xfrm>
        </p:grpSpPr>
        <p:sp>
          <p:nvSpPr>
            <p:cNvPr id="49" name="Прямоугольник 48"/>
            <p:cNvSpPr/>
            <p:nvPr/>
          </p:nvSpPr>
          <p:spPr bwMode="auto">
            <a:xfrm>
              <a:off x="2788339" y="4260501"/>
              <a:ext cx="3507031" cy="1386673"/>
            </a:xfrm>
            <a:prstGeom prst="rect">
              <a:avLst/>
            </a:prstGeom>
            <a:ln>
              <a:headEnd type="none" w="med" len="med"/>
              <a:tailEnd type="triangle" w="lg" len="lg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graphicFrame>
          <p:nvGraphicFramePr>
            <p:cNvPr id="15363" name="Object 2"/>
            <p:cNvGraphicFramePr>
              <a:graphicFrameLocks noChangeAspect="1"/>
            </p:cNvGraphicFramePr>
            <p:nvPr/>
          </p:nvGraphicFramePr>
          <p:xfrm>
            <a:off x="2973341" y="4338476"/>
            <a:ext cx="3196018" cy="11780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66" name="Формула" r:id="rId3" imgW="1066680" imgH="393480" progId="Equation.3">
                    <p:embed/>
                  </p:oleObj>
                </mc:Choice>
                <mc:Fallback>
                  <p:oleObj name="Формула" r:id="rId3" imgW="1066680" imgH="39348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73341" y="4338476"/>
                          <a:ext cx="3196018" cy="11780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" name="Группа 50"/>
          <p:cNvGrpSpPr>
            <a:grpSpLocks/>
          </p:cNvGrpSpPr>
          <p:nvPr/>
        </p:nvGrpSpPr>
        <p:grpSpPr bwMode="auto">
          <a:xfrm>
            <a:off x="2898775" y="5386388"/>
            <a:ext cx="2605088" cy="1044575"/>
            <a:chOff x="2812370" y="4260501"/>
            <a:chExt cx="3458971" cy="1386673"/>
          </a:xfrm>
        </p:grpSpPr>
        <p:sp>
          <p:nvSpPr>
            <p:cNvPr id="52" name="Прямоугольник 51"/>
            <p:cNvSpPr/>
            <p:nvPr/>
          </p:nvSpPr>
          <p:spPr bwMode="auto">
            <a:xfrm>
              <a:off x="2812370" y="4260501"/>
              <a:ext cx="3458971" cy="1386673"/>
            </a:xfrm>
            <a:prstGeom prst="rect">
              <a:avLst/>
            </a:prstGeom>
            <a:ln>
              <a:headEnd type="none" w="med" len="med"/>
              <a:tailEnd type="triangle" w="lg" len="lg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graphicFrame>
          <p:nvGraphicFramePr>
            <p:cNvPr id="15362" name="Object 2"/>
            <p:cNvGraphicFramePr>
              <a:graphicFrameLocks noChangeAspect="1"/>
            </p:cNvGraphicFramePr>
            <p:nvPr/>
          </p:nvGraphicFramePr>
          <p:xfrm>
            <a:off x="2992303" y="4336368"/>
            <a:ext cx="3160202" cy="118014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67" name="Формула" r:id="rId5" imgW="1054080" imgH="393480" progId="Equation.3">
                    <p:embed/>
                  </p:oleObj>
                </mc:Choice>
                <mc:Fallback>
                  <p:oleObj name="Формула" r:id="rId5" imgW="1054080" imgH="393480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92303" y="4336368"/>
                          <a:ext cx="3160202" cy="118014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" name="Группа 53"/>
          <p:cNvGrpSpPr>
            <a:grpSpLocks/>
          </p:cNvGrpSpPr>
          <p:nvPr/>
        </p:nvGrpSpPr>
        <p:grpSpPr bwMode="auto">
          <a:xfrm>
            <a:off x="5853113" y="5522913"/>
            <a:ext cx="2608262" cy="663575"/>
            <a:chOff x="4230461" y="2197781"/>
            <a:chExt cx="2607270" cy="663575"/>
          </a:xfrm>
        </p:grpSpPr>
        <p:sp>
          <p:nvSpPr>
            <p:cNvPr id="55" name="Text Box 32"/>
            <p:cNvSpPr txBox="1">
              <a:spLocks noChangeArrowheads="1"/>
            </p:cNvSpPr>
            <p:nvPr/>
          </p:nvSpPr>
          <p:spPr bwMode="auto">
            <a:xfrm>
              <a:off x="4697008" y="2318431"/>
              <a:ext cx="2140723" cy="46196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marL="174625" indent="-174625" eaLnBrk="0" hangingPunct="0">
                <a:spcBef>
                  <a:spcPct val="50000"/>
                </a:spcBef>
                <a:defRPr/>
              </a:pPr>
              <a:r>
                <a:rPr lang="ru-RU" sz="2400" dirty="0"/>
                <a:t>  Оптимален!</a:t>
              </a:r>
            </a:p>
          </p:txBody>
        </p:sp>
        <p:sp>
          <p:nvSpPr>
            <p:cNvPr id="15376" name="Oval 33"/>
            <p:cNvSpPr>
              <a:spLocks noChangeArrowheads="1"/>
            </p:cNvSpPr>
            <p:nvPr/>
          </p:nvSpPr>
          <p:spPr bwMode="auto">
            <a:xfrm>
              <a:off x="4230461" y="2197781"/>
              <a:ext cx="649288" cy="663575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ru-RU" sz="4400" dirty="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  <p:sp>
        <p:nvSpPr>
          <p:cNvPr id="51" name="Заголовок 1"/>
          <p:cNvSpPr txBox="1">
            <a:spLocks/>
          </p:cNvSpPr>
          <p:nvPr/>
        </p:nvSpPr>
        <p:spPr>
          <a:xfrm>
            <a:off x="0" y="12681"/>
            <a:ext cx="9144000" cy="7731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1" i="0" u="none" strike="noStrike" kern="1200" cap="none" spc="50" normalizeH="0" baseline="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Сравнение алгоритмов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9" grpId="0"/>
      <p:bldP spid="1539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01625"/>
            <a:ext cx="8375650" cy="471488"/>
          </a:xfrm>
        </p:spPr>
        <p:txBody>
          <a:bodyPr>
            <a:noAutofit/>
          </a:bodyPr>
          <a:lstStyle/>
          <a:p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Алгоритм Хаффмана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1036638" y="1219202"/>
            <a:ext cx="7713662" cy="52322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marL="177800" indent="-177800">
              <a:buClr>
                <a:srgbClr val="00B050"/>
              </a:buClr>
              <a:buFont typeface="Wingdings" pitchFamily="2" charset="2"/>
              <a:buChar char="§"/>
            </a:pPr>
            <a:r>
              <a:rPr lang="ru-RU" sz="2800" dirty="0"/>
              <a:t>код оптимальный среди алфавитных кодов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550863" y="1243014"/>
            <a:ext cx="395287" cy="396875"/>
            <a:chOff x="267" y="866"/>
            <a:chExt cx="250" cy="250"/>
          </a:xfrm>
        </p:grpSpPr>
        <p:sp>
          <p:nvSpPr>
            <p:cNvPr id="48138" name="Oval 9"/>
            <p:cNvSpPr>
              <a:spLocks noChangeAspect="1" noChangeArrowheads="1"/>
            </p:cNvSpPr>
            <p:nvPr/>
          </p:nvSpPr>
          <p:spPr bwMode="auto">
            <a:xfrm>
              <a:off x="267" y="866"/>
              <a:ext cx="250" cy="25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2000"/>
            </a:p>
          </p:txBody>
        </p:sp>
        <p:grpSp>
          <p:nvGrpSpPr>
            <p:cNvPr id="3" name="Group 10"/>
            <p:cNvGrpSpPr>
              <a:grpSpLocks noChangeAspect="1"/>
            </p:cNvGrpSpPr>
            <p:nvPr/>
          </p:nvGrpSpPr>
          <p:grpSpPr bwMode="auto">
            <a:xfrm>
              <a:off x="298" y="895"/>
              <a:ext cx="188" cy="187"/>
              <a:chOff x="3051" y="2667"/>
              <a:chExt cx="1299" cy="1299"/>
            </a:xfrm>
          </p:grpSpPr>
          <p:sp>
            <p:nvSpPr>
              <p:cNvPr id="48141" name="Rectangle 11"/>
              <p:cNvSpPr>
                <a:spLocks noChangeAspect="1" noChangeArrowheads="1"/>
              </p:cNvSpPr>
              <p:nvPr/>
            </p:nvSpPr>
            <p:spPr bwMode="auto">
              <a:xfrm>
                <a:off x="3051" y="3105"/>
                <a:ext cx="1299" cy="423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 sz="2000"/>
              </a:p>
            </p:txBody>
          </p:sp>
          <p:sp>
            <p:nvSpPr>
              <p:cNvPr id="48142" name="Rectangle 12"/>
              <p:cNvSpPr>
                <a:spLocks noChangeAspect="1" noChangeArrowheads="1"/>
              </p:cNvSpPr>
              <p:nvPr/>
            </p:nvSpPr>
            <p:spPr bwMode="auto">
              <a:xfrm rot="-5400000">
                <a:off x="3057" y="3105"/>
                <a:ext cx="1299" cy="423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 sz="2000"/>
              </a:p>
            </p:txBody>
          </p:sp>
        </p:grpSp>
        <p:sp>
          <p:nvSpPr>
            <p:cNvPr id="48140" name="Freeform 13"/>
            <p:cNvSpPr>
              <a:spLocks noChangeAspect="1"/>
            </p:cNvSpPr>
            <p:nvPr/>
          </p:nvSpPr>
          <p:spPr bwMode="auto">
            <a:xfrm>
              <a:off x="298" y="897"/>
              <a:ext cx="188" cy="188"/>
            </a:xfrm>
            <a:custGeom>
              <a:avLst/>
              <a:gdLst>
                <a:gd name="T0" fmla="*/ 0 w 1302"/>
                <a:gd name="T1" fmla="*/ 0 h 1299"/>
                <a:gd name="T2" fmla="*/ 0 w 1302"/>
                <a:gd name="T3" fmla="*/ 0 h 1299"/>
                <a:gd name="T4" fmla="*/ 0 w 1302"/>
                <a:gd name="T5" fmla="*/ 0 h 1299"/>
                <a:gd name="T6" fmla="*/ 0 w 1302"/>
                <a:gd name="T7" fmla="*/ 0 h 1299"/>
                <a:gd name="T8" fmla="*/ 0 w 1302"/>
                <a:gd name="T9" fmla="*/ 0 h 1299"/>
                <a:gd name="T10" fmla="*/ 0 w 1302"/>
                <a:gd name="T11" fmla="*/ 0 h 1299"/>
                <a:gd name="T12" fmla="*/ 0 w 1302"/>
                <a:gd name="T13" fmla="*/ 0 h 1299"/>
                <a:gd name="T14" fmla="*/ 0 w 1302"/>
                <a:gd name="T15" fmla="*/ 0 h 1299"/>
                <a:gd name="T16" fmla="*/ 0 w 1302"/>
                <a:gd name="T17" fmla="*/ 0 h 1299"/>
                <a:gd name="T18" fmla="*/ 0 w 1302"/>
                <a:gd name="T19" fmla="*/ 0 h 1299"/>
                <a:gd name="T20" fmla="*/ 0 w 1302"/>
                <a:gd name="T21" fmla="*/ 0 h 1299"/>
                <a:gd name="T22" fmla="*/ 0 w 1302"/>
                <a:gd name="T23" fmla="*/ 0 h 1299"/>
                <a:gd name="T24" fmla="*/ 0 w 1302"/>
                <a:gd name="T25" fmla="*/ 0 h 129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302"/>
                <a:gd name="T40" fmla="*/ 0 h 1299"/>
                <a:gd name="T41" fmla="*/ 1302 w 1302"/>
                <a:gd name="T42" fmla="*/ 1299 h 129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302" h="1299">
                  <a:moveTo>
                    <a:pt x="3" y="438"/>
                  </a:moveTo>
                  <a:lnTo>
                    <a:pt x="444" y="438"/>
                  </a:lnTo>
                  <a:lnTo>
                    <a:pt x="444" y="0"/>
                  </a:lnTo>
                  <a:lnTo>
                    <a:pt x="870" y="0"/>
                  </a:lnTo>
                  <a:lnTo>
                    <a:pt x="870" y="441"/>
                  </a:lnTo>
                  <a:lnTo>
                    <a:pt x="1302" y="441"/>
                  </a:lnTo>
                  <a:lnTo>
                    <a:pt x="1302" y="864"/>
                  </a:lnTo>
                  <a:lnTo>
                    <a:pt x="870" y="864"/>
                  </a:lnTo>
                  <a:lnTo>
                    <a:pt x="870" y="1299"/>
                  </a:lnTo>
                  <a:lnTo>
                    <a:pt x="447" y="1299"/>
                  </a:lnTo>
                  <a:lnTo>
                    <a:pt x="447" y="867"/>
                  </a:lnTo>
                  <a:lnTo>
                    <a:pt x="0" y="867"/>
                  </a:lnTo>
                  <a:lnTo>
                    <a:pt x="3" y="43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/>
            </a:p>
          </p:txBody>
        </p:sp>
      </p:grp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550863" y="2144263"/>
            <a:ext cx="395287" cy="395287"/>
            <a:chOff x="552" y="2523"/>
            <a:chExt cx="1728" cy="1728"/>
          </a:xfrm>
        </p:grpSpPr>
        <p:sp>
          <p:nvSpPr>
            <p:cNvPr id="48136" name="Oval 15"/>
            <p:cNvSpPr>
              <a:spLocks noChangeAspect="1" noChangeArrowheads="1"/>
            </p:cNvSpPr>
            <p:nvPr/>
          </p:nvSpPr>
          <p:spPr bwMode="auto">
            <a:xfrm>
              <a:off x="552" y="2523"/>
              <a:ext cx="1728" cy="172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2000"/>
            </a:p>
          </p:txBody>
        </p:sp>
        <p:sp>
          <p:nvSpPr>
            <p:cNvPr id="48137" name="Rectangle 16"/>
            <p:cNvSpPr>
              <a:spLocks noChangeAspect="1" noChangeArrowheads="1"/>
            </p:cNvSpPr>
            <p:nvPr/>
          </p:nvSpPr>
          <p:spPr bwMode="auto">
            <a:xfrm>
              <a:off x="774" y="3183"/>
              <a:ext cx="1299" cy="42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sz="2000"/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1036638" y="2110925"/>
            <a:ext cx="8107362" cy="2246769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square">
            <a:spAutoFit/>
          </a:bodyPr>
          <a:lstStyle/>
          <a:p>
            <a:pPr marL="177800" indent="-177800">
              <a:buClr>
                <a:srgbClr val="FF0000"/>
              </a:buClr>
              <a:buFont typeface="Wingdings" pitchFamily="2" charset="2"/>
              <a:buChar char="§"/>
            </a:pPr>
            <a:r>
              <a:rPr lang="ru-RU" sz="2800" dirty="0"/>
              <a:t>нужно заранее знать частоты символов</a:t>
            </a:r>
          </a:p>
          <a:p>
            <a:pPr marL="177800" indent="-177800">
              <a:buClr>
                <a:srgbClr val="FF0000"/>
              </a:buClr>
              <a:buFont typeface="Wingdings" pitchFamily="2" charset="2"/>
              <a:buChar char="§"/>
            </a:pPr>
            <a:r>
              <a:rPr lang="ru-RU" sz="2800" dirty="0"/>
              <a:t>при ошибке в передаче сложно восстановить </a:t>
            </a:r>
            <a:r>
              <a:rPr lang="ru-RU" sz="2800" dirty="0">
                <a:cs typeface="Arial" charset="0"/>
              </a:rPr>
              <a:t>«</a:t>
            </a:r>
            <a:r>
              <a:rPr lang="ru-RU" sz="2800" dirty="0"/>
              <a:t>хвост</a:t>
            </a:r>
            <a:r>
              <a:rPr lang="ru-RU" sz="2800" dirty="0">
                <a:cs typeface="Arial" charset="0"/>
              </a:rPr>
              <a:t>»</a:t>
            </a:r>
            <a:endParaRPr lang="ru-RU" sz="2800" dirty="0"/>
          </a:p>
          <a:p>
            <a:pPr marL="177800" indent="-177800">
              <a:buClr>
                <a:srgbClr val="FF0000"/>
              </a:buClr>
              <a:buFont typeface="Wingdings" pitchFamily="2" charset="2"/>
              <a:buChar char="§"/>
            </a:pPr>
            <a:r>
              <a:rPr lang="ru-RU" sz="2800" dirty="0"/>
              <a:t>не учитывает повторяющиеся последовательности символов</a:t>
            </a:r>
          </a:p>
        </p:txBody>
      </p:sp>
      <p:pic>
        <p:nvPicPr>
          <p:cNvPr id="128002" name="Picture 2" descr="https://cf.ppt-online.org/files/slide/d/d4I6HwelQm05TNxqAYJ1OcrfjbKkSyVMhs3gEW/slide-14.jpg"/>
          <p:cNvPicPr>
            <a:picLocks noChangeAspect="1" noChangeArrowheads="1"/>
          </p:cNvPicPr>
          <p:nvPr/>
        </p:nvPicPr>
        <p:blipFill>
          <a:blip r:embed="rId2"/>
          <a:srcRect t="9103" b="6064"/>
          <a:stretch>
            <a:fillRect/>
          </a:stretch>
        </p:blipFill>
        <p:spPr bwMode="auto">
          <a:xfrm>
            <a:off x="3286116" y="3929065"/>
            <a:ext cx="4286280" cy="27235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8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01625"/>
            <a:ext cx="8375650" cy="471488"/>
          </a:xfrm>
        </p:spPr>
        <p:txBody>
          <a:bodyPr>
            <a:noAutofit/>
          </a:bodyPr>
          <a:lstStyle/>
          <a:p>
            <a:r>
              <a:rPr lang="ru-RU" sz="6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Сжатие: итоги</a:t>
            </a:r>
          </a:p>
        </p:txBody>
      </p:sp>
      <p:grpSp>
        <p:nvGrpSpPr>
          <p:cNvPr id="2" name="Группа 3"/>
          <p:cNvGrpSpPr>
            <a:grpSpLocks/>
          </p:cNvGrpSpPr>
          <p:nvPr/>
        </p:nvGrpSpPr>
        <p:grpSpPr bwMode="auto">
          <a:xfrm>
            <a:off x="1101725" y="922338"/>
            <a:ext cx="6940550" cy="663575"/>
            <a:chOff x="4230461" y="2197781"/>
            <a:chExt cx="6941808" cy="663575"/>
          </a:xfrm>
        </p:grpSpPr>
        <p:sp>
          <p:nvSpPr>
            <p:cNvPr id="5" name="Text Box 32"/>
            <p:cNvSpPr txBox="1">
              <a:spLocks noChangeArrowheads="1"/>
            </p:cNvSpPr>
            <p:nvPr/>
          </p:nvSpPr>
          <p:spPr bwMode="auto">
            <a:xfrm>
              <a:off x="4697271" y="2318431"/>
              <a:ext cx="6474998" cy="46196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marL="174625" indent="-174625" eaLnBrk="0" hangingPunct="0">
                <a:spcBef>
                  <a:spcPct val="50000"/>
                </a:spcBef>
                <a:defRPr/>
              </a:pPr>
              <a:r>
                <a:rPr lang="ru-RU" sz="2400" dirty="0"/>
                <a:t>  Сжатие уменьшает избыточность данных!</a:t>
              </a:r>
            </a:p>
          </p:txBody>
        </p:sp>
        <p:sp>
          <p:nvSpPr>
            <p:cNvPr id="58378" name="Oval 33"/>
            <p:cNvSpPr>
              <a:spLocks noChangeArrowheads="1"/>
            </p:cNvSpPr>
            <p:nvPr/>
          </p:nvSpPr>
          <p:spPr bwMode="auto">
            <a:xfrm>
              <a:off x="4230461" y="2197781"/>
              <a:ext cx="649288" cy="663575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ru-RU" sz="4400" dirty="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388938" y="1681163"/>
            <a:ext cx="8462962" cy="45227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kern="0" dirty="0">
                <a:solidFill>
                  <a:srgbClr val="008000"/>
                </a:solidFill>
                <a:latin typeface="Arial"/>
                <a:ea typeface="+mj-ea"/>
                <a:cs typeface="+mj-cs"/>
              </a:rPr>
              <a:t>Хорошо сжимаются</a:t>
            </a:r>
            <a:r>
              <a:rPr lang="ru-RU" sz="2400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:</a:t>
            </a:r>
          </a:p>
          <a:p>
            <a:pPr marL="355600" indent="-177800">
              <a:buFont typeface="Arial" pitchFamily="34" charset="0"/>
              <a:buChar char="•"/>
              <a:defRPr/>
            </a:pPr>
            <a:r>
              <a:rPr lang="ru-RU" sz="2400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тексты (</a:t>
            </a:r>
            <a:r>
              <a:rPr lang="ru-RU" sz="2400" b="1" kern="0" dirty="0">
                <a:solidFill>
                  <a:srgbClr val="000000"/>
                </a:solidFill>
                <a:latin typeface="Courier New" pitchFamily="49" charset="0"/>
                <a:ea typeface="+mj-ea"/>
                <a:cs typeface="Courier New" pitchFamily="49" charset="0"/>
              </a:rPr>
              <a:t>*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  <a:ea typeface="+mj-ea"/>
                <a:cs typeface="Courier New" pitchFamily="49" charset="0"/>
              </a:rPr>
              <a:t>.txt</a:t>
            </a:r>
            <a:r>
              <a:rPr lang="ru-RU" sz="2400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)</a:t>
            </a:r>
          </a:p>
          <a:p>
            <a:pPr marL="355600" indent="-177800">
              <a:buFont typeface="Arial" pitchFamily="34" charset="0"/>
              <a:buChar char="•"/>
              <a:defRPr/>
            </a:pPr>
            <a:r>
              <a:rPr lang="ru-RU" sz="2400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документы</a:t>
            </a:r>
            <a:r>
              <a:rPr lang="en-US" sz="2400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 </a:t>
            </a:r>
            <a:r>
              <a:rPr lang="ru-RU" sz="2400" kern="0" dirty="0">
                <a:solidFill>
                  <a:srgbClr val="000000"/>
                </a:solidFill>
                <a:latin typeface="Arial"/>
              </a:rPr>
              <a:t>(</a:t>
            </a:r>
            <a:r>
              <a:rPr lang="ru-RU" sz="2400" b="1" kern="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.doc</a:t>
            </a:r>
            <a:r>
              <a:rPr lang="ru-RU" sz="2400" kern="0" dirty="0">
                <a:solidFill>
                  <a:srgbClr val="000000"/>
                </a:solidFill>
                <a:latin typeface="Arial"/>
              </a:rPr>
              <a:t>)</a:t>
            </a:r>
            <a:endParaRPr lang="en-US" sz="2400" kern="0" dirty="0">
              <a:solidFill>
                <a:srgbClr val="000000"/>
              </a:solidFill>
              <a:latin typeface="Arial"/>
            </a:endParaRPr>
          </a:p>
          <a:p>
            <a:pPr marL="355600" indent="-177800">
              <a:buFont typeface="Arial" pitchFamily="34" charset="0"/>
              <a:buChar char="•"/>
              <a:defRPr/>
            </a:pPr>
            <a:r>
              <a:rPr lang="ru-RU" sz="2400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несжатые рисунки </a:t>
            </a:r>
            <a:r>
              <a:rPr lang="ru-RU" sz="2400" kern="0" dirty="0">
                <a:solidFill>
                  <a:srgbClr val="000000"/>
                </a:solidFill>
                <a:latin typeface="Arial"/>
              </a:rPr>
              <a:t>(</a:t>
            </a:r>
            <a:r>
              <a:rPr lang="ru-RU" sz="2400" b="1" kern="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.bmp</a:t>
            </a:r>
            <a:r>
              <a:rPr lang="ru-RU" sz="2400" kern="0" dirty="0">
                <a:solidFill>
                  <a:srgbClr val="000000"/>
                </a:solidFill>
                <a:latin typeface="Arial"/>
              </a:rPr>
              <a:t>)</a:t>
            </a:r>
            <a:endParaRPr lang="en-US" sz="2400" kern="0" dirty="0">
              <a:solidFill>
                <a:srgbClr val="000000"/>
              </a:solidFill>
              <a:latin typeface="Arial"/>
            </a:endParaRPr>
          </a:p>
          <a:p>
            <a:pPr marL="355600" indent="-177800">
              <a:buFont typeface="Arial" pitchFamily="34" charset="0"/>
              <a:buChar char="•"/>
              <a:defRPr/>
            </a:pPr>
            <a:r>
              <a:rPr lang="ru-RU" sz="2400" kern="0" dirty="0">
                <a:solidFill>
                  <a:srgbClr val="000000"/>
                </a:solidFill>
                <a:latin typeface="Arial"/>
              </a:rPr>
              <a:t>несжатый звук (</a:t>
            </a:r>
            <a:r>
              <a:rPr lang="ru-RU" sz="2400" b="1" kern="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.wav</a:t>
            </a:r>
            <a:r>
              <a:rPr lang="ru-RU" sz="2400" kern="0" dirty="0">
                <a:solidFill>
                  <a:srgbClr val="000000"/>
                </a:solidFill>
                <a:latin typeface="Arial"/>
              </a:rPr>
              <a:t>)</a:t>
            </a:r>
          </a:p>
          <a:p>
            <a:pPr marL="355600" indent="-177800">
              <a:buFont typeface="Arial" pitchFamily="34" charset="0"/>
              <a:buChar char="•"/>
              <a:defRPr/>
            </a:pPr>
            <a:r>
              <a:rPr lang="ru-RU" sz="2400" kern="0" dirty="0">
                <a:solidFill>
                  <a:srgbClr val="000000"/>
                </a:solidFill>
                <a:latin typeface="Arial"/>
              </a:rPr>
              <a:t>несжатое видео (</a:t>
            </a:r>
            <a:r>
              <a:rPr lang="ru-RU" sz="2400" b="1" kern="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2400" b="1" kern="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avi</a:t>
            </a:r>
            <a:r>
              <a:rPr lang="ru-RU" sz="2400" kern="0" dirty="0">
                <a:solidFill>
                  <a:srgbClr val="000000"/>
                </a:solidFill>
                <a:latin typeface="Arial"/>
              </a:rPr>
              <a:t>)</a:t>
            </a:r>
          </a:p>
          <a:p>
            <a:pPr>
              <a:defRPr/>
            </a:pPr>
            <a:r>
              <a:rPr lang="ru-RU" sz="2400" b="1" kern="0" dirty="0">
                <a:solidFill>
                  <a:srgbClr val="FF0000"/>
                </a:solidFill>
                <a:latin typeface="Arial"/>
              </a:rPr>
              <a:t>Плохо сжимаются</a:t>
            </a:r>
            <a:r>
              <a:rPr lang="ru-RU" sz="2400" kern="0" dirty="0">
                <a:solidFill>
                  <a:srgbClr val="000000"/>
                </a:solidFill>
                <a:latin typeface="Arial"/>
              </a:rPr>
              <a:t>:</a:t>
            </a:r>
          </a:p>
          <a:p>
            <a:pPr marL="355600" indent="-177800">
              <a:buFont typeface="Arial" pitchFamily="34" charset="0"/>
              <a:buChar char="•"/>
              <a:defRPr/>
            </a:pPr>
            <a:r>
              <a:rPr lang="ru-RU" sz="2400" kern="0" dirty="0">
                <a:solidFill>
                  <a:srgbClr val="000000"/>
                </a:solidFill>
                <a:latin typeface="Arial"/>
              </a:rPr>
              <a:t>случайные данные</a:t>
            </a:r>
          </a:p>
          <a:p>
            <a:pPr marL="355600" indent="-177800">
              <a:buFont typeface="Arial" pitchFamily="34" charset="0"/>
              <a:buChar char="•"/>
              <a:defRPr/>
            </a:pPr>
            <a:r>
              <a:rPr lang="ru-RU" sz="2400" kern="0" dirty="0">
                <a:solidFill>
                  <a:srgbClr val="000000"/>
                </a:solidFill>
                <a:latin typeface="Arial"/>
              </a:rPr>
              <a:t>сжатые данные в архивах (</a:t>
            </a:r>
            <a:r>
              <a:rPr lang="ru-RU" sz="2400" b="1" kern="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.zip</a:t>
            </a:r>
            <a:r>
              <a:rPr lang="en-US" sz="2400" b="1" kern="0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, 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*.rar</a:t>
            </a:r>
            <a:r>
              <a:rPr lang="en-US" sz="2400" b="1" kern="0" dirty="0">
                <a:solidFill>
                  <a:srgbClr val="000000"/>
                </a:solidFill>
                <a:latin typeface="Arial" pitchFamily="34" charset="0"/>
                <a:cs typeface="Courier New" pitchFamily="49" charset="0"/>
              </a:rPr>
              <a:t>, 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*.</a:t>
            </a:r>
            <a:r>
              <a:rPr lang="ru-RU" sz="2400" b="1" kern="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7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ru-RU" sz="2400" kern="0" dirty="0">
                <a:solidFill>
                  <a:srgbClr val="000000"/>
                </a:solidFill>
                <a:latin typeface="Arial"/>
              </a:rPr>
              <a:t>)</a:t>
            </a:r>
            <a:endParaRPr lang="en-US" sz="2400" kern="0" dirty="0">
              <a:solidFill>
                <a:srgbClr val="000000"/>
              </a:solidFill>
              <a:latin typeface="Arial"/>
            </a:endParaRPr>
          </a:p>
          <a:p>
            <a:pPr marL="355600" indent="-177800">
              <a:buFont typeface="Arial" pitchFamily="34" charset="0"/>
              <a:buChar char="•"/>
              <a:defRPr/>
            </a:pPr>
            <a:r>
              <a:rPr lang="ru-RU" sz="2400" kern="0" dirty="0">
                <a:solidFill>
                  <a:srgbClr val="000000"/>
                </a:solidFill>
                <a:latin typeface="Arial"/>
              </a:rPr>
              <a:t>сжатые рисунки (</a:t>
            </a:r>
            <a:r>
              <a:rPr lang="ru-RU" sz="2400" b="1" kern="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.jpg</a:t>
            </a:r>
            <a:r>
              <a:rPr lang="en-US" sz="2400" b="1" kern="0" dirty="0">
                <a:solidFill>
                  <a:srgbClr val="000000"/>
                </a:solidFill>
                <a:latin typeface="Arial" pitchFamily="34" charset="0"/>
                <a:cs typeface="Courier New" pitchFamily="49" charset="0"/>
              </a:rPr>
              <a:t>, 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*.gif</a:t>
            </a:r>
            <a:r>
              <a:rPr lang="en-US" sz="2400" b="1" kern="0" dirty="0">
                <a:solidFill>
                  <a:srgbClr val="000000"/>
                </a:solidFill>
                <a:latin typeface="Arial" pitchFamily="34" charset="0"/>
                <a:cs typeface="Courier New" pitchFamily="49" charset="0"/>
              </a:rPr>
              <a:t>, 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*.png</a:t>
            </a:r>
            <a:r>
              <a:rPr lang="ru-RU" sz="2400" kern="0" dirty="0">
                <a:solidFill>
                  <a:srgbClr val="000000"/>
                </a:solidFill>
                <a:latin typeface="Arial"/>
              </a:rPr>
              <a:t>)</a:t>
            </a:r>
            <a:endParaRPr lang="en-US" sz="2400" kern="0" dirty="0">
              <a:solidFill>
                <a:srgbClr val="000000"/>
              </a:solidFill>
              <a:latin typeface="Arial"/>
            </a:endParaRPr>
          </a:p>
          <a:p>
            <a:pPr marL="355600" indent="-177800">
              <a:buFont typeface="Arial" pitchFamily="34" charset="0"/>
              <a:buChar char="•"/>
              <a:defRPr/>
            </a:pPr>
            <a:r>
              <a:rPr lang="ru-RU" sz="2400" kern="0" dirty="0">
                <a:solidFill>
                  <a:srgbClr val="000000"/>
                </a:solidFill>
                <a:latin typeface="Arial"/>
              </a:rPr>
              <a:t>сжатый звук (</a:t>
            </a:r>
            <a:r>
              <a:rPr lang="ru-RU" sz="2400" b="1" kern="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.mp3</a:t>
            </a:r>
            <a:r>
              <a:rPr lang="en-US" sz="2400" b="1" kern="0" dirty="0">
                <a:solidFill>
                  <a:srgbClr val="000000"/>
                </a:solidFill>
                <a:latin typeface="Arial" pitchFamily="34" charset="0"/>
                <a:cs typeface="Courier New" pitchFamily="49" charset="0"/>
              </a:rPr>
              <a:t>, 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*.aac</a:t>
            </a:r>
            <a:r>
              <a:rPr lang="ru-RU" sz="2400" kern="0" dirty="0">
                <a:solidFill>
                  <a:srgbClr val="000000"/>
                </a:solidFill>
                <a:latin typeface="Arial"/>
              </a:rPr>
              <a:t>)</a:t>
            </a:r>
          </a:p>
          <a:p>
            <a:pPr marL="355600" indent="-177800">
              <a:buFont typeface="Arial" pitchFamily="34" charset="0"/>
              <a:buChar char="•"/>
              <a:defRPr/>
            </a:pPr>
            <a:r>
              <a:rPr lang="ru-RU" sz="2400" kern="0" dirty="0">
                <a:solidFill>
                  <a:srgbClr val="000000"/>
                </a:solidFill>
                <a:latin typeface="Arial"/>
              </a:rPr>
              <a:t>сжатое видео (</a:t>
            </a:r>
            <a:r>
              <a:rPr lang="ru-RU" sz="2400" b="1" kern="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.mpg</a:t>
            </a:r>
            <a:r>
              <a:rPr lang="en-US" sz="2400" b="1" kern="0" dirty="0">
                <a:solidFill>
                  <a:srgbClr val="000000"/>
                </a:solidFill>
                <a:latin typeface="Arial" pitchFamily="34" charset="0"/>
                <a:cs typeface="Courier New" pitchFamily="49" charset="0"/>
              </a:rPr>
              <a:t>, 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*.mp4</a:t>
            </a:r>
            <a:r>
              <a:rPr lang="en-US" sz="2400" b="1" kern="0" dirty="0">
                <a:solidFill>
                  <a:srgbClr val="000000"/>
                </a:solidFill>
                <a:latin typeface="Arial" pitchFamily="34" charset="0"/>
                <a:cs typeface="Courier New" pitchFamily="49" charset="0"/>
              </a:rPr>
              <a:t>, 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*.mov</a:t>
            </a:r>
            <a:r>
              <a:rPr lang="ru-RU" sz="2400" kern="0" dirty="0">
                <a:solidFill>
                  <a:srgbClr val="000000"/>
                </a:solidFill>
                <a:latin typeface="Arial"/>
              </a:rPr>
              <a:t>)</a:t>
            </a:r>
            <a:endParaRPr lang="ru-RU" sz="2400" kern="0" dirty="0">
              <a:solidFill>
                <a:srgbClr val="000000"/>
              </a:solidFill>
              <a:latin typeface="Arial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 idx="4294967295"/>
          </p:nvPr>
        </p:nvSpPr>
        <p:spPr>
          <a:xfrm>
            <a:off x="785786" y="2071678"/>
            <a:ext cx="7843837" cy="2430462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9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Спасибо за внимание!</a:t>
            </a:r>
            <a:endParaRPr lang="ru-RU" sz="88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4"/>
          <p:cNvSpPr>
            <a:spLocks noGrp="1"/>
          </p:cNvSpPr>
          <p:nvPr>
            <p:ph type="title" idx="4294967295"/>
          </p:nvPr>
        </p:nvSpPr>
        <p:spPr>
          <a:xfrm>
            <a:off x="0" y="301625"/>
            <a:ext cx="8375650" cy="471488"/>
          </a:xfrm>
        </p:spPr>
        <p:txBody>
          <a:bodyPr>
            <a:normAutofit fontScale="90000"/>
          </a:bodyPr>
          <a:lstStyle/>
          <a:p>
            <a:r>
              <a:rPr lang="ru-RU" sz="6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Что такое сжатие?</a:t>
            </a:r>
          </a:p>
        </p:txBody>
      </p:sp>
      <p:grpSp>
        <p:nvGrpSpPr>
          <p:cNvPr id="2" name="Группа 15"/>
          <p:cNvGrpSpPr>
            <a:grpSpLocks/>
          </p:cNvGrpSpPr>
          <p:nvPr/>
        </p:nvGrpSpPr>
        <p:grpSpPr bwMode="auto">
          <a:xfrm>
            <a:off x="384175" y="806450"/>
            <a:ext cx="3514725" cy="523875"/>
            <a:chOff x="384429" y="806360"/>
            <a:chExt cx="3514472" cy="523220"/>
          </a:xfrm>
        </p:grpSpPr>
        <p:sp>
          <p:nvSpPr>
            <p:cNvPr id="35886" name="Прямоугольник 5"/>
            <p:cNvSpPr>
              <a:spLocks noChangeArrowheads="1"/>
            </p:cNvSpPr>
            <p:nvPr/>
          </p:nvSpPr>
          <p:spPr bwMode="auto">
            <a:xfrm>
              <a:off x="384429" y="806360"/>
              <a:ext cx="351447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800"/>
                <a:t>Алфавит:</a:t>
              </a:r>
              <a:r>
                <a:rPr lang="ru-RU" sz="2800" b="1">
                  <a:solidFill>
                    <a:srgbClr val="333399"/>
                  </a:solidFill>
                </a:rPr>
                <a:t> </a:t>
              </a:r>
              <a:r>
                <a:rPr lang="en-US" sz="2800" b="1">
                  <a:solidFill>
                    <a:srgbClr val="333399"/>
                  </a:solidFill>
                </a:rPr>
                <a:t>A, B, C, </a:t>
              </a:r>
              <a:endParaRPr lang="ru-RU" sz="2800" b="1">
                <a:solidFill>
                  <a:srgbClr val="333399"/>
                </a:solidFill>
              </a:endParaRPr>
            </a:p>
          </p:txBody>
        </p:sp>
        <p:sp>
          <p:nvSpPr>
            <p:cNvPr id="35887" name="Freeform 2"/>
            <p:cNvSpPr>
              <a:spLocks/>
            </p:cNvSpPr>
            <p:nvPr/>
          </p:nvSpPr>
          <p:spPr bwMode="auto">
            <a:xfrm>
              <a:off x="3475039" y="1143000"/>
              <a:ext cx="223836" cy="50800"/>
            </a:xfrm>
            <a:custGeom>
              <a:avLst/>
              <a:gdLst>
                <a:gd name="T0" fmla="*/ 0 w 1322"/>
                <a:gd name="T1" fmla="*/ 0 h 320"/>
                <a:gd name="T2" fmla="*/ 0 w 1322"/>
                <a:gd name="T3" fmla="*/ 2147483647 h 320"/>
                <a:gd name="T4" fmla="*/ 2147483647 w 1322"/>
                <a:gd name="T5" fmla="*/ 2147483647 h 320"/>
                <a:gd name="T6" fmla="*/ 2147483647 w 1322"/>
                <a:gd name="T7" fmla="*/ 0 h 32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22"/>
                <a:gd name="T13" fmla="*/ 0 h 320"/>
                <a:gd name="T14" fmla="*/ 1322 w 1322"/>
                <a:gd name="T15" fmla="*/ 320 h 32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22" h="320">
                  <a:moveTo>
                    <a:pt x="0" y="0"/>
                  </a:moveTo>
                  <a:lnTo>
                    <a:pt x="0" y="320"/>
                  </a:lnTo>
                  <a:lnTo>
                    <a:pt x="1322" y="320"/>
                  </a:lnTo>
                  <a:lnTo>
                    <a:pt x="1322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4821" name="Прямоугольник 7"/>
          <p:cNvSpPr>
            <a:spLocks noChangeArrowheads="1"/>
          </p:cNvSpPr>
          <p:nvPr/>
        </p:nvSpPr>
        <p:spPr bwMode="auto">
          <a:xfrm>
            <a:off x="384175" y="1328738"/>
            <a:ext cx="47799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Сообщение:</a:t>
            </a:r>
            <a:r>
              <a:rPr lang="ru-RU" sz="2800" b="1">
                <a:solidFill>
                  <a:srgbClr val="333399"/>
                </a:solidFill>
              </a:rPr>
              <a:t> А</a:t>
            </a:r>
            <a:r>
              <a:rPr lang="en-US" sz="2800" b="1">
                <a:solidFill>
                  <a:srgbClr val="333399"/>
                </a:solidFill>
              </a:rPr>
              <a:t>B</a:t>
            </a:r>
            <a:r>
              <a:rPr lang="ru-RU" sz="2800" b="1">
                <a:solidFill>
                  <a:srgbClr val="333399"/>
                </a:solidFill>
              </a:rPr>
              <a:t>А </a:t>
            </a:r>
            <a:r>
              <a:rPr lang="en-US" sz="2800" b="1">
                <a:solidFill>
                  <a:srgbClr val="333399"/>
                </a:solidFill>
              </a:rPr>
              <a:t>C</a:t>
            </a:r>
            <a:r>
              <a:rPr lang="ru-RU" sz="2800" b="1">
                <a:solidFill>
                  <a:srgbClr val="333399"/>
                </a:solidFill>
              </a:rPr>
              <a:t>А</a:t>
            </a:r>
            <a:r>
              <a:rPr lang="en-US" sz="2800" b="1">
                <a:solidFill>
                  <a:srgbClr val="333399"/>
                </a:solidFill>
              </a:rPr>
              <a:t>B</a:t>
            </a:r>
            <a:r>
              <a:rPr lang="ru-RU" sz="2800" b="1">
                <a:solidFill>
                  <a:srgbClr val="333399"/>
                </a:solidFill>
              </a:rPr>
              <a:t>А</a:t>
            </a:r>
            <a:r>
              <a:rPr lang="en-US" sz="2800" b="1">
                <a:solidFill>
                  <a:srgbClr val="333399"/>
                </a:solidFill>
              </a:rPr>
              <a:t>B</a:t>
            </a:r>
            <a:r>
              <a:rPr lang="ru-RU" sz="2800" b="1">
                <a:solidFill>
                  <a:srgbClr val="333399"/>
                </a:solidFill>
              </a:rPr>
              <a:t>А</a:t>
            </a:r>
            <a:r>
              <a:rPr lang="en-US" sz="2800" b="1">
                <a:solidFill>
                  <a:srgbClr val="333399"/>
                </a:solidFill>
              </a:rPr>
              <a:t> </a:t>
            </a:r>
            <a:endParaRPr lang="ru-RU" sz="2800" b="1">
              <a:solidFill>
                <a:srgbClr val="333399"/>
              </a:solidFill>
            </a:endParaRPr>
          </a:p>
        </p:txBody>
      </p:sp>
      <p:grpSp>
        <p:nvGrpSpPr>
          <p:cNvPr id="3" name="Группа 8"/>
          <p:cNvGrpSpPr>
            <a:grpSpLocks/>
          </p:cNvGrpSpPr>
          <p:nvPr/>
        </p:nvGrpSpPr>
        <p:grpSpPr bwMode="auto">
          <a:xfrm>
            <a:off x="5094288" y="862013"/>
            <a:ext cx="3789362" cy="931862"/>
            <a:chOff x="4230461" y="2197781"/>
            <a:chExt cx="3788541" cy="932056"/>
          </a:xfrm>
        </p:grpSpPr>
        <p:sp>
          <p:nvSpPr>
            <p:cNvPr id="10" name="Text Box 32"/>
            <p:cNvSpPr txBox="1">
              <a:spLocks noChangeArrowheads="1"/>
            </p:cNvSpPr>
            <p:nvPr/>
          </p:nvSpPr>
          <p:spPr bwMode="auto">
            <a:xfrm>
              <a:off x="4697085" y="2299402"/>
              <a:ext cx="3321917" cy="83043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marL="174625" indent="-174625" eaLnBrk="0" hangingPunct="0">
                <a:spcBef>
                  <a:spcPct val="50000"/>
                </a:spcBef>
                <a:defRPr/>
              </a:pPr>
              <a:r>
                <a:rPr lang="ru-RU" sz="2400" dirty="0"/>
                <a:t>  </a:t>
              </a:r>
              <a:r>
                <a:rPr lang="en-US" sz="2400" dirty="0"/>
                <a:t>8</a:t>
              </a:r>
              <a:r>
                <a:rPr lang="ru-RU" sz="2400" dirty="0"/>
                <a:t>0 битов в 8-битной кодировке!</a:t>
              </a:r>
            </a:p>
          </p:txBody>
        </p:sp>
        <p:sp>
          <p:nvSpPr>
            <p:cNvPr id="35885" name="Oval 33"/>
            <p:cNvSpPr>
              <a:spLocks noChangeArrowheads="1"/>
            </p:cNvSpPr>
            <p:nvPr/>
          </p:nvSpPr>
          <p:spPr bwMode="auto">
            <a:xfrm>
              <a:off x="4230461" y="2197781"/>
              <a:ext cx="649288" cy="663575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ru-RU" sz="4400" dirty="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  <p:sp>
        <p:nvSpPr>
          <p:cNvPr id="34823" name="Прямоугольник 11"/>
          <p:cNvSpPr>
            <a:spLocks noChangeArrowheads="1"/>
          </p:cNvSpPr>
          <p:nvPr/>
        </p:nvSpPr>
        <p:spPr bwMode="auto">
          <a:xfrm>
            <a:off x="1327150" y="1798638"/>
            <a:ext cx="13843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333399"/>
                </a:solidFill>
              </a:rPr>
              <a:t>A</a:t>
            </a:r>
            <a:r>
              <a:rPr lang="ru-RU" sz="2800" b="1">
                <a:solidFill>
                  <a:srgbClr val="333399"/>
                </a:solidFill>
              </a:rPr>
              <a:t> </a:t>
            </a:r>
            <a:r>
              <a:rPr lang="ru-RU" sz="2800">
                <a:sym typeface="Symbol" pitchFamily="18" charset="2"/>
              </a:rPr>
              <a:t> 00</a:t>
            </a:r>
            <a:endParaRPr lang="ru-RU" sz="2800"/>
          </a:p>
          <a:p>
            <a:r>
              <a:rPr lang="en-US" sz="2800" b="1">
                <a:solidFill>
                  <a:srgbClr val="333399"/>
                </a:solidFill>
              </a:rPr>
              <a:t>B</a:t>
            </a:r>
            <a:r>
              <a:rPr lang="ru-RU" sz="2800">
                <a:sym typeface="Symbol" pitchFamily="18" charset="2"/>
              </a:rPr>
              <a:t>  01</a:t>
            </a:r>
            <a:endParaRPr lang="ru-RU" sz="2800" b="1">
              <a:solidFill>
                <a:srgbClr val="333399"/>
              </a:solidFill>
            </a:endParaRPr>
          </a:p>
        </p:txBody>
      </p:sp>
      <p:grpSp>
        <p:nvGrpSpPr>
          <p:cNvPr id="4" name="Группа 14"/>
          <p:cNvGrpSpPr>
            <a:grpSpLocks/>
          </p:cNvGrpSpPr>
          <p:nvPr/>
        </p:nvGrpSpPr>
        <p:grpSpPr bwMode="auto">
          <a:xfrm>
            <a:off x="3005138" y="1798638"/>
            <a:ext cx="1436687" cy="954087"/>
            <a:chOff x="3004667" y="1798966"/>
            <a:chExt cx="1436612" cy="954107"/>
          </a:xfrm>
        </p:grpSpPr>
        <p:sp>
          <p:nvSpPr>
            <p:cNvPr id="35882" name="Прямоугольник 12"/>
            <p:cNvSpPr>
              <a:spLocks noChangeArrowheads="1"/>
            </p:cNvSpPr>
            <p:nvPr/>
          </p:nvSpPr>
          <p:spPr bwMode="auto">
            <a:xfrm>
              <a:off x="3004667" y="1798966"/>
              <a:ext cx="1436612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333399"/>
                  </a:solidFill>
                </a:rPr>
                <a:t>C</a:t>
              </a:r>
              <a:r>
                <a:rPr lang="ru-RU" sz="2800" b="1">
                  <a:solidFill>
                    <a:srgbClr val="333399"/>
                  </a:solidFill>
                </a:rPr>
                <a:t> </a:t>
              </a:r>
              <a:r>
                <a:rPr lang="ru-RU" sz="2800">
                  <a:sym typeface="Symbol" pitchFamily="18" charset="2"/>
                </a:rPr>
                <a:t> </a:t>
              </a:r>
              <a:r>
                <a:rPr lang="en-US" sz="2800">
                  <a:sym typeface="Symbol" pitchFamily="18" charset="2"/>
                </a:rPr>
                <a:t>1</a:t>
              </a:r>
              <a:r>
                <a:rPr lang="ru-RU" sz="2800">
                  <a:sym typeface="Symbol" pitchFamily="18" charset="2"/>
                </a:rPr>
                <a:t>0</a:t>
              </a:r>
              <a:endParaRPr lang="ru-RU" sz="2800"/>
            </a:p>
            <a:p>
              <a:r>
                <a:rPr lang="en-US" sz="2800" b="1">
                  <a:solidFill>
                    <a:srgbClr val="333399"/>
                  </a:solidFill>
                  <a:sym typeface="Symbol" pitchFamily="18" charset="2"/>
                </a:rPr>
                <a:t>   </a:t>
              </a:r>
              <a:r>
                <a:rPr lang="ru-RU">
                  <a:sym typeface="Symbol" pitchFamily="18" charset="2"/>
                </a:rPr>
                <a:t> </a:t>
              </a:r>
              <a:r>
                <a:rPr lang="ru-RU" sz="2800">
                  <a:sym typeface="Symbol" pitchFamily="18" charset="2"/>
                </a:rPr>
                <a:t> </a:t>
              </a:r>
              <a:r>
                <a:rPr lang="en-US" sz="2800">
                  <a:sym typeface="Symbol" pitchFamily="18" charset="2"/>
                </a:rPr>
                <a:t>1</a:t>
              </a:r>
              <a:r>
                <a:rPr lang="ru-RU" sz="2800">
                  <a:sym typeface="Symbol" pitchFamily="18" charset="2"/>
                </a:rPr>
                <a:t>1</a:t>
              </a:r>
              <a:endParaRPr lang="ru-RU" sz="2800" b="1">
                <a:solidFill>
                  <a:srgbClr val="333399"/>
                </a:solidFill>
              </a:endParaRPr>
            </a:p>
          </p:txBody>
        </p:sp>
        <p:sp>
          <p:nvSpPr>
            <p:cNvPr id="35883" name="Freeform 2"/>
            <p:cNvSpPr>
              <a:spLocks/>
            </p:cNvSpPr>
            <p:nvPr/>
          </p:nvSpPr>
          <p:spPr bwMode="auto">
            <a:xfrm>
              <a:off x="3125441" y="2539720"/>
              <a:ext cx="223836" cy="50800"/>
            </a:xfrm>
            <a:custGeom>
              <a:avLst/>
              <a:gdLst>
                <a:gd name="T0" fmla="*/ 0 w 1322"/>
                <a:gd name="T1" fmla="*/ 0 h 320"/>
                <a:gd name="T2" fmla="*/ 0 w 1322"/>
                <a:gd name="T3" fmla="*/ 2147483647 h 320"/>
                <a:gd name="T4" fmla="*/ 2147483647 w 1322"/>
                <a:gd name="T5" fmla="*/ 2147483647 h 320"/>
                <a:gd name="T6" fmla="*/ 2147483647 w 1322"/>
                <a:gd name="T7" fmla="*/ 0 h 32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22"/>
                <a:gd name="T13" fmla="*/ 0 h 320"/>
                <a:gd name="T14" fmla="*/ 1322 w 1322"/>
                <a:gd name="T15" fmla="*/ 320 h 32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22" h="320">
                  <a:moveTo>
                    <a:pt x="0" y="0"/>
                  </a:moveTo>
                  <a:lnTo>
                    <a:pt x="0" y="320"/>
                  </a:lnTo>
                  <a:lnTo>
                    <a:pt x="1322" y="320"/>
                  </a:lnTo>
                  <a:lnTo>
                    <a:pt x="1322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4825" name="Прямоугольник 17"/>
          <p:cNvSpPr>
            <a:spLocks noChangeArrowheads="1"/>
          </p:cNvSpPr>
          <p:nvPr/>
        </p:nvSpPr>
        <p:spPr bwMode="auto">
          <a:xfrm>
            <a:off x="384175" y="2813050"/>
            <a:ext cx="84169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333399"/>
                </a:solidFill>
              </a:rPr>
              <a:t>А</a:t>
            </a:r>
            <a:r>
              <a:rPr lang="en-US" sz="2800" b="1">
                <a:solidFill>
                  <a:srgbClr val="333399"/>
                </a:solidFill>
              </a:rPr>
              <a:t>B</a:t>
            </a:r>
            <a:r>
              <a:rPr lang="ru-RU" sz="2800" b="1">
                <a:solidFill>
                  <a:srgbClr val="333399"/>
                </a:solidFill>
              </a:rPr>
              <a:t>А </a:t>
            </a:r>
            <a:r>
              <a:rPr lang="en-US" sz="2800" b="1">
                <a:solidFill>
                  <a:srgbClr val="333399"/>
                </a:solidFill>
              </a:rPr>
              <a:t>C</a:t>
            </a:r>
            <a:r>
              <a:rPr lang="ru-RU" sz="2800" b="1">
                <a:solidFill>
                  <a:srgbClr val="333399"/>
                </a:solidFill>
              </a:rPr>
              <a:t>А</a:t>
            </a:r>
            <a:r>
              <a:rPr lang="en-US" sz="2800" b="1">
                <a:solidFill>
                  <a:srgbClr val="333399"/>
                </a:solidFill>
              </a:rPr>
              <a:t>B</a:t>
            </a:r>
            <a:r>
              <a:rPr lang="ru-RU" sz="2800" b="1">
                <a:solidFill>
                  <a:srgbClr val="333399"/>
                </a:solidFill>
              </a:rPr>
              <a:t>А</a:t>
            </a:r>
            <a:r>
              <a:rPr lang="en-US" sz="2800" b="1">
                <a:solidFill>
                  <a:srgbClr val="333399"/>
                </a:solidFill>
              </a:rPr>
              <a:t>B</a:t>
            </a:r>
            <a:r>
              <a:rPr lang="ru-RU" sz="2800" b="1">
                <a:solidFill>
                  <a:srgbClr val="333399"/>
                </a:solidFill>
              </a:rPr>
              <a:t>А</a:t>
            </a:r>
            <a:r>
              <a:rPr lang="en-US" sz="2800" b="1">
                <a:solidFill>
                  <a:srgbClr val="333399"/>
                </a:solidFill>
              </a:rPr>
              <a:t> </a:t>
            </a:r>
            <a:r>
              <a:rPr lang="ru-RU" sz="2800">
                <a:sym typeface="Symbol" pitchFamily="18" charset="2"/>
              </a:rPr>
              <a:t></a:t>
            </a:r>
            <a:r>
              <a:rPr lang="en-US" sz="2800">
                <a:sym typeface="Symbol" pitchFamily="18" charset="2"/>
              </a:rPr>
              <a:t> </a:t>
            </a:r>
            <a:r>
              <a:rPr lang="ru-RU" sz="2800"/>
              <a:t>00 01 00 11 10 00 01 00 01 00</a:t>
            </a:r>
          </a:p>
        </p:txBody>
      </p:sp>
      <p:sp>
        <p:nvSpPr>
          <p:cNvPr id="34826" name="Левая фигурная скобка 18"/>
          <p:cNvSpPr>
            <a:spLocks/>
          </p:cNvSpPr>
          <p:nvPr/>
        </p:nvSpPr>
        <p:spPr bwMode="auto">
          <a:xfrm rot="-5400000">
            <a:off x="5080595" y="1061021"/>
            <a:ext cx="134938" cy="4464496"/>
          </a:xfrm>
          <a:prstGeom prst="leftBrace">
            <a:avLst>
              <a:gd name="adj1" fmla="val 50390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827" name="Прямоугольник 19"/>
          <p:cNvSpPr>
            <a:spLocks noChangeArrowheads="1"/>
          </p:cNvSpPr>
          <p:nvPr/>
        </p:nvSpPr>
        <p:spPr bwMode="auto">
          <a:xfrm>
            <a:off x="5116513" y="3441700"/>
            <a:ext cx="15176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00000"/>
                </a:solidFill>
              </a:rPr>
              <a:t>20 битов </a:t>
            </a:r>
            <a:endParaRPr lang="ru-RU"/>
          </a:p>
        </p:txBody>
      </p:sp>
      <p:grpSp>
        <p:nvGrpSpPr>
          <p:cNvPr id="5" name="Группа 20"/>
          <p:cNvGrpSpPr>
            <a:grpSpLocks/>
          </p:cNvGrpSpPr>
          <p:nvPr/>
        </p:nvGrpSpPr>
        <p:grpSpPr bwMode="auto">
          <a:xfrm>
            <a:off x="552450" y="3492500"/>
            <a:ext cx="3729038" cy="663575"/>
            <a:chOff x="4230461" y="2197781"/>
            <a:chExt cx="3727834" cy="663575"/>
          </a:xfrm>
        </p:grpSpPr>
        <p:sp>
          <p:nvSpPr>
            <p:cNvPr id="22" name="Text Box 32"/>
            <p:cNvSpPr txBox="1">
              <a:spLocks noChangeArrowheads="1"/>
            </p:cNvSpPr>
            <p:nvPr/>
          </p:nvSpPr>
          <p:spPr bwMode="auto">
            <a:xfrm>
              <a:off x="4697035" y="2318431"/>
              <a:ext cx="3261260" cy="461963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marL="174625" indent="-174625" eaLnBrk="0" hangingPunct="0">
                <a:spcBef>
                  <a:spcPct val="50000"/>
                </a:spcBef>
                <a:defRPr/>
              </a:pPr>
              <a:r>
                <a:rPr lang="ru-RU" sz="2400" dirty="0"/>
                <a:t>  Как раскодировать?</a:t>
              </a:r>
            </a:p>
          </p:txBody>
        </p:sp>
        <p:sp>
          <p:nvSpPr>
            <p:cNvPr id="35881" name="Oval 33"/>
            <p:cNvSpPr>
              <a:spLocks noChangeArrowheads="1"/>
            </p:cNvSpPr>
            <p:nvPr/>
          </p:nvSpPr>
          <p:spPr bwMode="auto">
            <a:xfrm>
              <a:off x="4230461" y="2197781"/>
              <a:ext cx="649288" cy="663575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en-US" sz="440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sz="44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34829" name="Прямоугольник 23"/>
          <p:cNvSpPr>
            <a:spLocks noChangeArrowheads="1"/>
          </p:cNvSpPr>
          <p:nvPr/>
        </p:nvSpPr>
        <p:spPr bwMode="auto">
          <a:xfrm>
            <a:off x="384175" y="4235450"/>
            <a:ext cx="19272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333399"/>
                </a:solidFill>
              </a:rPr>
              <a:t>Словарь:</a:t>
            </a:r>
            <a:endParaRPr lang="ru-RU" sz="2800"/>
          </a:p>
        </p:txBody>
      </p:sp>
      <p:graphicFrame>
        <p:nvGraphicFramePr>
          <p:cNvPr id="25" name="Таблица 24"/>
          <p:cNvGraphicFramePr>
            <a:graphicFrameLocks noGrp="1"/>
          </p:cNvGraphicFramePr>
          <p:nvPr/>
        </p:nvGraphicFramePr>
        <p:xfrm>
          <a:off x="552450" y="4659313"/>
          <a:ext cx="8410468" cy="1331136"/>
        </p:xfrm>
        <a:graphic>
          <a:graphicData uri="http://schemas.openxmlformats.org/drawingml/2006/table">
            <a:tbl>
              <a:tblPr/>
              <a:tblGrid>
                <a:gridCol w="1617784"/>
                <a:gridCol w="1607736"/>
                <a:gridCol w="1577591"/>
                <a:gridCol w="1647930"/>
                <a:gridCol w="1808407"/>
                <a:gridCol w="151020"/>
              </a:tblGrid>
              <a:tr h="295306">
                <a:tc>
                  <a:txBody>
                    <a:bodyPr/>
                    <a:lstStyle/>
                    <a:p>
                      <a:endParaRPr lang="ru-RU" sz="22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solidFill>
                            <a:srgbClr val="333399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00</a:t>
                      </a:r>
                      <a:endParaRPr lang="ru-RU" sz="2200" b="1" dirty="0">
                        <a:solidFill>
                          <a:srgbClr val="333399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solidFill>
                            <a:srgbClr val="333399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01</a:t>
                      </a:r>
                      <a:endParaRPr lang="ru-RU" sz="2200" b="1" dirty="0">
                        <a:solidFill>
                          <a:srgbClr val="333399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solidFill>
                            <a:srgbClr val="333399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10</a:t>
                      </a:r>
                      <a:endParaRPr lang="ru-RU" sz="2200" b="1" dirty="0">
                        <a:solidFill>
                          <a:srgbClr val="333399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solidFill>
                            <a:srgbClr val="333399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11</a:t>
                      </a:r>
                      <a:endParaRPr lang="ru-RU" sz="2200" b="1" dirty="0">
                        <a:solidFill>
                          <a:srgbClr val="333399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4850">
                <a:tc>
                  <a:txBody>
                    <a:bodyPr/>
                    <a:lstStyle/>
                    <a:p>
                      <a:r>
                        <a:rPr lang="ru-RU" sz="2200" dirty="0" smtClean="0">
                          <a:latin typeface="+mn-lt"/>
                          <a:ea typeface="Calibri"/>
                        </a:rPr>
                        <a:t>00000100</a:t>
                      </a:r>
                      <a:r>
                        <a:rPr lang="ru-RU" sz="2200" baseline="-25000" dirty="0" smtClean="0">
                          <a:latin typeface="+mn-lt"/>
                          <a:ea typeface="Calibri"/>
                        </a:rPr>
                        <a:t>2</a:t>
                      </a:r>
                      <a:r>
                        <a:rPr lang="ru-RU" sz="2200" dirty="0" smtClean="0">
                          <a:latin typeface="+mn-lt"/>
                        </a:rPr>
                        <a:t> </a:t>
                      </a:r>
                      <a:endParaRPr lang="ru-RU" sz="22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+mn-lt"/>
                          <a:ea typeface="Calibri"/>
                          <a:cs typeface="Times New Roman"/>
                        </a:rPr>
                        <a:t>01000001</a:t>
                      </a:r>
                      <a:r>
                        <a:rPr lang="ru-RU" sz="2200" baseline="-25000" dirty="0"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endParaRPr lang="ru-RU" sz="2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+mn-lt"/>
                          <a:ea typeface="Calibri"/>
                          <a:cs typeface="Times New Roman"/>
                        </a:rPr>
                        <a:t>01000010</a:t>
                      </a:r>
                      <a:r>
                        <a:rPr lang="ru-RU" sz="2200" baseline="-25000" dirty="0"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endParaRPr lang="ru-RU" sz="2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+mn-lt"/>
                          <a:ea typeface="Calibri"/>
                          <a:cs typeface="Times New Roman"/>
                        </a:rPr>
                        <a:t>01000011</a:t>
                      </a:r>
                      <a:r>
                        <a:rPr lang="ru-RU" sz="2200" baseline="-25000" dirty="0"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endParaRPr lang="ru-RU" sz="2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latin typeface="+mn-lt"/>
                          <a:ea typeface="Calibri"/>
                          <a:cs typeface="Times New Roman"/>
                        </a:rPr>
                        <a:t>00100000</a:t>
                      </a:r>
                      <a:r>
                        <a:rPr lang="ru-RU" sz="2200" baseline="-25000" dirty="0" smtClean="0"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endParaRPr lang="ru-RU" sz="2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95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Calibri"/>
                          <a:cs typeface="Times New Roman"/>
                        </a:rPr>
                        <a:t>4 символа</a:t>
                      </a:r>
                      <a:endParaRPr lang="ru-RU" sz="2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333399"/>
                          </a:solidFill>
                          <a:latin typeface="+mn-lt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ru-RU" sz="1800" dirty="0">
                          <a:latin typeface="+mn-lt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en-US" sz="1800" dirty="0" err="1">
                          <a:latin typeface="+mn-lt"/>
                          <a:ea typeface="Calibri"/>
                          <a:cs typeface="Times New Roman"/>
                        </a:rPr>
                        <a:t>код</a:t>
                      </a:r>
                      <a:r>
                        <a:rPr lang="en-US" sz="1800" dirty="0">
                          <a:latin typeface="+mn-lt"/>
                          <a:ea typeface="Calibri"/>
                          <a:cs typeface="Times New Roman"/>
                        </a:rPr>
                        <a:t> 65</a:t>
                      </a:r>
                      <a:r>
                        <a:rPr lang="ru-RU" sz="1800" dirty="0">
                          <a:latin typeface="+mn-lt"/>
                          <a:ea typeface="Calibri"/>
                          <a:cs typeface="Times New Roman"/>
                        </a:rPr>
                        <a:t>)</a:t>
                      </a:r>
                      <a:endParaRPr lang="ru-RU" sz="2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333399"/>
                          </a:solidFill>
                          <a:latin typeface="+mn-lt"/>
                          <a:ea typeface="Calibri"/>
                          <a:cs typeface="Times New Roman"/>
                        </a:rPr>
                        <a:t>B</a:t>
                      </a:r>
                      <a:r>
                        <a:rPr lang="ru-RU" sz="1800" dirty="0">
                          <a:latin typeface="+mn-lt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en-US" sz="1800" dirty="0" err="1">
                          <a:latin typeface="+mn-lt"/>
                          <a:ea typeface="Calibri"/>
                          <a:cs typeface="Times New Roman"/>
                        </a:rPr>
                        <a:t>код</a:t>
                      </a:r>
                      <a:r>
                        <a:rPr lang="en-US" sz="1800" dirty="0">
                          <a:latin typeface="+mn-lt"/>
                          <a:ea typeface="Calibri"/>
                          <a:cs typeface="Times New Roman"/>
                        </a:rPr>
                        <a:t> 6</a:t>
                      </a:r>
                      <a:r>
                        <a:rPr lang="ru-RU" sz="1800" dirty="0">
                          <a:latin typeface="+mn-lt"/>
                          <a:ea typeface="Calibri"/>
                          <a:cs typeface="Times New Roman"/>
                        </a:rPr>
                        <a:t>6)</a:t>
                      </a:r>
                      <a:endParaRPr lang="ru-RU" sz="2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333399"/>
                          </a:solidFill>
                          <a:latin typeface="+mn-lt"/>
                          <a:ea typeface="Calibri"/>
                          <a:cs typeface="Times New Roman"/>
                        </a:rPr>
                        <a:t>C</a:t>
                      </a:r>
                      <a:r>
                        <a:rPr lang="ru-RU" sz="1800" dirty="0">
                          <a:latin typeface="+mn-lt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en-US" sz="1800" dirty="0" err="1">
                          <a:latin typeface="+mn-lt"/>
                          <a:ea typeface="Calibri"/>
                          <a:cs typeface="Times New Roman"/>
                        </a:rPr>
                        <a:t>код</a:t>
                      </a:r>
                      <a:r>
                        <a:rPr lang="en-US" sz="1800" dirty="0">
                          <a:latin typeface="+mn-lt"/>
                          <a:ea typeface="Calibri"/>
                          <a:cs typeface="Times New Roman"/>
                        </a:rPr>
                        <a:t> 67</a:t>
                      </a:r>
                      <a:r>
                        <a:rPr lang="ru-RU" sz="1800" dirty="0">
                          <a:latin typeface="+mn-lt"/>
                          <a:ea typeface="Calibri"/>
                          <a:cs typeface="Times New Roman"/>
                        </a:rPr>
                        <a:t>)</a:t>
                      </a:r>
                      <a:endParaRPr lang="ru-RU" sz="2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333399"/>
                          </a:solidFill>
                          <a:latin typeface="+mn-lt"/>
                          <a:ea typeface="Calibri"/>
                          <a:cs typeface="Times New Roman"/>
                        </a:rPr>
                        <a:t>пробел</a:t>
                      </a:r>
                      <a:r>
                        <a:rPr lang="ru-RU" sz="1800" dirty="0">
                          <a:latin typeface="+mn-lt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en-US" sz="1800" dirty="0" err="1">
                          <a:latin typeface="+mn-lt"/>
                          <a:ea typeface="Calibri"/>
                          <a:cs typeface="Times New Roman"/>
                        </a:rPr>
                        <a:t>код</a:t>
                      </a:r>
                      <a:r>
                        <a:rPr lang="en-US" sz="1800" dirty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latin typeface="+mn-lt"/>
                          <a:ea typeface="Calibri"/>
                          <a:cs typeface="Times New Roman"/>
                        </a:rPr>
                        <a:t>32)</a:t>
                      </a:r>
                      <a:endParaRPr lang="ru-RU" sz="2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4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/>
      <p:bldP spid="34823" grpId="0"/>
      <p:bldP spid="34825" grpId="0"/>
      <p:bldP spid="34826" grpId="0" animBg="1"/>
      <p:bldP spid="34827" grpId="0"/>
      <p:bldP spid="348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01625"/>
            <a:ext cx="8375650" cy="471488"/>
          </a:xfrm>
        </p:spPr>
        <p:txBody>
          <a:bodyPr>
            <a:noAutofit/>
          </a:bodyPr>
          <a:lstStyle/>
          <a:p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Коэффициент сжатия</a:t>
            </a:r>
          </a:p>
        </p:txBody>
      </p:sp>
      <p:sp>
        <p:nvSpPr>
          <p:cNvPr id="14341" name="Прямоугольник 3"/>
          <p:cNvSpPr>
            <a:spLocks noChangeArrowheads="1"/>
          </p:cNvSpPr>
          <p:nvPr/>
        </p:nvSpPr>
        <p:spPr bwMode="auto">
          <a:xfrm>
            <a:off x="384175" y="806450"/>
            <a:ext cx="58451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Сообщение:</a:t>
            </a:r>
            <a:r>
              <a:rPr lang="ru-RU" sz="2800" b="1">
                <a:solidFill>
                  <a:srgbClr val="333399"/>
                </a:solidFill>
              </a:rPr>
              <a:t> 10240 символов</a:t>
            </a:r>
            <a:r>
              <a:rPr lang="en-US" sz="2800" b="1">
                <a:solidFill>
                  <a:srgbClr val="333399"/>
                </a:solidFill>
              </a:rPr>
              <a:t> </a:t>
            </a:r>
            <a:endParaRPr lang="ru-RU" sz="2800" b="1">
              <a:solidFill>
                <a:srgbClr val="333399"/>
              </a:solidFill>
            </a:endParaRPr>
          </a:p>
        </p:txBody>
      </p:sp>
      <p:grpSp>
        <p:nvGrpSpPr>
          <p:cNvPr id="2" name="Группа 6"/>
          <p:cNvGrpSpPr>
            <a:grpSpLocks/>
          </p:cNvGrpSpPr>
          <p:nvPr/>
        </p:nvGrpSpPr>
        <p:grpSpPr bwMode="auto">
          <a:xfrm>
            <a:off x="384175" y="1208088"/>
            <a:ext cx="3514725" cy="523875"/>
            <a:chOff x="384429" y="806360"/>
            <a:chExt cx="3514472" cy="523220"/>
          </a:xfrm>
        </p:grpSpPr>
        <p:sp>
          <p:nvSpPr>
            <p:cNvPr id="14349" name="Прямоугольник 7"/>
            <p:cNvSpPr>
              <a:spLocks noChangeArrowheads="1"/>
            </p:cNvSpPr>
            <p:nvPr/>
          </p:nvSpPr>
          <p:spPr bwMode="auto">
            <a:xfrm>
              <a:off x="384429" y="806360"/>
              <a:ext cx="351447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800"/>
                <a:t>Алфавит:</a:t>
              </a:r>
              <a:r>
                <a:rPr lang="ru-RU" sz="2800" b="1">
                  <a:solidFill>
                    <a:srgbClr val="333399"/>
                  </a:solidFill>
                </a:rPr>
                <a:t> </a:t>
              </a:r>
              <a:r>
                <a:rPr lang="en-US" sz="2800" b="1">
                  <a:solidFill>
                    <a:srgbClr val="333399"/>
                  </a:solidFill>
                </a:rPr>
                <a:t>A, B, C, </a:t>
              </a:r>
              <a:endParaRPr lang="ru-RU" sz="2800" b="1">
                <a:solidFill>
                  <a:srgbClr val="333399"/>
                </a:solidFill>
              </a:endParaRPr>
            </a:p>
          </p:txBody>
        </p:sp>
        <p:sp>
          <p:nvSpPr>
            <p:cNvPr id="14350" name="Freeform 2"/>
            <p:cNvSpPr>
              <a:spLocks/>
            </p:cNvSpPr>
            <p:nvPr/>
          </p:nvSpPr>
          <p:spPr bwMode="auto">
            <a:xfrm>
              <a:off x="3475039" y="1143000"/>
              <a:ext cx="223836" cy="50800"/>
            </a:xfrm>
            <a:custGeom>
              <a:avLst/>
              <a:gdLst>
                <a:gd name="T0" fmla="*/ 0 w 1322"/>
                <a:gd name="T1" fmla="*/ 0 h 320"/>
                <a:gd name="T2" fmla="*/ 0 w 1322"/>
                <a:gd name="T3" fmla="*/ 2147483647 h 320"/>
                <a:gd name="T4" fmla="*/ 2147483647 w 1322"/>
                <a:gd name="T5" fmla="*/ 2147483647 h 320"/>
                <a:gd name="T6" fmla="*/ 2147483647 w 1322"/>
                <a:gd name="T7" fmla="*/ 0 h 32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22"/>
                <a:gd name="T13" fmla="*/ 0 h 320"/>
                <a:gd name="T14" fmla="*/ 1322 w 1322"/>
                <a:gd name="T15" fmla="*/ 320 h 32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22" h="320">
                  <a:moveTo>
                    <a:pt x="0" y="0"/>
                  </a:moveTo>
                  <a:lnTo>
                    <a:pt x="0" y="320"/>
                  </a:lnTo>
                  <a:lnTo>
                    <a:pt x="1322" y="320"/>
                  </a:lnTo>
                  <a:lnTo>
                    <a:pt x="1322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4343" name="Прямоугольник 12"/>
          <p:cNvSpPr>
            <a:spLocks noChangeArrowheads="1"/>
          </p:cNvSpPr>
          <p:nvPr/>
        </p:nvSpPr>
        <p:spPr bwMode="auto">
          <a:xfrm>
            <a:off x="384175" y="1609725"/>
            <a:ext cx="58451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Словарь:</a:t>
            </a:r>
            <a:r>
              <a:rPr lang="ru-RU" sz="2800" b="1">
                <a:solidFill>
                  <a:srgbClr val="333399"/>
                </a:solidFill>
              </a:rPr>
              <a:t> 5 байтов</a:t>
            </a:r>
          </a:p>
        </p:txBody>
      </p:sp>
      <p:sp>
        <p:nvSpPr>
          <p:cNvPr id="14344" name="Прямоугольник 13"/>
          <p:cNvSpPr>
            <a:spLocks noChangeArrowheads="1"/>
          </p:cNvSpPr>
          <p:nvPr/>
        </p:nvSpPr>
        <p:spPr bwMode="auto">
          <a:xfrm>
            <a:off x="384175" y="2032000"/>
            <a:ext cx="87598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Длина кода:</a:t>
            </a:r>
            <a:r>
              <a:rPr lang="ru-RU" sz="2800" b="1">
                <a:solidFill>
                  <a:srgbClr val="333399"/>
                </a:solidFill>
              </a:rPr>
              <a:t> </a:t>
            </a:r>
          </a:p>
          <a:p>
            <a:r>
              <a:rPr lang="ru-RU" sz="2800" b="1">
                <a:solidFill>
                  <a:srgbClr val="333399"/>
                </a:solidFill>
              </a:rPr>
              <a:t>	</a:t>
            </a:r>
            <a:r>
              <a:rPr lang="ru-RU" sz="2800"/>
              <a:t>10240</a:t>
            </a:r>
            <a:r>
              <a:rPr lang="en-US" sz="2800"/>
              <a:t>×</a:t>
            </a:r>
            <a:r>
              <a:rPr lang="ru-RU" sz="2800"/>
              <a:t>2 = 20480 битов = </a:t>
            </a:r>
            <a:r>
              <a:rPr lang="ru-RU" sz="2800" b="1">
                <a:solidFill>
                  <a:srgbClr val="333399"/>
                </a:solidFill>
              </a:rPr>
              <a:t>2560 байтов</a:t>
            </a:r>
          </a:p>
        </p:txBody>
      </p:sp>
      <p:sp>
        <p:nvSpPr>
          <p:cNvPr id="14345" name="Прямоугольник 14"/>
          <p:cNvSpPr>
            <a:spLocks noChangeArrowheads="1"/>
          </p:cNvSpPr>
          <p:nvPr/>
        </p:nvSpPr>
        <p:spPr bwMode="auto">
          <a:xfrm>
            <a:off x="384175" y="2825750"/>
            <a:ext cx="87598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Длина сжатого сообщения:</a:t>
            </a:r>
            <a:r>
              <a:rPr lang="ru-RU" sz="2800" b="1">
                <a:solidFill>
                  <a:srgbClr val="333399"/>
                </a:solidFill>
              </a:rPr>
              <a:t> </a:t>
            </a:r>
          </a:p>
          <a:p>
            <a:r>
              <a:rPr lang="ru-RU" sz="2800" b="1">
                <a:solidFill>
                  <a:srgbClr val="333399"/>
                </a:solidFill>
              </a:rPr>
              <a:t>	</a:t>
            </a:r>
            <a:r>
              <a:rPr lang="ru-RU" sz="2800"/>
              <a:t>5 + 2560 = </a:t>
            </a:r>
            <a:r>
              <a:rPr lang="ru-RU" sz="2800" b="1">
                <a:solidFill>
                  <a:srgbClr val="333399"/>
                </a:solidFill>
              </a:rPr>
              <a:t>2565 байтов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84175" y="3733800"/>
            <a:ext cx="8328025" cy="9540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61950" indent="-361950">
              <a:defRPr/>
            </a:pPr>
            <a:r>
              <a:rPr lang="ru-RU" sz="2800" b="1" dirty="0">
                <a:latin typeface="Arial" pitchFamily="34" charset="0"/>
              </a:rPr>
              <a:t>Коэффициент сжатия</a:t>
            </a:r>
            <a:r>
              <a:rPr lang="ru-RU" sz="2800" dirty="0">
                <a:latin typeface="Arial" pitchFamily="34" charset="0"/>
              </a:rPr>
              <a:t> – это отношение размеров исходного и сжатого файлов.</a:t>
            </a:r>
          </a:p>
        </p:txBody>
      </p:sp>
      <p:grpSp>
        <p:nvGrpSpPr>
          <p:cNvPr id="3" name="Группа 18"/>
          <p:cNvGrpSpPr>
            <a:grpSpLocks/>
          </p:cNvGrpSpPr>
          <p:nvPr/>
        </p:nvGrpSpPr>
        <p:grpSpPr bwMode="auto">
          <a:xfrm>
            <a:off x="2994025" y="4913313"/>
            <a:ext cx="3095625" cy="1387475"/>
            <a:chOff x="2994409" y="4260501"/>
            <a:chExt cx="3094892" cy="1386673"/>
          </a:xfrm>
        </p:grpSpPr>
        <p:sp>
          <p:nvSpPr>
            <p:cNvPr id="18" name="Прямоугольник 17"/>
            <p:cNvSpPr/>
            <p:nvPr/>
          </p:nvSpPr>
          <p:spPr bwMode="auto">
            <a:xfrm>
              <a:off x="2994409" y="4260501"/>
              <a:ext cx="3094892" cy="1386673"/>
            </a:xfrm>
            <a:prstGeom prst="rect">
              <a:avLst/>
            </a:prstGeom>
            <a:ln>
              <a:headEnd type="none" w="med" len="med"/>
              <a:tailEnd type="triangle" w="lg" len="lg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graphicFrame>
          <p:nvGraphicFramePr>
            <p:cNvPr id="14338" name="Object 2"/>
            <p:cNvGraphicFramePr>
              <a:graphicFrameLocks noChangeAspect="1"/>
            </p:cNvGraphicFramePr>
            <p:nvPr/>
          </p:nvGraphicFramePr>
          <p:xfrm>
            <a:off x="3221768" y="4337469"/>
            <a:ext cx="2700464" cy="11790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40" name="Формула" r:id="rId3" imgW="901440" imgH="393480" progId="Equation.3">
                    <p:embed/>
                  </p:oleObj>
                </mc:Choice>
                <mc:Fallback>
                  <p:oleObj name="Формула" r:id="rId3" imgW="901440" imgH="393480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21768" y="4337469"/>
                          <a:ext cx="2700464" cy="11790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/>
      <p:bldP spid="14343" grpId="0"/>
      <p:bldP spid="14344" grpId="0"/>
      <p:bldP spid="14345" grpId="0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01625"/>
            <a:ext cx="8375650" cy="471488"/>
          </a:xfrm>
        </p:spPr>
        <p:txBody>
          <a:bodyPr>
            <a:noAutofit/>
          </a:bodyPr>
          <a:lstStyle/>
          <a:p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Сжатие без потерь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000108"/>
            <a:ext cx="8424863" cy="181588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indent="361950">
              <a:defRPr/>
            </a:pPr>
            <a:r>
              <a:rPr lang="ru-RU" sz="2800" b="1" dirty="0">
                <a:solidFill>
                  <a:schemeClr val="accent3"/>
                </a:solidFill>
                <a:latin typeface="Arial" pitchFamily="34" charset="0"/>
              </a:rPr>
              <a:t>Сжатие без потерь</a:t>
            </a:r>
            <a:r>
              <a:rPr lang="ru-RU" sz="2800" dirty="0">
                <a:solidFill>
                  <a:schemeClr val="accent3"/>
                </a:solidFill>
                <a:latin typeface="Arial" pitchFamily="34" charset="0"/>
              </a:rPr>
              <a:t> </a:t>
            </a:r>
            <a:r>
              <a:rPr lang="ru-RU" sz="2800" dirty="0">
                <a:latin typeface="Arial" pitchFamily="34" charset="0"/>
              </a:rPr>
              <a:t>– это такое уменьшение объема закодированных данных, при котором можно восстановить их исходный вид из кода без искажений.</a:t>
            </a:r>
          </a:p>
        </p:txBody>
      </p:sp>
      <p:grpSp>
        <p:nvGrpSpPr>
          <p:cNvPr id="2" name="Группа 4"/>
          <p:cNvGrpSpPr>
            <a:grpSpLocks/>
          </p:cNvGrpSpPr>
          <p:nvPr/>
        </p:nvGrpSpPr>
        <p:grpSpPr bwMode="auto">
          <a:xfrm>
            <a:off x="2571736" y="2714620"/>
            <a:ext cx="6200775" cy="663575"/>
            <a:chOff x="4230461" y="2197781"/>
            <a:chExt cx="6199309" cy="663575"/>
          </a:xfrm>
        </p:grpSpPr>
        <p:sp>
          <p:nvSpPr>
            <p:cNvPr id="6" name="Text Box 32"/>
            <p:cNvSpPr txBox="1">
              <a:spLocks noChangeArrowheads="1"/>
            </p:cNvSpPr>
            <p:nvPr/>
          </p:nvSpPr>
          <p:spPr bwMode="auto">
            <a:xfrm>
              <a:off x="4697076" y="2318431"/>
              <a:ext cx="5732694" cy="461963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marL="174625" indent="-174625" eaLnBrk="0" hangingPunct="0">
                <a:spcBef>
                  <a:spcPct val="50000"/>
                </a:spcBef>
                <a:defRPr/>
              </a:pPr>
              <a:r>
                <a:rPr lang="ru-RU" sz="2400" dirty="0"/>
                <a:t>  За счёт чего сжимается сообщение?</a:t>
              </a:r>
            </a:p>
          </p:txBody>
        </p:sp>
        <p:sp>
          <p:nvSpPr>
            <p:cNvPr id="36875" name="Oval 33"/>
            <p:cNvSpPr>
              <a:spLocks noChangeArrowheads="1"/>
            </p:cNvSpPr>
            <p:nvPr/>
          </p:nvSpPr>
          <p:spPr bwMode="auto">
            <a:xfrm>
              <a:off x="4230461" y="2197781"/>
              <a:ext cx="649288" cy="663575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en-US" sz="4400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sz="44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grpSp>
        <p:nvGrpSpPr>
          <p:cNvPr id="3" name="Группа 7"/>
          <p:cNvGrpSpPr>
            <a:grpSpLocks/>
          </p:cNvGrpSpPr>
          <p:nvPr/>
        </p:nvGrpSpPr>
        <p:grpSpPr bwMode="auto">
          <a:xfrm>
            <a:off x="2571736" y="3643314"/>
            <a:ext cx="6280150" cy="663575"/>
            <a:chOff x="4230461" y="2197781"/>
            <a:chExt cx="6280115" cy="663575"/>
          </a:xfrm>
        </p:grpSpPr>
        <p:sp>
          <p:nvSpPr>
            <p:cNvPr id="9" name="Text Box 32"/>
            <p:cNvSpPr txBox="1">
              <a:spLocks noChangeArrowheads="1"/>
            </p:cNvSpPr>
            <p:nvPr/>
          </p:nvSpPr>
          <p:spPr bwMode="auto">
            <a:xfrm>
              <a:off x="4697183" y="2299381"/>
              <a:ext cx="5813393" cy="46037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marL="174625" indent="-174625" eaLnBrk="0" hangingPunct="0">
                <a:spcBef>
                  <a:spcPct val="50000"/>
                </a:spcBef>
                <a:defRPr/>
              </a:pPr>
              <a:r>
                <a:rPr lang="ru-RU" sz="2400" dirty="0"/>
                <a:t>  В данных должна быть избыточность!</a:t>
              </a:r>
            </a:p>
          </p:txBody>
        </p:sp>
        <p:sp>
          <p:nvSpPr>
            <p:cNvPr id="36873" name="Oval 33"/>
            <p:cNvSpPr>
              <a:spLocks noChangeArrowheads="1"/>
            </p:cNvSpPr>
            <p:nvPr/>
          </p:nvSpPr>
          <p:spPr bwMode="auto">
            <a:xfrm>
              <a:off x="4230461" y="2197781"/>
              <a:ext cx="649288" cy="663575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ru-RU" sz="4400" dirty="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  <p:sp>
        <p:nvSpPr>
          <p:cNvPr id="11" name="Скругленная прямоугольная выноска 10"/>
          <p:cNvSpPr/>
          <p:nvPr/>
        </p:nvSpPr>
        <p:spPr>
          <a:xfrm>
            <a:off x="3549650" y="4849829"/>
            <a:ext cx="4117975" cy="865187"/>
          </a:xfrm>
          <a:prstGeom prst="wedgeRoundRectCallout">
            <a:avLst>
              <a:gd name="adj1" fmla="val -190"/>
              <a:gd name="adj2" fmla="val -108867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28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используются только </a:t>
            </a:r>
            <a:br>
              <a:rPr lang="ru-RU" sz="28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</a:br>
            <a:r>
              <a:rPr lang="ru-RU" sz="28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4 символа из 256</a:t>
            </a:r>
            <a:endParaRPr lang="ru-RU" sz="2800" b="1" baseline="30000" dirty="0">
              <a:solidFill>
                <a:srgbClr val="333399"/>
              </a:solidFill>
              <a:latin typeface="+mn-lt"/>
              <a:cs typeface="Times New Roman" pitchFamily="18" charset="0"/>
            </a:endParaRPr>
          </a:p>
        </p:txBody>
      </p:sp>
      <p:pic>
        <p:nvPicPr>
          <p:cNvPr id="12" name="Picture 4" descr="https://gadgetarq.com/wp-content/uploads/2022/05/compression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4214818"/>
            <a:ext cx="2500330" cy="2500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600" b="1" spc="50" dirty="0" smtClean="0">
                <a:ln w="11430">
                  <a:noFill/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Алгоритм </a:t>
            </a:r>
            <a:r>
              <a:rPr lang="en-US" sz="6600" b="1" spc="50" dirty="0" smtClean="0">
                <a:ln w="11430">
                  <a:noFill/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RLE</a:t>
            </a:r>
            <a:endParaRPr lang="ru-RU" sz="6600" b="1" spc="50" dirty="0" smtClean="0">
              <a:ln w="11430">
                <a:noFill/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7893" name="Rectangle 4"/>
          <p:cNvSpPr>
            <a:spLocks noChangeArrowheads="1"/>
          </p:cNvSpPr>
          <p:nvPr/>
        </p:nvSpPr>
        <p:spPr bwMode="auto">
          <a:xfrm>
            <a:off x="419100" y="830263"/>
            <a:ext cx="83867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6213" indent="-176213" defTabSz="2058988">
              <a:tabLst>
                <a:tab pos="1081088" algn="l"/>
                <a:tab pos="1884363" algn="l"/>
              </a:tabLst>
            </a:pPr>
            <a:r>
              <a:rPr lang="en-US" sz="2800" b="1" dirty="0">
                <a:solidFill>
                  <a:schemeClr val="accent3"/>
                </a:solidFill>
              </a:rPr>
              <a:t>RLE</a:t>
            </a:r>
            <a:r>
              <a:rPr lang="en-US" sz="2800" b="1" dirty="0">
                <a:solidFill>
                  <a:schemeClr val="accent2"/>
                </a:solidFill>
              </a:rPr>
              <a:t> </a:t>
            </a:r>
            <a:r>
              <a:rPr lang="en-US" sz="2800" dirty="0"/>
              <a:t>(</a:t>
            </a:r>
            <a:r>
              <a:rPr lang="ru-RU" sz="2800" dirty="0"/>
              <a:t>англ. </a:t>
            </a:r>
            <a:r>
              <a:rPr lang="en-US" sz="2800" b="1" i="1" dirty="0"/>
              <a:t>Run Length Encoding</a:t>
            </a:r>
            <a:r>
              <a:rPr lang="en-US" sz="2800" i="1" dirty="0"/>
              <a:t>, </a:t>
            </a:r>
            <a:r>
              <a:rPr lang="ru-RU" sz="2800" dirty="0"/>
              <a:t>кодирование цепочек одинаковых символов</a:t>
            </a:r>
            <a:r>
              <a:rPr lang="en-US" sz="2800" dirty="0"/>
              <a:t>)</a:t>
            </a:r>
            <a:endParaRPr lang="ru-RU" sz="2800" dirty="0"/>
          </a:p>
        </p:txBody>
      </p:sp>
      <p:graphicFrame>
        <p:nvGraphicFramePr>
          <p:cNvPr id="6" name="Group 94"/>
          <p:cNvGraphicFramePr>
            <a:graphicFrameLocks noGrp="1"/>
          </p:cNvGraphicFramePr>
          <p:nvPr/>
        </p:nvGraphicFramePr>
        <p:xfrm>
          <a:off x="987425" y="2214563"/>
          <a:ext cx="4876800" cy="45720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969963" y="2692400"/>
            <a:ext cx="2455862" cy="190500"/>
            <a:chOff x="611" y="1664"/>
            <a:chExt cx="1913" cy="120"/>
          </a:xfrm>
        </p:grpSpPr>
        <p:sp>
          <p:nvSpPr>
            <p:cNvPr id="37946" name="Freeform 36"/>
            <p:cNvSpPr>
              <a:spLocks/>
            </p:cNvSpPr>
            <p:nvPr/>
          </p:nvSpPr>
          <p:spPr bwMode="auto">
            <a:xfrm>
              <a:off x="611" y="1664"/>
              <a:ext cx="975" cy="120"/>
            </a:xfrm>
            <a:custGeom>
              <a:avLst/>
              <a:gdLst>
                <a:gd name="T0" fmla="*/ 11 w 975"/>
                <a:gd name="T1" fmla="*/ 0 h 120"/>
                <a:gd name="T2" fmla="*/ 135 w 975"/>
                <a:gd name="T3" fmla="*/ 58 h 120"/>
                <a:gd name="T4" fmla="*/ 819 w 975"/>
                <a:gd name="T5" fmla="*/ 64 h 120"/>
                <a:gd name="T6" fmla="*/ 957 w 975"/>
                <a:gd name="T7" fmla="*/ 120 h 12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75"/>
                <a:gd name="T13" fmla="*/ 0 h 120"/>
                <a:gd name="T14" fmla="*/ 975 w 975"/>
                <a:gd name="T15" fmla="*/ 120 h 12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75" h="120">
                  <a:moveTo>
                    <a:pt x="11" y="0"/>
                  </a:moveTo>
                  <a:cubicBezTo>
                    <a:pt x="23" y="24"/>
                    <a:pt x="0" y="47"/>
                    <a:pt x="135" y="58"/>
                  </a:cubicBezTo>
                  <a:cubicBezTo>
                    <a:pt x="270" y="69"/>
                    <a:pt x="663" y="53"/>
                    <a:pt x="819" y="64"/>
                  </a:cubicBezTo>
                  <a:cubicBezTo>
                    <a:pt x="975" y="75"/>
                    <a:pt x="949" y="106"/>
                    <a:pt x="957" y="12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47" name="Freeform 37"/>
            <p:cNvSpPr>
              <a:spLocks/>
            </p:cNvSpPr>
            <p:nvPr/>
          </p:nvSpPr>
          <p:spPr bwMode="auto">
            <a:xfrm flipH="1">
              <a:off x="1549" y="1664"/>
              <a:ext cx="975" cy="120"/>
            </a:xfrm>
            <a:custGeom>
              <a:avLst/>
              <a:gdLst>
                <a:gd name="T0" fmla="*/ 11 w 975"/>
                <a:gd name="T1" fmla="*/ 0 h 120"/>
                <a:gd name="T2" fmla="*/ 135 w 975"/>
                <a:gd name="T3" fmla="*/ 58 h 120"/>
                <a:gd name="T4" fmla="*/ 819 w 975"/>
                <a:gd name="T5" fmla="*/ 64 h 120"/>
                <a:gd name="T6" fmla="*/ 957 w 975"/>
                <a:gd name="T7" fmla="*/ 120 h 12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75"/>
                <a:gd name="T13" fmla="*/ 0 h 120"/>
                <a:gd name="T14" fmla="*/ 975 w 975"/>
                <a:gd name="T15" fmla="*/ 120 h 12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75" h="120">
                  <a:moveTo>
                    <a:pt x="11" y="0"/>
                  </a:moveTo>
                  <a:cubicBezTo>
                    <a:pt x="23" y="24"/>
                    <a:pt x="0" y="47"/>
                    <a:pt x="135" y="58"/>
                  </a:cubicBezTo>
                  <a:cubicBezTo>
                    <a:pt x="270" y="69"/>
                    <a:pt x="663" y="53"/>
                    <a:pt x="819" y="64"/>
                  </a:cubicBezTo>
                  <a:cubicBezTo>
                    <a:pt x="975" y="75"/>
                    <a:pt x="949" y="106"/>
                    <a:pt x="957" y="12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39"/>
          <p:cNvGrpSpPr>
            <a:grpSpLocks/>
          </p:cNvGrpSpPr>
          <p:nvPr/>
        </p:nvGrpSpPr>
        <p:grpSpPr bwMode="auto">
          <a:xfrm>
            <a:off x="3417888" y="2701925"/>
            <a:ext cx="2455862" cy="190500"/>
            <a:chOff x="611" y="1664"/>
            <a:chExt cx="1913" cy="120"/>
          </a:xfrm>
        </p:grpSpPr>
        <p:sp>
          <p:nvSpPr>
            <p:cNvPr id="37944" name="Freeform 40"/>
            <p:cNvSpPr>
              <a:spLocks/>
            </p:cNvSpPr>
            <p:nvPr/>
          </p:nvSpPr>
          <p:spPr bwMode="auto">
            <a:xfrm>
              <a:off x="611" y="1664"/>
              <a:ext cx="975" cy="120"/>
            </a:xfrm>
            <a:custGeom>
              <a:avLst/>
              <a:gdLst>
                <a:gd name="T0" fmla="*/ 11 w 975"/>
                <a:gd name="T1" fmla="*/ 0 h 120"/>
                <a:gd name="T2" fmla="*/ 135 w 975"/>
                <a:gd name="T3" fmla="*/ 58 h 120"/>
                <a:gd name="T4" fmla="*/ 819 w 975"/>
                <a:gd name="T5" fmla="*/ 64 h 120"/>
                <a:gd name="T6" fmla="*/ 957 w 975"/>
                <a:gd name="T7" fmla="*/ 120 h 12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75"/>
                <a:gd name="T13" fmla="*/ 0 h 120"/>
                <a:gd name="T14" fmla="*/ 975 w 975"/>
                <a:gd name="T15" fmla="*/ 120 h 12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75" h="120">
                  <a:moveTo>
                    <a:pt x="11" y="0"/>
                  </a:moveTo>
                  <a:cubicBezTo>
                    <a:pt x="23" y="24"/>
                    <a:pt x="0" y="47"/>
                    <a:pt x="135" y="58"/>
                  </a:cubicBezTo>
                  <a:cubicBezTo>
                    <a:pt x="270" y="69"/>
                    <a:pt x="663" y="53"/>
                    <a:pt x="819" y="64"/>
                  </a:cubicBezTo>
                  <a:cubicBezTo>
                    <a:pt x="975" y="75"/>
                    <a:pt x="949" y="106"/>
                    <a:pt x="957" y="12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45" name="Freeform 41"/>
            <p:cNvSpPr>
              <a:spLocks/>
            </p:cNvSpPr>
            <p:nvPr/>
          </p:nvSpPr>
          <p:spPr bwMode="auto">
            <a:xfrm flipH="1">
              <a:off x="1549" y="1664"/>
              <a:ext cx="975" cy="120"/>
            </a:xfrm>
            <a:custGeom>
              <a:avLst/>
              <a:gdLst>
                <a:gd name="T0" fmla="*/ 11 w 975"/>
                <a:gd name="T1" fmla="*/ 0 h 120"/>
                <a:gd name="T2" fmla="*/ 135 w 975"/>
                <a:gd name="T3" fmla="*/ 58 h 120"/>
                <a:gd name="T4" fmla="*/ 819 w 975"/>
                <a:gd name="T5" fmla="*/ 64 h 120"/>
                <a:gd name="T6" fmla="*/ 957 w 975"/>
                <a:gd name="T7" fmla="*/ 120 h 12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75"/>
                <a:gd name="T13" fmla="*/ 0 h 120"/>
                <a:gd name="T14" fmla="*/ 975 w 975"/>
                <a:gd name="T15" fmla="*/ 120 h 12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75" h="120">
                  <a:moveTo>
                    <a:pt x="11" y="0"/>
                  </a:moveTo>
                  <a:cubicBezTo>
                    <a:pt x="23" y="24"/>
                    <a:pt x="0" y="47"/>
                    <a:pt x="135" y="58"/>
                  </a:cubicBezTo>
                  <a:cubicBezTo>
                    <a:pt x="270" y="69"/>
                    <a:pt x="663" y="53"/>
                    <a:pt x="819" y="64"/>
                  </a:cubicBezTo>
                  <a:cubicBezTo>
                    <a:pt x="975" y="75"/>
                    <a:pt x="949" y="106"/>
                    <a:pt x="957" y="12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3" name="Rectangle 43"/>
          <p:cNvSpPr>
            <a:spLocks noChangeArrowheads="1"/>
          </p:cNvSpPr>
          <p:nvPr/>
        </p:nvSpPr>
        <p:spPr bwMode="auto">
          <a:xfrm>
            <a:off x="1931988" y="2854325"/>
            <a:ext cx="6985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100</a:t>
            </a:r>
            <a:endParaRPr lang="ru-RU" sz="2400"/>
          </a:p>
        </p:txBody>
      </p:sp>
      <p:sp>
        <p:nvSpPr>
          <p:cNvPr id="14" name="Rectangle 44"/>
          <p:cNvSpPr>
            <a:spLocks noChangeArrowheads="1"/>
          </p:cNvSpPr>
          <p:nvPr/>
        </p:nvSpPr>
        <p:spPr bwMode="auto">
          <a:xfrm>
            <a:off x="4379913" y="2863850"/>
            <a:ext cx="6985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100</a:t>
            </a:r>
            <a:endParaRPr lang="ru-RU" sz="2400"/>
          </a:p>
        </p:txBody>
      </p:sp>
      <p:sp>
        <p:nvSpPr>
          <p:cNvPr id="15" name="Rectangle 45"/>
          <p:cNvSpPr>
            <a:spLocks noChangeArrowheads="1"/>
          </p:cNvSpPr>
          <p:nvPr/>
        </p:nvSpPr>
        <p:spPr bwMode="auto">
          <a:xfrm>
            <a:off x="6116638" y="2192338"/>
            <a:ext cx="1768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200 </a:t>
            </a:r>
            <a:r>
              <a:rPr lang="ru-RU" sz="2400"/>
              <a:t>байтов</a:t>
            </a:r>
          </a:p>
        </p:txBody>
      </p:sp>
      <p:sp>
        <p:nvSpPr>
          <p:cNvPr id="16" name="Rectangle 46"/>
          <p:cNvSpPr>
            <a:spLocks noChangeArrowheads="1"/>
          </p:cNvSpPr>
          <p:nvPr/>
        </p:nvSpPr>
        <p:spPr bwMode="auto">
          <a:xfrm>
            <a:off x="492125" y="1701800"/>
            <a:ext cx="21955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Файл </a:t>
            </a:r>
            <a:r>
              <a:rPr lang="en-US" sz="2400" b="1">
                <a:latin typeface="Courier New" pitchFamily="49" charset="0"/>
              </a:rPr>
              <a:t>qq.txt</a:t>
            </a:r>
            <a:endParaRPr lang="ru-RU" sz="2400" b="1">
              <a:latin typeface="Courier New" pitchFamily="49" charset="0"/>
            </a:endParaRPr>
          </a:p>
        </p:txBody>
      </p:sp>
      <p:sp>
        <p:nvSpPr>
          <p:cNvPr id="17" name="Rectangle 47"/>
          <p:cNvSpPr>
            <a:spLocks noChangeArrowheads="1"/>
          </p:cNvSpPr>
          <p:nvPr/>
        </p:nvSpPr>
        <p:spPr bwMode="auto">
          <a:xfrm>
            <a:off x="492125" y="3236913"/>
            <a:ext cx="36449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Файл </a:t>
            </a:r>
            <a:r>
              <a:rPr lang="en-US" sz="2400" b="1">
                <a:latin typeface="Courier New" pitchFamily="49" charset="0"/>
              </a:rPr>
              <a:t>qq.rle </a:t>
            </a:r>
            <a:r>
              <a:rPr lang="en-US" sz="2400"/>
              <a:t>(</a:t>
            </a:r>
            <a:r>
              <a:rPr lang="ru-RU" sz="2400"/>
              <a:t>сжатый</a:t>
            </a:r>
            <a:r>
              <a:rPr lang="en-US" sz="2400"/>
              <a:t>)</a:t>
            </a:r>
            <a:endParaRPr lang="ru-RU" sz="2400"/>
          </a:p>
        </p:txBody>
      </p:sp>
      <p:graphicFrame>
        <p:nvGraphicFramePr>
          <p:cNvPr id="18" name="Group 104"/>
          <p:cNvGraphicFramePr>
            <a:graphicFrameLocks noGrp="1"/>
          </p:cNvGraphicFramePr>
          <p:nvPr/>
        </p:nvGraphicFramePr>
        <p:xfrm>
          <a:off x="996950" y="3783013"/>
          <a:ext cx="2891764" cy="457200"/>
        </p:xfrm>
        <a:graphic>
          <a:graphicData uri="http://schemas.openxmlformats.org/drawingml/2006/table">
            <a:tbl>
              <a:tblPr/>
              <a:tblGrid>
                <a:gridCol w="722941"/>
                <a:gridCol w="722941"/>
                <a:gridCol w="722941"/>
                <a:gridCol w="722941"/>
              </a:tblGrid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100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100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" name="Rectangle 70"/>
          <p:cNvSpPr>
            <a:spLocks noChangeArrowheads="1"/>
          </p:cNvSpPr>
          <p:nvPr/>
        </p:nvSpPr>
        <p:spPr bwMode="auto">
          <a:xfrm>
            <a:off x="3970338" y="3770313"/>
            <a:ext cx="12636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4 </a:t>
            </a:r>
            <a:r>
              <a:rPr lang="ru-RU" sz="2400"/>
              <a:t>байта</a:t>
            </a:r>
          </a:p>
        </p:txBody>
      </p:sp>
      <p:grpSp>
        <p:nvGrpSpPr>
          <p:cNvPr id="4" name="Group 74"/>
          <p:cNvGrpSpPr>
            <a:grpSpLocks/>
          </p:cNvGrpSpPr>
          <p:nvPr/>
        </p:nvGrpSpPr>
        <p:grpSpPr bwMode="auto">
          <a:xfrm>
            <a:off x="479425" y="4359275"/>
            <a:ext cx="5129213" cy="663575"/>
            <a:chOff x="627" y="2445"/>
            <a:chExt cx="3231" cy="418"/>
          </a:xfrm>
        </p:grpSpPr>
        <p:sp>
          <p:nvSpPr>
            <p:cNvPr id="21" name="Text Box 72"/>
            <p:cNvSpPr txBox="1">
              <a:spLocks noChangeArrowheads="1"/>
            </p:cNvSpPr>
            <p:nvPr/>
          </p:nvSpPr>
          <p:spPr bwMode="auto">
            <a:xfrm>
              <a:off x="921" y="2512"/>
              <a:ext cx="2937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ru-RU" sz="2400" dirty="0">
                  <a:latin typeface="Arial" pitchFamily="34" charset="0"/>
                </a:rPr>
                <a:t>  В чем состоит избыточность?</a:t>
              </a:r>
            </a:p>
          </p:txBody>
        </p:sp>
        <p:sp>
          <p:nvSpPr>
            <p:cNvPr id="37943" name="Oval 73"/>
            <p:cNvSpPr>
              <a:spLocks noChangeArrowheads="1"/>
            </p:cNvSpPr>
            <p:nvPr/>
          </p:nvSpPr>
          <p:spPr bwMode="auto">
            <a:xfrm>
              <a:off x="627" y="2445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en-US" sz="4400" b="1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sz="4400" b="1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23" name="AutoShape 75"/>
          <p:cNvSpPr>
            <a:spLocks noChangeArrowheads="1"/>
          </p:cNvSpPr>
          <p:nvPr/>
        </p:nvSpPr>
        <p:spPr bwMode="auto">
          <a:xfrm>
            <a:off x="5127625" y="3303588"/>
            <a:ext cx="2670175" cy="501650"/>
          </a:xfrm>
          <a:prstGeom prst="wedgeRoundRectCallout">
            <a:avLst>
              <a:gd name="adj1" fmla="val -65799"/>
              <a:gd name="adj2" fmla="val 62042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>
              <a:defRPr/>
            </a:pPr>
            <a:r>
              <a:rPr lang="ru-RU" sz="2400" dirty="0">
                <a:latin typeface="Arial" pitchFamily="34" charset="0"/>
              </a:rPr>
              <a:t>сжатие в </a:t>
            </a:r>
            <a:r>
              <a:rPr lang="en-US" sz="2400" dirty="0">
                <a:latin typeface="Arial" pitchFamily="34" charset="0"/>
              </a:rPr>
              <a:t>5</a:t>
            </a:r>
            <a:r>
              <a:rPr lang="ru-RU" sz="2400" dirty="0">
                <a:latin typeface="Arial" pitchFamily="34" charset="0"/>
              </a:rPr>
              <a:t>0 раз!</a:t>
            </a:r>
          </a:p>
        </p:txBody>
      </p:sp>
      <p:grpSp>
        <p:nvGrpSpPr>
          <p:cNvPr id="5" name="Group 74"/>
          <p:cNvGrpSpPr>
            <a:grpSpLocks/>
          </p:cNvGrpSpPr>
          <p:nvPr/>
        </p:nvGrpSpPr>
        <p:grpSpPr bwMode="auto">
          <a:xfrm>
            <a:off x="1365250" y="5011738"/>
            <a:ext cx="4973638" cy="663575"/>
            <a:chOff x="627" y="2445"/>
            <a:chExt cx="3133" cy="418"/>
          </a:xfrm>
        </p:grpSpPr>
        <p:sp>
          <p:nvSpPr>
            <p:cNvPr id="32" name="Text Box 72"/>
            <p:cNvSpPr txBox="1">
              <a:spLocks noChangeArrowheads="1"/>
            </p:cNvSpPr>
            <p:nvPr/>
          </p:nvSpPr>
          <p:spPr bwMode="auto">
            <a:xfrm>
              <a:off x="921" y="2512"/>
              <a:ext cx="2839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ru-RU" sz="2400" dirty="0">
                  <a:latin typeface="Arial" pitchFamily="34" charset="0"/>
                </a:rPr>
                <a:t>  Сжатие с потерями или без</a:t>
              </a:r>
              <a:r>
                <a:rPr lang="en-US" sz="2400" dirty="0">
                  <a:latin typeface="Arial" pitchFamily="34" charset="0"/>
                </a:rPr>
                <a:t>?</a:t>
              </a:r>
              <a:endParaRPr lang="ru-RU" sz="2400" dirty="0">
                <a:latin typeface="Arial" pitchFamily="34" charset="0"/>
              </a:endParaRPr>
            </a:p>
          </p:txBody>
        </p:sp>
        <p:sp>
          <p:nvSpPr>
            <p:cNvPr id="37941" name="Oval 73"/>
            <p:cNvSpPr>
              <a:spLocks noChangeArrowheads="1"/>
            </p:cNvSpPr>
            <p:nvPr/>
          </p:nvSpPr>
          <p:spPr bwMode="auto">
            <a:xfrm>
              <a:off x="627" y="2445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en-US" sz="4400" b="1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sz="4400" b="1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grpSp>
        <p:nvGrpSpPr>
          <p:cNvPr id="7" name="Group 74"/>
          <p:cNvGrpSpPr>
            <a:grpSpLocks/>
          </p:cNvGrpSpPr>
          <p:nvPr/>
        </p:nvGrpSpPr>
        <p:grpSpPr bwMode="auto">
          <a:xfrm>
            <a:off x="2366963" y="5705475"/>
            <a:ext cx="4184650" cy="663575"/>
            <a:chOff x="627" y="2445"/>
            <a:chExt cx="2636" cy="418"/>
          </a:xfrm>
        </p:grpSpPr>
        <p:sp>
          <p:nvSpPr>
            <p:cNvPr id="35" name="Text Box 72"/>
            <p:cNvSpPr txBox="1">
              <a:spLocks noChangeArrowheads="1"/>
            </p:cNvSpPr>
            <p:nvPr/>
          </p:nvSpPr>
          <p:spPr bwMode="auto">
            <a:xfrm>
              <a:off x="921" y="2512"/>
              <a:ext cx="2342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ru-RU" sz="2400" dirty="0">
                  <a:latin typeface="Arial" pitchFamily="34" charset="0"/>
                </a:rPr>
                <a:t>  Что в худшем случае</a:t>
              </a:r>
              <a:r>
                <a:rPr lang="en-US" sz="2400" dirty="0">
                  <a:latin typeface="Arial" pitchFamily="34" charset="0"/>
                </a:rPr>
                <a:t>?</a:t>
              </a:r>
              <a:endParaRPr lang="ru-RU" sz="2400" dirty="0">
                <a:latin typeface="Arial" pitchFamily="34" charset="0"/>
              </a:endParaRPr>
            </a:p>
          </p:txBody>
        </p:sp>
        <p:sp>
          <p:nvSpPr>
            <p:cNvPr id="37939" name="Oval 73"/>
            <p:cNvSpPr>
              <a:spLocks noChangeArrowheads="1"/>
            </p:cNvSpPr>
            <p:nvPr/>
          </p:nvSpPr>
          <p:spPr bwMode="auto">
            <a:xfrm>
              <a:off x="627" y="2445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en-US" sz="4400" b="1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sz="4400" b="1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9" grpId="0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01625"/>
            <a:ext cx="8375650" cy="471488"/>
          </a:xfrm>
        </p:spPr>
        <p:txBody>
          <a:bodyPr>
            <a:noAutofit/>
          </a:bodyPr>
          <a:lstStyle/>
          <a:p>
            <a:r>
              <a:rPr lang="ru-RU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Алгоритм </a:t>
            </a:r>
            <a: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RLE</a:t>
            </a:r>
            <a:endParaRPr lang="ru-RU" sz="66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31775" y="1931988"/>
          <a:ext cx="8681772" cy="1364168"/>
        </p:xfrm>
        <a:graphic>
          <a:graphicData uri="http://schemas.openxmlformats.org/drawingml/2006/table">
            <a:tbl>
              <a:tblPr/>
              <a:tblGrid>
                <a:gridCol w="1735515"/>
                <a:gridCol w="1736914"/>
                <a:gridCol w="1735515"/>
                <a:gridCol w="1736914"/>
                <a:gridCol w="1736914"/>
              </a:tblGrid>
              <a:tr h="4528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latin typeface="+mn-lt"/>
                          <a:ea typeface="Times New Roman"/>
                          <a:cs typeface="Times New Roman"/>
                        </a:rPr>
                        <a:t>8F</a:t>
                      </a:r>
                      <a:r>
                        <a:rPr lang="en-US" sz="2800" b="1" baseline="-25000" dirty="0" smtClean="0">
                          <a:latin typeface="+mn-lt"/>
                          <a:ea typeface="Times New Roman"/>
                          <a:cs typeface="Times New Roman"/>
                        </a:rPr>
                        <a:t>16</a:t>
                      </a:r>
                      <a:endParaRPr lang="ru-RU" sz="2800" b="1" baseline="-25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latin typeface="+mn-lt"/>
                          <a:ea typeface="Times New Roman"/>
                          <a:cs typeface="Times New Roman"/>
                        </a:rPr>
                        <a:t>C0</a:t>
                      </a:r>
                      <a:r>
                        <a:rPr lang="en-US" sz="2800" b="1" baseline="-25000" dirty="0" smtClean="0">
                          <a:latin typeface="+mn-lt"/>
                          <a:ea typeface="Times New Roman"/>
                          <a:cs typeface="Times New Roman"/>
                        </a:rPr>
                        <a:t>16</a:t>
                      </a:r>
                      <a:endParaRPr lang="ru-RU" sz="2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latin typeface="+mn-lt"/>
                          <a:ea typeface="Times New Roman"/>
                          <a:cs typeface="Times New Roman"/>
                        </a:rPr>
                        <a:t>02</a:t>
                      </a:r>
                      <a:r>
                        <a:rPr lang="en-US" sz="2800" b="1" baseline="-25000" dirty="0" smtClean="0">
                          <a:latin typeface="+mn-lt"/>
                          <a:ea typeface="Times New Roman"/>
                          <a:cs typeface="Times New Roman"/>
                        </a:rPr>
                        <a:t>16</a:t>
                      </a:r>
                      <a:endParaRPr lang="ru-RU" sz="2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latin typeface="+mn-lt"/>
                          <a:ea typeface="Times New Roman"/>
                          <a:cs typeface="Times New Roman"/>
                        </a:rPr>
                        <a:t>C1</a:t>
                      </a:r>
                      <a:r>
                        <a:rPr lang="en-US" sz="2800" b="1" baseline="-25000" dirty="0" smtClean="0">
                          <a:latin typeface="+mn-lt"/>
                          <a:ea typeface="Times New Roman"/>
                          <a:cs typeface="Times New Roman"/>
                        </a:rPr>
                        <a:t>16</a:t>
                      </a:r>
                      <a:endParaRPr lang="ru-RU" sz="2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latin typeface="+mn-lt"/>
                          <a:ea typeface="Times New Roman"/>
                          <a:cs typeface="Times New Roman"/>
                        </a:rPr>
                        <a:t>C2</a:t>
                      </a:r>
                      <a:r>
                        <a:rPr lang="en-US" sz="2800" b="1" baseline="-25000" dirty="0" smtClean="0">
                          <a:latin typeface="+mn-lt"/>
                          <a:ea typeface="Times New Roman"/>
                          <a:cs typeface="Times New Roman"/>
                        </a:rPr>
                        <a:t>16</a:t>
                      </a:r>
                      <a:endParaRPr lang="ru-RU" sz="2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28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ru-RU" sz="2400" dirty="0">
                          <a:solidFill>
                            <a:srgbClr val="333399"/>
                          </a:solidFill>
                          <a:latin typeface="+mn-lt"/>
                          <a:ea typeface="Calibri"/>
                          <a:cs typeface="Times New Roman"/>
                        </a:rPr>
                        <a:t>0001111</a:t>
                      </a:r>
                      <a:r>
                        <a:rPr lang="ru-RU" sz="2400" baseline="-25000" dirty="0"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endParaRPr lang="ru-RU" sz="2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Calibri"/>
                          <a:cs typeface="Times New Roman"/>
                        </a:rPr>
                        <a:t>11000000</a:t>
                      </a:r>
                      <a:r>
                        <a:rPr lang="ru-RU" sz="2400" baseline="-25000" dirty="0"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endParaRPr lang="ru-RU" sz="2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  <a:r>
                        <a:rPr lang="ru-RU" sz="2400" dirty="0">
                          <a:solidFill>
                            <a:srgbClr val="333399"/>
                          </a:solidFill>
                          <a:latin typeface="+mn-lt"/>
                          <a:ea typeface="Calibri"/>
                          <a:cs typeface="Times New Roman"/>
                        </a:rPr>
                        <a:t>0000010</a:t>
                      </a:r>
                      <a:r>
                        <a:rPr lang="ru-RU" sz="2400" baseline="-25000" dirty="0"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endParaRPr lang="ru-RU" sz="2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Calibri"/>
                          <a:cs typeface="Times New Roman"/>
                        </a:rPr>
                        <a:t>11000001</a:t>
                      </a:r>
                      <a:r>
                        <a:rPr lang="ru-RU" sz="2400" baseline="-25000" dirty="0"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endParaRPr lang="ru-RU" sz="2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Calibri"/>
                          <a:cs typeface="Times New Roman"/>
                        </a:rPr>
                        <a:t>11000010</a:t>
                      </a:r>
                      <a:r>
                        <a:rPr lang="ru-RU" sz="2400" baseline="-25000" dirty="0"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endParaRPr lang="ru-RU" sz="2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+mn-lt"/>
                          <a:ea typeface="Calibri"/>
                          <a:cs typeface="Times New Roman"/>
                        </a:rPr>
                        <a:t>повтор 15</a:t>
                      </a:r>
                      <a:endParaRPr lang="ru-RU" sz="3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rgbClr val="333399"/>
                          </a:solidFill>
                          <a:latin typeface="+mn-lt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ru-RU" sz="2400" dirty="0">
                          <a:latin typeface="+mn-lt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en-US" sz="2400" dirty="0" err="1">
                          <a:latin typeface="+mn-lt"/>
                          <a:ea typeface="Calibri"/>
                          <a:cs typeface="Times New Roman"/>
                        </a:rPr>
                        <a:t>код</a:t>
                      </a:r>
                      <a:r>
                        <a:rPr lang="en-US" sz="2400" dirty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latin typeface="+mn-lt"/>
                          <a:ea typeface="Calibri"/>
                          <a:cs typeface="Times New Roman"/>
                        </a:rPr>
                        <a:t>192)</a:t>
                      </a:r>
                      <a:endParaRPr lang="ru-RU" sz="3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endParaRPr lang="ru-RU" sz="3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rgbClr val="333399"/>
                          </a:solidFill>
                          <a:latin typeface="+mn-lt"/>
                          <a:ea typeface="Calibri"/>
                          <a:cs typeface="Times New Roman"/>
                        </a:rPr>
                        <a:t>Б</a:t>
                      </a:r>
                      <a:r>
                        <a:rPr lang="ru-RU" sz="2400" dirty="0">
                          <a:latin typeface="+mn-lt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en-US" sz="2400" dirty="0" err="1">
                          <a:latin typeface="+mn-lt"/>
                          <a:ea typeface="Calibri"/>
                          <a:cs typeface="Times New Roman"/>
                        </a:rPr>
                        <a:t>код</a:t>
                      </a:r>
                      <a:r>
                        <a:rPr lang="en-US" sz="2400" dirty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latin typeface="+mn-lt"/>
                          <a:ea typeface="Calibri"/>
                          <a:cs typeface="Times New Roman"/>
                        </a:rPr>
                        <a:t>193)</a:t>
                      </a:r>
                      <a:endParaRPr lang="ru-RU" sz="3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33399"/>
                          </a:solidFill>
                          <a:latin typeface="+mn-lt"/>
                          <a:ea typeface="Calibri"/>
                          <a:cs typeface="Times New Roman"/>
                        </a:rPr>
                        <a:t>В</a:t>
                      </a:r>
                      <a:r>
                        <a:rPr lang="ru-RU" sz="2400" dirty="0">
                          <a:latin typeface="+mn-lt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en-US" sz="2400" dirty="0" err="1">
                          <a:latin typeface="+mn-lt"/>
                          <a:ea typeface="Calibri"/>
                          <a:cs typeface="Times New Roman"/>
                        </a:rPr>
                        <a:t>код</a:t>
                      </a:r>
                      <a:r>
                        <a:rPr lang="en-US" sz="2400" dirty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latin typeface="+mn-lt"/>
                          <a:ea typeface="Calibri"/>
                          <a:cs typeface="Times New Roman"/>
                        </a:rPr>
                        <a:t>194)</a:t>
                      </a:r>
                      <a:endParaRPr lang="ru-RU" sz="3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pSp>
        <p:nvGrpSpPr>
          <p:cNvPr id="2" name="Группа 7"/>
          <p:cNvGrpSpPr>
            <a:grpSpLocks/>
          </p:cNvGrpSpPr>
          <p:nvPr/>
        </p:nvGrpSpPr>
        <p:grpSpPr bwMode="auto">
          <a:xfrm>
            <a:off x="333375" y="1143000"/>
            <a:ext cx="3663950" cy="1331913"/>
            <a:chOff x="346150" y="834498"/>
            <a:chExt cx="3315213" cy="1330387"/>
          </a:xfrm>
        </p:grpSpPr>
        <p:sp>
          <p:nvSpPr>
            <p:cNvPr id="6" name="Полилиния 5"/>
            <p:cNvSpPr/>
            <p:nvPr/>
          </p:nvSpPr>
          <p:spPr bwMode="auto">
            <a:xfrm>
              <a:off x="346150" y="1108821"/>
              <a:ext cx="430920" cy="1056064"/>
            </a:xfrm>
            <a:custGeom>
              <a:avLst/>
              <a:gdLst>
                <a:gd name="connsiteX0" fmla="*/ 209550 w 300037"/>
                <a:gd name="connsiteY0" fmla="*/ 0 h 314325"/>
                <a:gd name="connsiteX1" fmla="*/ 0 w 300037"/>
                <a:gd name="connsiteY1" fmla="*/ 314325 h 314325"/>
                <a:gd name="connsiteX2" fmla="*/ 300037 w 300037"/>
                <a:gd name="connsiteY2" fmla="*/ 123825 h 314325"/>
                <a:gd name="connsiteX3" fmla="*/ 209550 w 300037"/>
                <a:gd name="connsiteY3" fmla="*/ 0 h 314325"/>
                <a:gd name="connsiteX0" fmla="*/ 340543 w 431030"/>
                <a:gd name="connsiteY0" fmla="*/ 0 h 1056710"/>
                <a:gd name="connsiteX1" fmla="*/ 0 w 431030"/>
                <a:gd name="connsiteY1" fmla="*/ 1056710 h 1056710"/>
                <a:gd name="connsiteX2" fmla="*/ 431030 w 431030"/>
                <a:gd name="connsiteY2" fmla="*/ 123825 h 1056710"/>
                <a:gd name="connsiteX3" fmla="*/ 340543 w 431030"/>
                <a:gd name="connsiteY3" fmla="*/ 0 h 10567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1030" h="1056710">
                  <a:moveTo>
                    <a:pt x="340543" y="0"/>
                  </a:moveTo>
                  <a:lnTo>
                    <a:pt x="0" y="1056710"/>
                  </a:lnTo>
                  <a:lnTo>
                    <a:pt x="431030" y="123825"/>
                  </a:lnTo>
                  <a:lnTo>
                    <a:pt x="340543" y="0"/>
                  </a:lnTo>
                  <a:close/>
                </a:path>
              </a:pathLst>
            </a:custGeom>
            <a:ln>
              <a:headEnd/>
              <a:tailEnd type="none" w="lg" len="lg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90000" tIns="46800" rIns="90000" bIns="46800" anchor="ctr"/>
            <a:lstStyle/>
            <a:p>
              <a:pPr algn="ctr">
                <a:defRPr/>
              </a:pPr>
              <a:endParaRPr lang="ru-RU" sz="2400">
                <a:latin typeface="Arial" pitchFamily="34" charset="0"/>
              </a:endParaRPr>
            </a:p>
          </p:txBody>
        </p:sp>
        <p:sp>
          <p:nvSpPr>
            <p:cNvPr id="5" name="AutoShape 75"/>
            <p:cNvSpPr>
              <a:spLocks noChangeArrowheads="1"/>
            </p:cNvSpPr>
            <p:nvPr/>
          </p:nvSpPr>
          <p:spPr bwMode="auto">
            <a:xfrm>
              <a:off x="690886" y="834498"/>
              <a:ext cx="2970477" cy="501075"/>
            </a:xfrm>
            <a:prstGeom prst="roundRect">
              <a:avLst/>
            </a:prstGeom>
            <a:ln>
              <a:headEnd/>
              <a:tailEnd type="none" w="lg" len="lg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90000" tIns="46800" rIns="90000" bIns="46800" anchor="ctr"/>
            <a:lstStyle/>
            <a:p>
              <a:pPr algn="ctr">
                <a:defRPr/>
              </a:pPr>
              <a:r>
                <a:rPr lang="ru-RU" sz="2400" dirty="0">
                  <a:latin typeface="Arial" pitchFamily="34" charset="0"/>
                </a:rPr>
                <a:t>управляющие байты</a:t>
              </a:r>
            </a:p>
          </p:txBody>
        </p:sp>
        <p:sp>
          <p:nvSpPr>
            <p:cNvPr id="7" name="Полилиния 6"/>
            <p:cNvSpPr/>
            <p:nvPr/>
          </p:nvSpPr>
          <p:spPr bwMode="auto">
            <a:xfrm flipH="1">
              <a:off x="3468885" y="1288003"/>
              <a:ext cx="178114" cy="830897"/>
            </a:xfrm>
            <a:custGeom>
              <a:avLst/>
              <a:gdLst>
                <a:gd name="connsiteX0" fmla="*/ 209550 w 300037"/>
                <a:gd name="connsiteY0" fmla="*/ 0 h 314325"/>
                <a:gd name="connsiteX1" fmla="*/ 0 w 300037"/>
                <a:gd name="connsiteY1" fmla="*/ 314325 h 314325"/>
                <a:gd name="connsiteX2" fmla="*/ 300037 w 300037"/>
                <a:gd name="connsiteY2" fmla="*/ 123825 h 314325"/>
                <a:gd name="connsiteX3" fmla="*/ 209550 w 300037"/>
                <a:gd name="connsiteY3" fmla="*/ 0 h 314325"/>
                <a:gd name="connsiteX0" fmla="*/ 209550 w 209550"/>
                <a:gd name="connsiteY0" fmla="*/ 0 h 314325"/>
                <a:gd name="connsiteX1" fmla="*/ 0 w 209550"/>
                <a:gd name="connsiteY1" fmla="*/ 314325 h 314325"/>
                <a:gd name="connsiteX2" fmla="*/ 207168 w 209550"/>
                <a:gd name="connsiteY2" fmla="*/ 178594 h 314325"/>
                <a:gd name="connsiteX3" fmla="*/ 209550 w 209550"/>
                <a:gd name="connsiteY3" fmla="*/ 0 h 314325"/>
                <a:gd name="connsiteX0" fmla="*/ 195262 w 207168"/>
                <a:gd name="connsiteY0" fmla="*/ 0 h 314325"/>
                <a:gd name="connsiteX1" fmla="*/ 0 w 207168"/>
                <a:gd name="connsiteY1" fmla="*/ 314325 h 314325"/>
                <a:gd name="connsiteX2" fmla="*/ 207168 w 207168"/>
                <a:gd name="connsiteY2" fmla="*/ 178594 h 314325"/>
                <a:gd name="connsiteX3" fmla="*/ 195262 w 207168"/>
                <a:gd name="connsiteY3" fmla="*/ 0 h 314325"/>
                <a:gd name="connsiteX0" fmla="*/ 0 w 116516"/>
                <a:gd name="connsiteY0" fmla="*/ 0 h 1011442"/>
                <a:gd name="connsiteX1" fmla="*/ 116516 w 116516"/>
                <a:gd name="connsiteY1" fmla="*/ 1011442 h 1011442"/>
                <a:gd name="connsiteX2" fmla="*/ 11906 w 116516"/>
                <a:gd name="connsiteY2" fmla="*/ 178594 h 1011442"/>
                <a:gd name="connsiteX3" fmla="*/ 0 w 116516"/>
                <a:gd name="connsiteY3" fmla="*/ 0 h 1011442"/>
                <a:gd name="connsiteX0" fmla="*/ 177998 w 177998"/>
                <a:gd name="connsiteY0" fmla="*/ 46831 h 832848"/>
                <a:gd name="connsiteX1" fmla="*/ 104610 w 177998"/>
                <a:gd name="connsiteY1" fmla="*/ 832848 h 832848"/>
                <a:gd name="connsiteX2" fmla="*/ 0 w 177998"/>
                <a:gd name="connsiteY2" fmla="*/ 0 h 832848"/>
                <a:gd name="connsiteX3" fmla="*/ 177998 w 177998"/>
                <a:gd name="connsiteY3" fmla="*/ 46831 h 832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7998" h="832848">
                  <a:moveTo>
                    <a:pt x="177998" y="46831"/>
                  </a:moveTo>
                  <a:lnTo>
                    <a:pt x="104610" y="832848"/>
                  </a:lnTo>
                  <a:lnTo>
                    <a:pt x="0" y="0"/>
                  </a:lnTo>
                  <a:lnTo>
                    <a:pt x="177998" y="46831"/>
                  </a:lnTo>
                  <a:close/>
                </a:path>
              </a:pathLst>
            </a:custGeom>
            <a:ln>
              <a:headEnd/>
              <a:tailEnd type="none" w="lg" len="lg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90000" tIns="46800" rIns="90000" bIns="46800" anchor="ctr"/>
            <a:lstStyle/>
            <a:p>
              <a:pPr algn="ctr">
                <a:defRPr/>
              </a:pPr>
              <a:endParaRPr lang="ru-RU" sz="2400">
                <a:latin typeface="Arial" pitchFamily="34" charset="0"/>
              </a:endParaRPr>
            </a:p>
          </p:txBody>
        </p:sp>
      </p:grpSp>
      <p:sp>
        <p:nvSpPr>
          <p:cNvPr id="37912" name="Прямоугольник 8"/>
          <p:cNvSpPr>
            <a:spLocks noChangeArrowheads="1"/>
          </p:cNvSpPr>
          <p:nvPr/>
        </p:nvSpPr>
        <p:spPr bwMode="auto">
          <a:xfrm>
            <a:off x="871538" y="4078288"/>
            <a:ext cx="54673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/>
              <a:t>ААААААААААААААА</a:t>
            </a:r>
            <a:r>
              <a:rPr lang="ru-RU" sz="3600" b="1">
                <a:solidFill>
                  <a:srgbClr val="333399"/>
                </a:solidFill>
              </a:rPr>
              <a:t>БВ</a:t>
            </a:r>
          </a:p>
        </p:txBody>
      </p:sp>
      <p:sp>
        <p:nvSpPr>
          <p:cNvPr id="10" name="Rectangle 46"/>
          <p:cNvSpPr>
            <a:spLocks noChangeArrowheads="1"/>
          </p:cNvSpPr>
          <p:nvPr/>
        </p:nvSpPr>
        <p:spPr bwMode="auto">
          <a:xfrm>
            <a:off x="371475" y="3348038"/>
            <a:ext cx="20415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333399"/>
                </a:solidFill>
              </a:rPr>
              <a:t>Распаковка:</a:t>
            </a:r>
            <a:endParaRPr lang="ru-RU" sz="2400" b="1">
              <a:solidFill>
                <a:srgbClr val="333399"/>
              </a:solidFill>
              <a:latin typeface="Courier New" pitchFamily="49" charset="0"/>
            </a:endParaRPr>
          </a:p>
        </p:txBody>
      </p:sp>
      <p:grpSp>
        <p:nvGrpSpPr>
          <p:cNvPr id="3" name="Group 38"/>
          <p:cNvGrpSpPr>
            <a:grpSpLocks/>
          </p:cNvGrpSpPr>
          <p:nvPr/>
        </p:nvGrpSpPr>
        <p:grpSpPr bwMode="auto">
          <a:xfrm flipV="1">
            <a:off x="960439" y="3846512"/>
            <a:ext cx="3899594" cy="382587"/>
            <a:chOff x="611" y="1664"/>
            <a:chExt cx="1913" cy="120"/>
          </a:xfrm>
        </p:grpSpPr>
        <p:sp>
          <p:nvSpPr>
            <p:cNvPr id="38954" name="Freeform 36"/>
            <p:cNvSpPr>
              <a:spLocks/>
            </p:cNvSpPr>
            <p:nvPr/>
          </p:nvSpPr>
          <p:spPr bwMode="auto">
            <a:xfrm>
              <a:off x="611" y="1664"/>
              <a:ext cx="975" cy="120"/>
            </a:xfrm>
            <a:custGeom>
              <a:avLst/>
              <a:gdLst>
                <a:gd name="T0" fmla="*/ 11 w 975"/>
                <a:gd name="T1" fmla="*/ 0 h 120"/>
                <a:gd name="T2" fmla="*/ 135 w 975"/>
                <a:gd name="T3" fmla="*/ 58 h 120"/>
                <a:gd name="T4" fmla="*/ 819 w 975"/>
                <a:gd name="T5" fmla="*/ 64 h 120"/>
                <a:gd name="T6" fmla="*/ 957 w 975"/>
                <a:gd name="T7" fmla="*/ 120 h 12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75"/>
                <a:gd name="T13" fmla="*/ 0 h 120"/>
                <a:gd name="T14" fmla="*/ 975 w 975"/>
                <a:gd name="T15" fmla="*/ 120 h 12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75" h="120">
                  <a:moveTo>
                    <a:pt x="11" y="0"/>
                  </a:moveTo>
                  <a:cubicBezTo>
                    <a:pt x="23" y="24"/>
                    <a:pt x="0" y="47"/>
                    <a:pt x="135" y="58"/>
                  </a:cubicBezTo>
                  <a:cubicBezTo>
                    <a:pt x="270" y="69"/>
                    <a:pt x="663" y="53"/>
                    <a:pt x="819" y="64"/>
                  </a:cubicBezTo>
                  <a:cubicBezTo>
                    <a:pt x="975" y="75"/>
                    <a:pt x="949" y="106"/>
                    <a:pt x="957" y="12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55" name="Freeform 37"/>
            <p:cNvSpPr>
              <a:spLocks/>
            </p:cNvSpPr>
            <p:nvPr/>
          </p:nvSpPr>
          <p:spPr bwMode="auto">
            <a:xfrm flipH="1">
              <a:off x="1549" y="1664"/>
              <a:ext cx="975" cy="120"/>
            </a:xfrm>
            <a:custGeom>
              <a:avLst/>
              <a:gdLst>
                <a:gd name="T0" fmla="*/ 11 w 975"/>
                <a:gd name="T1" fmla="*/ 0 h 120"/>
                <a:gd name="T2" fmla="*/ 135 w 975"/>
                <a:gd name="T3" fmla="*/ 58 h 120"/>
                <a:gd name="T4" fmla="*/ 819 w 975"/>
                <a:gd name="T5" fmla="*/ 64 h 120"/>
                <a:gd name="T6" fmla="*/ 957 w 975"/>
                <a:gd name="T7" fmla="*/ 120 h 12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75"/>
                <a:gd name="T13" fmla="*/ 0 h 120"/>
                <a:gd name="T14" fmla="*/ 975 w 975"/>
                <a:gd name="T15" fmla="*/ 120 h 12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75" h="120">
                  <a:moveTo>
                    <a:pt x="11" y="0"/>
                  </a:moveTo>
                  <a:cubicBezTo>
                    <a:pt x="23" y="24"/>
                    <a:pt x="0" y="47"/>
                    <a:pt x="135" y="58"/>
                  </a:cubicBezTo>
                  <a:cubicBezTo>
                    <a:pt x="270" y="69"/>
                    <a:pt x="663" y="53"/>
                    <a:pt x="819" y="64"/>
                  </a:cubicBezTo>
                  <a:cubicBezTo>
                    <a:pt x="975" y="75"/>
                    <a:pt x="949" y="106"/>
                    <a:pt x="957" y="12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4" name="Rectangle 43"/>
          <p:cNvSpPr>
            <a:spLocks noChangeArrowheads="1"/>
          </p:cNvSpPr>
          <p:nvPr/>
        </p:nvSpPr>
        <p:spPr bwMode="auto">
          <a:xfrm>
            <a:off x="2967038" y="3446463"/>
            <a:ext cx="5270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15</a:t>
            </a:r>
          </a:p>
        </p:txBody>
      </p:sp>
      <p:grpSp>
        <p:nvGrpSpPr>
          <p:cNvPr id="8" name="Group 38"/>
          <p:cNvGrpSpPr>
            <a:grpSpLocks/>
          </p:cNvGrpSpPr>
          <p:nvPr/>
        </p:nvGrpSpPr>
        <p:grpSpPr bwMode="auto">
          <a:xfrm flipV="1">
            <a:off x="4932040" y="4037013"/>
            <a:ext cx="552450" cy="192087"/>
            <a:chOff x="611" y="1664"/>
            <a:chExt cx="1913" cy="120"/>
          </a:xfrm>
        </p:grpSpPr>
        <p:sp>
          <p:nvSpPr>
            <p:cNvPr id="38952" name="Freeform 36"/>
            <p:cNvSpPr>
              <a:spLocks/>
            </p:cNvSpPr>
            <p:nvPr/>
          </p:nvSpPr>
          <p:spPr bwMode="auto">
            <a:xfrm>
              <a:off x="611" y="1664"/>
              <a:ext cx="975" cy="120"/>
            </a:xfrm>
            <a:custGeom>
              <a:avLst/>
              <a:gdLst>
                <a:gd name="T0" fmla="*/ 11 w 975"/>
                <a:gd name="T1" fmla="*/ 0 h 120"/>
                <a:gd name="T2" fmla="*/ 135 w 975"/>
                <a:gd name="T3" fmla="*/ 58 h 120"/>
                <a:gd name="T4" fmla="*/ 819 w 975"/>
                <a:gd name="T5" fmla="*/ 64 h 120"/>
                <a:gd name="T6" fmla="*/ 957 w 975"/>
                <a:gd name="T7" fmla="*/ 120 h 12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75"/>
                <a:gd name="T13" fmla="*/ 0 h 120"/>
                <a:gd name="T14" fmla="*/ 975 w 975"/>
                <a:gd name="T15" fmla="*/ 120 h 12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75" h="120">
                  <a:moveTo>
                    <a:pt x="11" y="0"/>
                  </a:moveTo>
                  <a:cubicBezTo>
                    <a:pt x="23" y="24"/>
                    <a:pt x="0" y="47"/>
                    <a:pt x="135" y="58"/>
                  </a:cubicBezTo>
                  <a:cubicBezTo>
                    <a:pt x="270" y="69"/>
                    <a:pt x="663" y="53"/>
                    <a:pt x="819" y="64"/>
                  </a:cubicBezTo>
                  <a:cubicBezTo>
                    <a:pt x="975" y="75"/>
                    <a:pt x="949" y="106"/>
                    <a:pt x="957" y="12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53" name="Freeform 37"/>
            <p:cNvSpPr>
              <a:spLocks/>
            </p:cNvSpPr>
            <p:nvPr/>
          </p:nvSpPr>
          <p:spPr bwMode="auto">
            <a:xfrm flipH="1">
              <a:off x="1549" y="1664"/>
              <a:ext cx="975" cy="120"/>
            </a:xfrm>
            <a:custGeom>
              <a:avLst/>
              <a:gdLst>
                <a:gd name="T0" fmla="*/ 11 w 975"/>
                <a:gd name="T1" fmla="*/ 0 h 120"/>
                <a:gd name="T2" fmla="*/ 135 w 975"/>
                <a:gd name="T3" fmla="*/ 58 h 120"/>
                <a:gd name="T4" fmla="*/ 819 w 975"/>
                <a:gd name="T5" fmla="*/ 64 h 120"/>
                <a:gd name="T6" fmla="*/ 957 w 975"/>
                <a:gd name="T7" fmla="*/ 120 h 12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75"/>
                <a:gd name="T13" fmla="*/ 0 h 120"/>
                <a:gd name="T14" fmla="*/ 975 w 975"/>
                <a:gd name="T15" fmla="*/ 120 h 12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75" h="120">
                  <a:moveTo>
                    <a:pt x="11" y="0"/>
                  </a:moveTo>
                  <a:cubicBezTo>
                    <a:pt x="23" y="24"/>
                    <a:pt x="0" y="47"/>
                    <a:pt x="135" y="58"/>
                  </a:cubicBezTo>
                  <a:cubicBezTo>
                    <a:pt x="270" y="69"/>
                    <a:pt x="663" y="53"/>
                    <a:pt x="819" y="64"/>
                  </a:cubicBezTo>
                  <a:cubicBezTo>
                    <a:pt x="975" y="75"/>
                    <a:pt x="949" y="106"/>
                    <a:pt x="957" y="12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9" name="Rectangle 43"/>
          <p:cNvSpPr>
            <a:spLocks noChangeArrowheads="1"/>
          </p:cNvSpPr>
          <p:nvPr/>
        </p:nvSpPr>
        <p:spPr bwMode="auto">
          <a:xfrm>
            <a:off x="5072824" y="3540126"/>
            <a:ext cx="3571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dirty="0"/>
              <a:t>2</a:t>
            </a:r>
          </a:p>
        </p:txBody>
      </p:sp>
      <p:sp>
        <p:nvSpPr>
          <p:cNvPr id="37918" name="Полилиния 23"/>
          <p:cNvSpPr>
            <a:spLocks noChangeArrowheads="1"/>
          </p:cNvSpPr>
          <p:nvPr/>
        </p:nvSpPr>
        <p:spPr bwMode="auto">
          <a:xfrm>
            <a:off x="4702175" y="3094039"/>
            <a:ext cx="370649" cy="715962"/>
          </a:xfrm>
          <a:custGeom>
            <a:avLst/>
            <a:gdLst>
              <a:gd name="T0" fmla="*/ 0 w 1457011"/>
              <a:gd name="T1" fmla="*/ 0 h 1607736"/>
              <a:gd name="T2" fmla="*/ 9339 w 1457011"/>
              <a:gd name="T3" fmla="*/ 24 h 1607736"/>
              <a:gd name="T4" fmla="*/ 12556 w 1457011"/>
              <a:gd name="T5" fmla="*/ 104 h 1607736"/>
              <a:gd name="T6" fmla="*/ 15046 w 1457011"/>
              <a:gd name="T7" fmla="*/ 130 h 1607736"/>
              <a:gd name="T8" fmla="*/ 0 60000 65536"/>
              <a:gd name="T9" fmla="*/ 0 60000 65536"/>
              <a:gd name="T10" fmla="*/ 0 60000 65536"/>
              <a:gd name="T11" fmla="*/ 0 60000 65536"/>
              <a:gd name="T12" fmla="*/ 0 w 1457011"/>
              <a:gd name="T13" fmla="*/ 0 h 1607736"/>
              <a:gd name="T14" fmla="*/ 1457011 w 1457011"/>
              <a:gd name="T15" fmla="*/ 1607736 h 16077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57011" h="1607736">
                <a:moveTo>
                  <a:pt x="0" y="0"/>
                </a:moveTo>
                <a:cubicBezTo>
                  <a:pt x="350855" y="38518"/>
                  <a:pt x="701710" y="77037"/>
                  <a:pt x="904352" y="291402"/>
                </a:cubicBezTo>
                <a:cubicBezTo>
                  <a:pt x="1106994" y="505767"/>
                  <a:pt x="1123740" y="1066800"/>
                  <a:pt x="1215850" y="1286189"/>
                </a:cubicBezTo>
                <a:cubicBezTo>
                  <a:pt x="1307960" y="1505578"/>
                  <a:pt x="1382485" y="1556657"/>
                  <a:pt x="1457011" y="1607736"/>
                </a:cubicBezTo>
              </a:path>
            </a:pathLst>
          </a:custGeom>
          <a:noFill/>
          <a:ln w="19050" algn="ctr">
            <a:solidFill>
              <a:srgbClr val="0000CC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37919" name="Полилиния 24"/>
          <p:cNvSpPr>
            <a:spLocks noChangeArrowheads="1"/>
          </p:cNvSpPr>
          <p:nvPr/>
        </p:nvSpPr>
        <p:spPr bwMode="auto">
          <a:xfrm>
            <a:off x="1647825" y="3214688"/>
            <a:ext cx="1387475" cy="361950"/>
          </a:xfrm>
          <a:custGeom>
            <a:avLst/>
            <a:gdLst>
              <a:gd name="T0" fmla="*/ 0 w 1386672"/>
              <a:gd name="T1" fmla="*/ 0 h 361741"/>
              <a:gd name="T2" fmla="*/ 920241 w 1386672"/>
              <a:gd name="T3" fmla="*/ 161797 h 361741"/>
              <a:gd name="T4" fmla="*/ 1395530 w 1386672"/>
              <a:gd name="T5" fmla="*/ 364046 h 361741"/>
              <a:gd name="T6" fmla="*/ 0 60000 65536"/>
              <a:gd name="T7" fmla="*/ 0 60000 65536"/>
              <a:gd name="T8" fmla="*/ 0 60000 65536"/>
              <a:gd name="T9" fmla="*/ 0 w 1386672"/>
              <a:gd name="T10" fmla="*/ 0 h 361741"/>
              <a:gd name="T11" fmla="*/ 1386672 w 1386672"/>
              <a:gd name="T12" fmla="*/ 361741 h 3617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86672" h="361741">
                <a:moveTo>
                  <a:pt x="0" y="0"/>
                </a:moveTo>
                <a:cubicBezTo>
                  <a:pt x="341644" y="50242"/>
                  <a:pt x="683288" y="100484"/>
                  <a:pt x="914400" y="160774"/>
                </a:cubicBezTo>
                <a:cubicBezTo>
                  <a:pt x="1145512" y="221064"/>
                  <a:pt x="1266092" y="291402"/>
                  <a:pt x="1386672" y="361741"/>
                </a:cubicBezTo>
              </a:path>
            </a:pathLst>
          </a:custGeom>
          <a:noFill/>
          <a:ln w="19050" algn="ctr">
            <a:solidFill>
              <a:srgbClr val="0000CC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419100" y="4819650"/>
            <a:ext cx="83867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6213" indent="-176213" defTabSz="2058988">
              <a:tabLst>
                <a:tab pos="1081088" algn="l"/>
                <a:tab pos="1884363" algn="l"/>
              </a:tabLst>
              <a:defRPr/>
            </a:pPr>
            <a:r>
              <a:rPr lang="ru-RU" sz="2400" b="1" dirty="0">
                <a:solidFill>
                  <a:srgbClr val="333399"/>
                </a:solidFill>
                <a:latin typeface="Arial" pitchFamily="34" charset="0"/>
              </a:rPr>
              <a:t>Применение:</a:t>
            </a:r>
            <a:endParaRPr lang="ru-RU" sz="2400" b="1" dirty="0">
              <a:solidFill>
                <a:srgbClr val="333399"/>
              </a:solidFill>
              <a:latin typeface="Courier New" pitchFamily="49" charset="0"/>
            </a:endParaRPr>
          </a:p>
          <a:p>
            <a:pPr marL="357188" indent="-176213" defTabSz="2058988">
              <a:buFont typeface="Arial" pitchFamily="34" charset="0"/>
              <a:buChar char="•"/>
              <a:tabLst>
                <a:tab pos="1081088" algn="l"/>
                <a:tab pos="1884363" algn="l"/>
              </a:tabLst>
              <a:defRPr/>
            </a:pPr>
            <a:r>
              <a:rPr lang="ru-RU" sz="2400" dirty="0">
                <a:latin typeface="Arial" pitchFamily="34" charset="0"/>
              </a:rPr>
              <a:t>сжатие рисунков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*.bmp</a:t>
            </a:r>
            <a:r>
              <a:rPr lang="en-US" sz="2400" dirty="0">
                <a:latin typeface="Arial" pitchFamily="34" charset="0"/>
              </a:rPr>
              <a:t> (</a:t>
            </a:r>
            <a:r>
              <a:rPr lang="ru-RU" sz="2400" dirty="0">
                <a:latin typeface="Arial" pitchFamily="34" charset="0"/>
              </a:rPr>
              <a:t>с палитрой</a:t>
            </a:r>
            <a:r>
              <a:rPr lang="en-US" sz="2400" dirty="0">
                <a:latin typeface="Arial" pitchFamily="34" charset="0"/>
              </a:rPr>
              <a:t>)</a:t>
            </a:r>
            <a:endParaRPr lang="ru-RU" sz="2400" dirty="0">
              <a:latin typeface="Arial" pitchFamily="34" charset="0"/>
            </a:endParaRPr>
          </a:p>
          <a:p>
            <a:pPr marL="357188" indent="-176213" defTabSz="2058988">
              <a:buFont typeface="Arial" pitchFamily="34" charset="0"/>
              <a:buChar char="•"/>
              <a:tabLst>
                <a:tab pos="1081088" algn="l"/>
                <a:tab pos="1884363" algn="l"/>
              </a:tabLst>
              <a:defRPr/>
            </a:pPr>
            <a:r>
              <a:rPr lang="ru-RU" sz="2400" dirty="0">
                <a:latin typeface="Arial" pitchFamily="34" charset="0"/>
              </a:rPr>
              <a:t>один из этапов сжатия рисунков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*.jpg</a:t>
            </a:r>
            <a:endParaRPr lang="ru-RU" sz="2400" dirty="0">
              <a:latin typeface="Arial" pitchFamily="34" charset="0"/>
            </a:endParaRP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5556250" y="4219575"/>
            <a:ext cx="673100" cy="412750"/>
          </a:xfrm>
          <a:prstGeom prst="rect">
            <a:avLst/>
          </a:prstGeom>
          <a:solidFill>
            <a:schemeClr val="bg1"/>
          </a:solidFill>
          <a:ln w="12700" algn="ctr">
            <a:noFill/>
            <a:round/>
            <a:headEnd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23" name="Прямоугольник 22"/>
          <p:cNvSpPr>
            <a:spLocks noChangeArrowheads="1"/>
          </p:cNvSpPr>
          <p:nvPr/>
        </p:nvSpPr>
        <p:spPr bwMode="auto">
          <a:xfrm>
            <a:off x="5203825" y="1128713"/>
            <a:ext cx="3049588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sz="2800" b="1">
                <a:solidFill>
                  <a:srgbClr val="000000"/>
                </a:solidFill>
                <a:cs typeface="Times New Roman" pitchFamily="18" charset="0"/>
              </a:rPr>
              <a:t>8F C0 02 C1 C2</a:t>
            </a:r>
            <a:r>
              <a:rPr lang="en-US" sz="2800" b="1" baseline="-25000">
                <a:solidFill>
                  <a:srgbClr val="000000"/>
                </a:solidFill>
                <a:cs typeface="Times New Roman" pitchFamily="18" charset="0"/>
              </a:rPr>
              <a:t>16</a:t>
            </a:r>
            <a:endParaRPr lang="ru-RU" sz="2800" b="1" baseline="-2500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7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7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7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379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379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12" grpId="0"/>
      <p:bldP spid="10" grpId="0"/>
      <p:bldP spid="14" grpId="0"/>
      <p:bldP spid="19" grpId="0"/>
      <p:bldP spid="37918" grpId="0" animBg="1"/>
      <p:bldP spid="37918" grpId="1" animBg="1"/>
      <p:bldP spid="37919" grpId="0" animBg="1"/>
      <p:bldP spid="37919" grpId="1" animBg="1"/>
      <p:bldP spid="27" grpId="0"/>
      <p:bldP spid="22" grpId="0" animBg="1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98433"/>
            <a:ext cx="9144000" cy="77311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600" b="1" spc="50" dirty="0" smtClean="0">
                <a:ln w="11430">
                  <a:noFill/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Алгоритм </a:t>
            </a:r>
            <a:r>
              <a:rPr lang="en-US" sz="6600" b="1" spc="50" dirty="0" smtClean="0">
                <a:ln w="11430">
                  <a:noFill/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RLE</a:t>
            </a:r>
            <a:endParaRPr lang="ru-RU" sz="6600" b="1" spc="50" dirty="0" smtClean="0">
              <a:ln w="11430">
                <a:noFill/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34146" name="Picture 2" descr="https://www.itwissen.info/lex-images/RLE-Kompression-Beispiele-mit-geringer-und-hoeherer-Effizienz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785926"/>
            <a:ext cx="8501122" cy="43818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58" y="214290"/>
            <a:ext cx="8375650" cy="471488"/>
          </a:xfrm>
        </p:spPr>
        <p:txBody>
          <a:bodyPr>
            <a:noAutofit/>
          </a:bodyPr>
          <a:lstStyle/>
          <a:p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Неравномерные коды</a:t>
            </a:r>
          </a:p>
        </p:txBody>
      </p:sp>
      <p:sp>
        <p:nvSpPr>
          <p:cNvPr id="4" name="Rectangle 46"/>
          <p:cNvSpPr>
            <a:spLocks noChangeArrowheads="1"/>
          </p:cNvSpPr>
          <p:nvPr/>
        </p:nvSpPr>
        <p:spPr bwMode="auto">
          <a:xfrm>
            <a:off x="371475" y="817563"/>
            <a:ext cx="84677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3538" indent="-363538"/>
            <a:r>
              <a:rPr lang="ru-RU" sz="2800" b="1" dirty="0">
                <a:solidFill>
                  <a:schemeClr val="accent3"/>
                </a:solidFill>
              </a:rPr>
              <a:t>Идея: </a:t>
            </a:r>
            <a:r>
              <a:rPr lang="ru-RU" sz="2800" dirty="0"/>
              <a:t>кодировать часто встречающиеся символы более короткими кодовыми словами.</a:t>
            </a:r>
            <a:endParaRPr lang="ru-RU" sz="2800" b="1" dirty="0">
              <a:solidFill>
                <a:srgbClr val="333399"/>
              </a:solidFill>
              <a:latin typeface="Courier New" pitchFamily="49" charset="0"/>
            </a:endParaRPr>
          </a:p>
        </p:txBody>
      </p:sp>
      <p:sp>
        <p:nvSpPr>
          <p:cNvPr id="38917" name="Прямоугольник 4"/>
          <p:cNvSpPr>
            <a:spLocks noChangeArrowheads="1"/>
          </p:cNvSpPr>
          <p:nvPr/>
        </p:nvSpPr>
        <p:spPr bwMode="auto">
          <a:xfrm>
            <a:off x="371475" y="1779590"/>
            <a:ext cx="24558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333399"/>
                </a:solidFill>
              </a:rPr>
              <a:t>Азбука Морзе: </a:t>
            </a:r>
            <a:endParaRPr lang="ru-RU" dirty="0"/>
          </a:p>
        </p:txBody>
      </p:sp>
      <p:sp>
        <p:nvSpPr>
          <p:cNvPr id="39942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2" name="Group 1"/>
          <p:cNvGrpSpPr>
            <a:grpSpLocks noChangeAspect="1"/>
          </p:cNvGrpSpPr>
          <p:nvPr/>
        </p:nvGrpSpPr>
        <p:grpSpPr bwMode="auto">
          <a:xfrm>
            <a:off x="3011488" y="1822450"/>
            <a:ext cx="3062287" cy="2432050"/>
            <a:chOff x="3158" y="4601"/>
            <a:chExt cx="2792" cy="2217"/>
          </a:xfrm>
        </p:grpSpPr>
        <p:sp>
          <p:nvSpPr>
            <p:cNvPr id="124953" name="AutoShape 25"/>
            <p:cNvSpPr>
              <a:spLocks noChangeAspect="1" noChangeArrowheads="1"/>
            </p:cNvSpPr>
            <p:nvPr/>
          </p:nvSpPr>
          <p:spPr bwMode="auto">
            <a:xfrm>
              <a:off x="3158" y="4601"/>
              <a:ext cx="2792" cy="2217"/>
            </a:xfrm>
            <a:prstGeom prst="rect">
              <a:avLst/>
            </a:prstGeom>
            <a:noFill/>
          </p:spPr>
          <p:txBody>
            <a:bodyPr/>
            <a:lstStyle/>
            <a:p>
              <a:pPr>
                <a:defRPr/>
              </a:pPr>
              <a:endParaRPr lang="ru-RU" sz="3200">
                <a:latin typeface="+mn-lt"/>
              </a:endParaRPr>
            </a:p>
          </p:txBody>
        </p:sp>
        <p:grpSp>
          <p:nvGrpSpPr>
            <p:cNvPr id="3" name="Group 22"/>
            <p:cNvGrpSpPr>
              <a:grpSpLocks/>
            </p:cNvGrpSpPr>
            <p:nvPr/>
          </p:nvGrpSpPr>
          <p:grpSpPr bwMode="auto">
            <a:xfrm>
              <a:off x="3446" y="5906"/>
              <a:ext cx="663" cy="547"/>
              <a:chOff x="3316" y="5527"/>
              <a:chExt cx="1429" cy="547"/>
            </a:xfrm>
          </p:grpSpPr>
          <p:sp>
            <p:nvSpPr>
              <p:cNvPr id="124952" name="AutoShape 24"/>
              <p:cNvSpPr>
                <a:spLocks noChangeShapeType="1"/>
              </p:cNvSpPr>
              <p:nvPr/>
            </p:nvSpPr>
            <p:spPr bwMode="auto">
              <a:xfrm flipH="1">
                <a:off x="3316" y="5527"/>
                <a:ext cx="708" cy="54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lg"/>
                <a:tailEnd type="triangle" w="sm" len="lg"/>
              </a:ln>
            </p:spPr>
            <p:txBody>
              <a:bodyPr/>
              <a:lstStyle/>
              <a:p>
                <a:pPr>
                  <a:defRPr/>
                </a:pPr>
                <a:endParaRPr lang="ru-RU" sz="3200">
                  <a:latin typeface="+mn-lt"/>
                </a:endParaRPr>
              </a:p>
            </p:txBody>
          </p:sp>
          <p:sp>
            <p:nvSpPr>
              <p:cNvPr id="124951" name="AutoShape 23"/>
              <p:cNvSpPr>
                <a:spLocks noChangeShapeType="1"/>
              </p:cNvSpPr>
              <p:nvPr/>
            </p:nvSpPr>
            <p:spPr bwMode="auto">
              <a:xfrm>
                <a:off x="4037" y="5527"/>
                <a:ext cx="708" cy="54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lg"/>
                <a:tailEnd type="triangle" w="sm" len="lg"/>
              </a:ln>
            </p:spPr>
            <p:txBody>
              <a:bodyPr/>
              <a:lstStyle/>
              <a:p>
                <a:pPr>
                  <a:defRPr/>
                </a:pPr>
                <a:endParaRPr lang="ru-RU" sz="3200">
                  <a:latin typeface="+mn-lt"/>
                </a:endParaRPr>
              </a:p>
            </p:txBody>
          </p:sp>
        </p:grpSp>
        <p:sp>
          <p:nvSpPr>
            <p:cNvPr id="124949" name="Oval 21"/>
            <p:cNvSpPr>
              <a:spLocks noChangeArrowheads="1"/>
            </p:cNvSpPr>
            <p:nvPr/>
          </p:nvSpPr>
          <p:spPr bwMode="auto">
            <a:xfrm>
              <a:off x="3992" y="6421"/>
              <a:ext cx="389" cy="388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000" dirty="0">
                  <a:latin typeface="Arial" pitchFamily="34" charset="0"/>
                  <a:cs typeface="Times New Roman" pitchFamily="18" charset="0"/>
                </a:rPr>
                <a:t>А</a:t>
              </a:r>
              <a:endParaRPr lang="en-US" sz="3200" dirty="0">
                <a:latin typeface="Arial" pitchFamily="34" charset="0"/>
              </a:endParaRPr>
            </a:p>
          </p:txBody>
        </p:sp>
        <p:sp>
          <p:nvSpPr>
            <p:cNvPr id="124948" name="Oval 20"/>
            <p:cNvSpPr>
              <a:spLocks noChangeArrowheads="1"/>
            </p:cNvSpPr>
            <p:nvPr/>
          </p:nvSpPr>
          <p:spPr bwMode="auto">
            <a:xfrm>
              <a:off x="3167" y="6416"/>
              <a:ext cx="388" cy="389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000" dirty="0">
                  <a:latin typeface="Arial" pitchFamily="34" charset="0"/>
                  <a:cs typeface="Times New Roman" pitchFamily="18" charset="0"/>
                </a:rPr>
                <a:t>И</a:t>
              </a:r>
              <a:endParaRPr lang="en-US" sz="3200" dirty="0">
                <a:latin typeface="Arial" pitchFamily="34" charset="0"/>
              </a:endParaRPr>
            </a:p>
          </p:txBody>
        </p:sp>
        <p:grpSp>
          <p:nvGrpSpPr>
            <p:cNvPr id="5" name="Group 17"/>
            <p:cNvGrpSpPr>
              <a:grpSpLocks/>
            </p:cNvGrpSpPr>
            <p:nvPr/>
          </p:nvGrpSpPr>
          <p:grpSpPr bwMode="auto">
            <a:xfrm>
              <a:off x="5002" y="5889"/>
              <a:ext cx="663" cy="547"/>
              <a:chOff x="3316" y="5527"/>
              <a:chExt cx="1429" cy="547"/>
            </a:xfrm>
          </p:grpSpPr>
          <p:sp>
            <p:nvSpPr>
              <p:cNvPr id="124947" name="AutoShape 19"/>
              <p:cNvSpPr>
                <a:spLocks noChangeShapeType="1"/>
              </p:cNvSpPr>
              <p:nvPr/>
            </p:nvSpPr>
            <p:spPr bwMode="auto">
              <a:xfrm flipH="1">
                <a:off x="3316" y="5527"/>
                <a:ext cx="708" cy="54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lg"/>
                <a:tailEnd type="triangle" w="sm" len="lg"/>
              </a:ln>
            </p:spPr>
            <p:txBody>
              <a:bodyPr/>
              <a:lstStyle/>
              <a:p>
                <a:pPr>
                  <a:defRPr/>
                </a:pPr>
                <a:endParaRPr lang="ru-RU" sz="3200">
                  <a:latin typeface="+mn-lt"/>
                </a:endParaRPr>
              </a:p>
            </p:txBody>
          </p:sp>
          <p:sp>
            <p:nvSpPr>
              <p:cNvPr id="124946" name="AutoShape 18"/>
              <p:cNvSpPr>
                <a:spLocks noChangeShapeType="1"/>
              </p:cNvSpPr>
              <p:nvPr/>
            </p:nvSpPr>
            <p:spPr bwMode="auto">
              <a:xfrm>
                <a:off x="4037" y="5527"/>
                <a:ext cx="708" cy="54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lg"/>
                <a:tailEnd type="triangle" w="sm" len="lg"/>
              </a:ln>
            </p:spPr>
            <p:txBody>
              <a:bodyPr/>
              <a:lstStyle/>
              <a:p>
                <a:pPr>
                  <a:defRPr/>
                </a:pPr>
                <a:endParaRPr lang="ru-RU" sz="3200">
                  <a:latin typeface="+mn-lt"/>
                </a:endParaRPr>
              </a:p>
            </p:txBody>
          </p:sp>
        </p:grpSp>
        <p:grpSp>
          <p:nvGrpSpPr>
            <p:cNvPr id="6" name="Group 14"/>
            <p:cNvGrpSpPr>
              <a:grpSpLocks/>
            </p:cNvGrpSpPr>
            <p:nvPr/>
          </p:nvGrpSpPr>
          <p:grpSpPr bwMode="auto">
            <a:xfrm>
              <a:off x="3907" y="4998"/>
              <a:ext cx="1298" cy="547"/>
              <a:chOff x="3316" y="5527"/>
              <a:chExt cx="1429" cy="547"/>
            </a:xfrm>
          </p:grpSpPr>
          <p:sp>
            <p:nvSpPr>
              <p:cNvPr id="124944" name="AutoShape 16"/>
              <p:cNvSpPr>
                <a:spLocks noChangeShapeType="1"/>
              </p:cNvSpPr>
              <p:nvPr/>
            </p:nvSpPr>
            <p:spPr bwMode="auto">
              <a:xfrm flipH="1">
                <a:off x="3314" y="5527"/>
                <a:ext cx="709" cy="54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lg"/>
                <a:tailEnd type="triangle" w="sm" len="lg"/>
              </a:ln>
            </p:spPr>
            <p:txBody>
              <a:bodyPr/>
              <a:lstStyle/>
              <a:p>
                <a:pPr>
                  <a:defRPr/>
                </a:pPr>
                <a:endParaRPr lang="ru-RU" sz="3200">
                  <a:latin typeface="+mn-lt"/>
                </a:endParaRPr>
              </a:p>
            </p:txBody>
          </p:sp>
          <p:sp>
            <p:nvSpPr>
              <p:cNvPr id="124943" name="AutoShape 15"/>
              <p:cNvSpPr>
                <a:spLocks noChangeShapeType="1"/>
              </p:cNvSpPr>
              <p:nvPr/>
            </p:nvSpPr>
            <p:spPr bwMode="auto">
              <a:xfrm>
                <a:off x="4037" y="5527"/>
                <a:ext cx="706" cy="54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lg"/>
                <a:tailEnd type="triangle" w="sm" len="lg"/>
              </a:ln>
            </p:spPr>
            <p:txBody>
              <a:bodyPr/>
              <a:lstStyle/>
              <a:p>
                <a:pPr>
                  <a:defRPr/>
                </a:pPr>
                <a:endParaRPr lang="ru-RU" sz="3200">
                  <a:latin typeface="+mn-lt"/>
                </a:endParaRPr>
              </a:p>
            </p:txBody>
          </p:sp>
        </p:grpSp>
        <p:sp>
          <p:nvSpPr>
            <p:cNvPr id="124941" name="Oval 13"/>
            <p:cNvSpPr>
              <a:spLocks noChangeArrowheads="1"/>
            </p:cNvSpPr>
            <p:nvPr/>
          </p:nvSpPr>
          <p:spPr bwMode="auto">
            <a:xfrm>
              <a:off x="4488" y="4927"/>
              <a:ext cx="143" cy="14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3200">
                <a:latin typeface="+mn-lt"/>
              </a:endParaRPr>
            </a:p>
          </p:txBody>
        </p:sp>
        <p:sp>
          <p:nvSpPr>
            <p:cNvPr id="124940" name="Oval 12"/>
            <p:cNvSpPr>
              <a:spLocks noChangeArrowheads="1"/>
            </p:cNvSpPr>
            <p:nvPr/>
          </p:nvSpPr>
          <p:spPr bwMode="auto">
            <a:xfrm>
              <a:off x="4026" y="4984"/>
              <a:ext cx="295" cy="295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000" dirty="0">
                  <a:latin typeface="+mn-lt"/>
                  <a:ea typeface="Times New Roman" pitchFamily="18" charset="0"/>
                  <a:cs typeface="Times New Roman" pitchFamily="18" charset="0"/>
                </a:rPr>
                <a:t>•</a:t>
              </a:r>
              <a:endParaRPr lang="en-US" sz="4800" dirty="0">
                <a:latin typeface="+mn-lt"/>
              </a:endParaRPr>
            </a:p>
          </p:txBody>
        </p:sp>
        <p:sp>
          <p:nvSpPr>
            <p:cNvPr id="124939" name="Oval 11"/>
            <p:cNvSpPr>
              <a:spLocks noChangeArrowheads="1"/>
            </p:cNvSpPr>
            <p:nvPr/>
          </p:nvSpPr>
          <p:spPr bwMode="auto">
            <a:xfrm>
              <a:off x="3387" y="5956"/>
              <a:ext cx="297" cy="298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000">
                  <a:latin typeface="+mn-lt"/>
                  <a:ea typeface="Times New Roman" pitchFamily="18" charset="0"/>
                  <a:cs typeface="Times New Roman" pitchFamily="18" charset="0"/>
                </a:rPr>
                <a:t>•</a:t>
              </a:r>
              <a:endParaRPr lang="ru-RU" sz="2000">
                <a:latin typeface="+mn-lt"/>
              </a:endParaRPr>
            </a:p>
            <a:p>
              <a:pPr eaLnBrk="0" hangingPunct="0">
                <a:defRPr/>
              </a:pPr>
              <a:endParaRPr lang="ru-RU" sz="2000">
                <a:latin typeface="+mn-lt"/>
              </a:endParaRPr>
            </a:p>
          </p:txBody>
        </p:sp>
        <p:sp>
          <p:nvSpPr>
            <p:cNvPr id="124938" name="Oval 10"/>
            <p:cNvSpPr>
              <a:spLocks noChangeArrowheads="1"/>
            </p:cNvSpPr>
            <p:nvPr/>
          </p:nvSpPr>
          <p:spPr bwMode="auto">
            <a:xfrm>
              <a:off x="4935" y="5935"/>
              <a:ext cx="295" cy="295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000">
                  <a:latin typeface="+mn-lt"/>
                  <a:ea typeface="Times New Roman" pitchFamily="18" charset="0"/>
                  <a:cs typeface="Times New Roman" pitchFamily="18" charset="0"/>
                </a:rPr>
                <a:t>•</a:t>
              </a:r>
              <a:endParaRPr lang="ru-RU" sz="2000">
                <a:latin typeface="+mn-lt"/>
              </a:endParaRPr>
            </a:p>
            <a:p>
              <a:pPr eaLnBrk="0" hangingPunct="0">
                <a:defRPr/>
              </a:pPr>
              <a:endParaRPr lang="ru-RU" sz="2000">
                <a:latin typeface="+mn-lt"/>
              </a:endParaRPr>
            </a:p>
          </p:txBody>
        </p:sp>
        <p:sp>
          <p:nvSpPr>
            <p:cNvPr id="124937" name="Oval 9"/>
            <p:cNvSpPr>
              <a:spLocks noChangeArrowheads="1"/>
            </p:cNvSpPr>
            <p:nvPr/>
          </p:nvSpPr>
          <p:spPr bwMode="auto">
            <a:xfrm>
              <a:off x="5468" y="5896"/>
              <a:ext cx="295" cy="295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000" b="1" dirty="0">
                  <a:latin typeface="+mn-lt"/>
                  <a:ea typeface="Times New Roman" pitchFamily="18" charset="0"/>
                  <a:cs typeface="Times New Roman" pitchFamily="18" charset="0"/>
                </a:rPr>
                <a:t>–</a:t>
              </a:r>
              <a:endParaRPr lang="en-US" sz="2000" dirty="0">
                <a:latin typeface="+mn-lt"/>
              </a:endParaRPr>
            </a:p>
          </p:txBody>
        </p:sp>
        <p:sp>
          <p:nvSpPr>
            <p:cNvPr id="124936" name="Oval 8"/>
            <p:cNvSpPr>
              <a:spLocks noChangeArrowheads="1"/>
            </p:cNvSpPr>
            <p:nvPr/>
          </p:nvSpPr>
          <p:spPr bwMode="auto">
            <a:xfrm>
              <a:off x="4772" y="4954"/>
              <a:ext cx="297" cy="295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000" b="1" dirty="0">
                  <a:latin typeface="+mn-lt"/>
                  <a:ea typeface="Times New Roman" pitchFamily="18" charset="0"/>
                  <a:cs typeface="Times New Roman" pitchFamily="18" charset="0"/>
                </a:rPr>
                <a:t>–</a:t>
              </a:r>
              <a:endParaRPr lang="en-US" sz="2000" dirty="0">
                <a:latin typeface="+mn-lt"/>
              </a:endParaRPr>
            </a:p>
          </p:txBody>
        </p:sp>
        <p:sp>
          <p:nvSpPr>
            <p:cNvPr id="124935" name="Oval 7"/>
            <p:cNvSpPr>
              <a:spLocks noChangeArrowheads="1"/>
            </p:cNvSpPr>
            <p:nvPr/>
          </p:nvSpPr>
          <p:spPr bwMode="auto">
            <a:xfrm>
              <a:off x="3911" y="5914"/>
              <a:ext cx="297" cy="295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000" b="1">
                  <a:latin typeface="+mn-lt"/>
                  <a:ea typeface="Times New Roman" pitchFamily="18" charset="0"/>
                  <a:cs typeface="Times New Roman" pitchFamily="18" charset="0"/>
                </a:rPr>
                <a:t>–</a:t>
              </a:r>
              <a:endParaRPr lang="en-US" sz="2000">
                <a:latin typeface="+mn-lt"/>
              </a:endParaRPr>
            </a:p>
          </p:txBody>
        </p:sp>
        <p:sp>
          <p:nvSpPr>
            <p:cNvPr id="39990" name="Oval 6"/>
            <p:cNvSpPr>
              <a:spLocks noChangeArrowheads="1"/>
            </p:cNvSpPr>
            <p:nvPr/>
          </p:nvSpPr>
          <p:spPr bwMode="auto">
            <a:xfrm>
              <a:off x="4009" y="4601"/>
              <a:ext cx="1148" cy="297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en-US" sz="2000">
                  <a:cs typeface="Times New Roman" pitchFamily="18" charset="0"/>
                </a:rPr>
                <a:t>корень</a:t>
              </a:r>
              <a:endParaRPr lang="en-US" sz="2000"/>
            </a:p>
          </p:txBody>
        </p:sp>
        <p:sp>
          <p:nvSpPr>
            <p:cNvPr id="124933" name="Oval 5"/>
            <p:cNvSpPr>
              <a:spLocks noChangeArrowheads="1"/>
            </p:cNvSpPr>
            <p:nvPr/>
          </p:nvSpPr>
          <p:spPr bwMode="auto">
            <a:xfrm>
              <a:off x="4731" y="6411"/>
              <a:ext cx="389" cy="389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000" dirty="0">
                  <a:latin typeface="Arial" pitchFamily="34" charset="0"/>
                  <a:cs typeface="Times New Roman" pitchFamily="18" charset="0"/>
                </a:rPr>
                <a:t>Н</a:t>
              </a:r>
              <a:endParaRPr lang="en-US" sz="3200" dirty="0">
                <a:latin typeface="Arial" pitchFamily="34" charset="0"/>
              </a:endParaRPr>
            </a:p>
          </p:txBody>
        </p:sp>
        <p:sp>
          <p:nvSpPr>
            <p:cNvPr id="124932" name="Oval 4"/>
            <p:cNvSpPr>
              <a:spLocks noChangeArrowheads="1"/>
            </p:cNvSpPr>
            <p:nvPr/>
          </p:nvSpPr>
          <p:spPr bwMode="auto">
            <a:xfrm>
              <a:off x="5553" y="6411"/>
              <a:ext cx="388" cy="389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000" dirty="0">
                  <a:latin typeface="Arial" pitchFamily="34" charset="0"/>
                  <a:cs typeface="Times New Roman" pitchFamily="18" charset="0"/>
                </a:rPr>
                <a:t>М</a:t>
              </a:r>
              <a:endParaRPr lang="en-US" sz="3200" dirty="0">
                <a:latin typeface="Arial" pitchFamily="34" charset="0"/>
              </a:endParaRPr>
            </a:p>
          </p:txBody>
        </p:sp>
        <p:sp>
          <p:nvSpPr>
            <p:cNvPr id="124931" name="Oval 3"/>
            <p:cNvSpPr>
              <a:spLocks noChangeArrowheads="1"/>
            </p:cNvSpPr>
            <p:nvPr/>
          </p:nvSpPr>
          <p:spPr bwMode="auto">
            <a:xfrm>
              <a:off x="5141" y="5500"/>
              <a:ext cx="389" cy="388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000" dirty="0">
                  <a:latin typeface="Arial" pitchFamily="34" charset="0"/>
                  <a:cs typeface="Times New Roman" pitchFamily="18" charset="0"/>
                </a:rPr>
                <a:t>Т</a:t>
              </a:r>
              <a:endParaRPr lang="en-US" sz="3200" dirty="0">
                <a:latin typeface="Arial" pitchFamily="34" charset="0"/>
              </a:endParaRPr>
            </a:p>
          </p:txBody>
        </p:sp>
        <p:sp>
          <p:nvSpPr>
            <p:cNvPr id="124930" name="Oval 2"/>
            <p:cNvSpPr>
              <a:spLocks noChangeArrowheads="1"/>
            </p:cNvSpPr>
            <p:nvPr/>
          </p:nvSpPr>
          <p:spPr bwMode="auto">
            <a:xfrm>
              <a:off x="3594" y="5500"/>
              <a:ext cx="388" cy="389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000" dirty="0">
                  <a:latin typeface="Arial" pitchFamily="34" charset="0"/>
                  <a:cs typeface="Times New Roman" pitchFamily="18" charset="0"/>
                </a:rPr>
                <a:t>Е</a:t>
              </a:r>
              <a:endParaRPr lang="en-US" sz="3200" dirty="0">
                <a:latin typeface="Arial" pitchFamily="34" charset="0"/>
              </a:endParaRPr>
            </a:p>
          </p:txBody>
        </p:sp>
      </p:grpSp>
      <p:grpSp>
        <p:nvGrpSpPr>
          <p:cNvPr id="7" name="Группа 50"/>
          <p:cNvGrpSpPr>
            <a:grpSpLocks/>
          </p:cNvGrpSpPr>
          <p:nvPr/>
        </p:nvGrpSpPr>
        <p:grpSpPr bwMode="auto">
          <a:xfrm>
            <a:off x="596900" y="2292353"/>
            <a:ext cx="722313" cy="822325"/>
            <a:chOff x="596358" y="2071043"/>
            <a:chExt cx="722800" cy="823615"/>
          </a:xfrm>
        </p:grpSpPr>
        <p:sp>
          <p:nvSpPr>
            <p:cNvPr id="39973" name="Прямоугольник 31"/>
            <p:cNvSpPr>
              <a:spLocks noChangeArrowheads="1"/>
            </p:cNvSpPr>
            <p:nvPr/>
          </p:nvSpPr>
          <p:spPr bwMode="auto">
            <a:xfrm>
              <a:off x="596358" y="2071043"/>
              <a:ext cx="38985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b="1">
                  <a:solidFill>
                    <a:srgbClr val="333399"/>
                  </a:solidFill>
                </a:rPr>
                <a:t>Е</a:t>
              </a:r>
              <a:endParaRPr lang="ru-RU"/>
            </a:p>
          </p:txBody>
        </p:sp>
        <p:sp>
          <p:nvSpPr>
            <p:cNvPr id="33" name="Oval 12"/>
            <p:cNvSpPr>
              <a:spLocks noChangeArrowheads="1"/>
            </p:cNvSpPr>
            <p:nvPr/>
          </p:nvSpPr>
          <p:spPr bwMode="auto">
            <a:xfrm>
              <a:off x="985558" y="2086943"/>
              <a:ext cx="325656" cy="325948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000" dirty="0">
                  <a:latin typeface="+mn-lt"/>
                  <a:ea typeface="Times New Roman" pitchFamily="18" charset="0"/>
                  <a:cs typeface="Times New Roman" pitchFamily="18" charset="0"/>
                </a:rPr>
                <a:t>•</a:t>
              </a:r>
              <a:endParaRPr lang="en-US" sz="4800" dirty="0">
                <a:latin typeface="+mn-lt"/>
              </a:endParaRPr>
            </a:p>
          </p:txBody>
        </p:sp>
        <p:sp>
          <p:nvSpPr>
            <p:cNvPr id="34" name="Oval 8"/>
            <p:cNvSpPr>
              <a:spLocks noChangeArrowheads="1"/>
            </p:cNvSpPr>
            <p:nvPr/>
          </p:nvSpPr>
          <p:spPr bwMode="auto">
            <a:xfrm>
              <a:off x="995090" y="2416070"/>
              <a:ext cx="324068" cy="325949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000" b="1" dirty="0">
                  <a:latin typeface="+mn-lt"/>
                  <a:ea typeface="Times New Roman" pitchFamily="18" charset="0"/>
                  <a:cs typeface="Times New Roman" pitchFamily="18" charset="0"/>
                </a:rPr>
                <a:t>–</a:t>
              </a:r>
              <a:endParaRPr lang="en-US" sz="2000" dirty="0">
                <a:latin typeface="+mn-lt"/>
              </a:endParaRPr>
            </a:p>
          </p:txBody>
        </p:sp>
        <p:sp>
          <p:nvSpPr>
            <p:cNvPr id="39976" name="Прямоугольник 34"/>
            <p:cNvSpPr>
              <a:spLocks noChangeArrowheads="1"/>
            </p:cNvSpPr>
            <p:nvPr/>
          </p:nvSpPr>
          <p:spPr bwMode="auto">
            <a:xfrm>
              <a:off x="596358" y="2432993"/>
              <a:ext cx="37221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b="1">
                  <a:solidFill>
                    <a:srgbClr val="333399"/>
                  </a:solidFill>
                </a:rPr>
                <a:t>Т</a:t>
              </a:r>
              <a:endParaRPr lang="ru-RU"/>
            </a:p>
          </p:txBody>
        </p:sp>
      </p:grpSp>
      <p:grpSp>
        <p:nvGrpSpPr>
          <p:cNvPr id="8" name="Группа 49"/>
          <p:cNvGrpSpPr>
            <a:grpSpLocks/>
          </p:cNvGrpSpPr>
          <p:nvPr/>
        </p:nvGrpSpPr>
        <p:grpSpPr bwMode="auto">
          <a:xfrm>
            <a:off x="1635125" y="2292353"/>
            <a:ext cx="952500" cy="1565275"/>
            <a:chOff x="1634583" y="2071043"/>
            <a:chExt cx="952343" cy="1566565"/>
          </a:xfrm>
        </p:grpSpPr>
        <p:sp>
          <p:nvSpPr>
            <p:cNvPr id="39961" name="Прямоугольник 35"/>
            <p:cNvSpPr>
              <a:spLocks noChangeArrowheads="1"/>
            </p:cNvSpPr>
            <p:nvPr/>
          </p:nvSpPr>
          <p:spPr bwMode="auto">
            <a:xfrm>
              <a:off x="1634583" y="2071043"/>
              <a:ext cx="40588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b="1">
                  <a:solidFill>
                    <a:srgbClr val="333399"/>
                  </a:solidFill>
                </a:rPr>
                <a:t>И</a:t>
              </a:r>
              <a:endParaRPr lang="ru-RU"/>
            </a:p>
          </p:txBody>
        </p:sp>
        <p:sp>
          <p:nvSpPr>
            <p:cNvPr id="37" name="Oval 12"/>
            <p:cNvSpPr>
              <a:spLocks noChangeArrowheads="1"/>
            </p:cNvSpPr>
            <p:nvPr/>
          </p:nvSpPr>
          <p:spPr bwMode="auto">
            <a:xfrm>
              <a:off x="2023457" y="2086931"/>
              <a:ext cx="325383" cy="325705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000" dirty="0">
                  <a:latin typeface="+mn-lt"/>
                  <a:ea typeface="Times New Roman" pitchFamily="18" charset="0"/>
                  <a:cs typeface="Times New Roman" pitchFamily="18" charset="0"/>
                </a:rPr>
                <a:t>•</a:t>
              </a:r>
              <a:endParaRPr lang="en-US" sz="4800" dirty="0">
                <a:solidFill>
                  <a:srgbClr val="000000"/>
                </a:solidFill>
                <a:latin typeface="Arial"/>
              </a:endParaRPr>
            </a:p>
            <a:p>
              <a:pPr algn="ctr" eaLnBrk="0" hangingPunct="0">
                <a:defRPr/>
              </a:pPr>
              <a:endParaRPr lang="en-US" sz="4800" dirty="0">
                <a:latin typeface="+mn-lt"/>
              </a:endParaRPr>
            </a:p>
          </p:txBody>
        </p:sp>
        <p:sp>
          <p:nvSpPr>
            <p:cNvPr id="38" name="Oval 8"/>
            <p:cNvSpPr>
              <a:spLocks noChangeArrowheads="1"/>
            </p:cNvSpPr>
            <p:nvPr/>
          </p:nvSpPr>
          <p:spPr bwMode="auto">
            <a:xfrm>
              <a:off x="2261543" y="2417403"/>
              <a:ext cx="323797" cy="324117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000" b="1" dirty="0">
                  <a:latin typeface="+mn-lt"/>
                  <a:ea typeface="Times New Roman" pitchFamily="18" charset="0"/>
                  <a:cs typeface="Times New Roman" pitchFamily="18" charset="0"/>
                </a:rPr>
                <a:t>–</a:t>
              </a:r>
              <a:endParaRPr lang="en-US" sz="2000" dirty="0">
                <a:latin typeface="+mn-lt"/>
              </a:endParaRPr>
            </a:p>
          </p:txBody>
        </p:sp>
        <p:sp>
          <p:nvSpPr>
            <p:cNvPr id="39964" name="Прямоугольник 38"/>
            <p:cNvSpPr>
              <a:spLocks noChangeArrowheads="1"/>
            </p:cNvSpPr>
            <p:nvPr/>
          </p:nvSpPr>
          <p:spPr bwMode="auto">
            <a:xfrm>
              <a:off x="1634583" y="2432993"/>
              <a:ext cx="40748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b="1">
                  <a:solidFill>
                    <a:srgbClr val="333399"/>
                  </a:solidFill>
                </a:rPr>
                <a:t>А</a:t>
              </a:r>
              <a:endParaRPr lang="ru-RU"/>
            </a:p>
          </p:txBody>
        </p:sp>
        <p:sp>
          <p:nvSpPr>
            <p:cNvPr id="40" name="Oval 12"/>
            <p:cNvSpPr>
              <a:spLocks noChangeArrowheads="1"/>
            </p:cNvSpPr>
            <p:nvPr/>
          </p:nvSpPr>
          <p:spPr bwMode="auto">
            <a:xfrm>
              <a:off x="2185355" y="2086931"/>
              <a:ext cx="325383" cy="325705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000" dirty="0">
                  <a:latin typeface="+mn-lt"/>
                  <a:ea typeface="Times New Roman" pitchFamily="18" charset="0"/>
                  <a:cs typeface="Times New Roman" pitchFamily="18" charset="0"/>
                </a:rPr>
                <a:t>•</a:t>
              </a:r>
              <a:endParaRPr lang="en-US" sz="4800" dirty="0">
                <a:solidFill>
                  <a:srgbClr val="000000"/>
                </a:solidFill>
                <a:latin typeface="Arial"/>
              </a:endParaRPr>
            </a:p>
            <a:p>
              <a:pPr algn="ctr" eaLnBrk="0" hangingPunct="0">
                <a:defRPr/>
              </a:pPr>
              <a:endParaRPr lang="en-US" sz="4800" dirty="0">
                <a:latin typeface="+mn-lt"/>
              </a:endParaRPr>
            </a:p>
          </p:txBody>
        </p:sp>
        <p:sp>
          <p:nvSpPr>
            <p:cNvPr id="41" name="Oval 12"/>
            <p:cNvSpPr>
              <a:spLocks noChangeArrowheads="1"/>
            </p:cNvSpPr>
            <p:nvPr/>
          </p:nvSpPr>
          <p:spPr bwMode="auto">
            <a:xfrm>
              <a:off x="2023457" y="2439647"/>
              <a:ext cx="325383" cy="325705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000" dirty="0">
                  <a:latin typeface="+mn-lt"/>
                  <a:ea typeface="Times New Roman" pitchFamily="18" charset="0"/>
                  <a:cs typeface="Times New Roman" pitchFamily="18" charset="0"/>
                </a:rPr>
                <a:t>•</a:t>
              </a:r>
              <a:endParaRPr lang="en-US" sz="4800" dirty="0">
                <a:solidFill>
                  <a:srgbClr val="000000"/>
                </a:solidFill>
                <a:latin typeface="Arial"/>
              </a:endParaRPr>
            </a:p>
            <a:p>
              <a:pPr algn="ctr" eaLnBrk="0" hangingPunct="0">
                <a:defRPr/>
              </a:pPr>
              <a:endParaRPr lang="en-US" sz="4800" dirty="0">
                <a:latin typeface="+mn-lt"/>
              </a:endParaRPr>
            </a:p>
          </p:txBody>
        </p:sp>
        <p:sp>
          <p:nvSpPr>
            <p:cNvPr id="39967" name="Прямоугольник 41"/>
            <p:cNvSpPr>
              <a:spLocks noChangeArrowheads="1"/>
            </p:cNvSpPr>
            <p:nvPr/>
          </p:nvSpPr>
          <p:spPr bwMode="auto">
            <a:xfrm>
              <a:off x="1634583" y="2813993"/>
              <a:ext cx="40748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b="1">
                  <a:solidFill>
                    <a:srgbClr val="333399"/>
                  </a:solidFill>
                </a:rPr>
                <a:t>Н</a:t>
              </a:r>
              <a:endParaRPr lang="ru-RU"/>
            </a:p>
          </p:txBody>
        </p:sp>
        <p:sp>
          <p:nvSpPr>
            <p:cNvPr id="44" name="Oval 8"/>
            <p:cNvSpPr>
              <a:spLocks noChangeArrowheads="1"/>
            </p:cNvSpPr>
            <p:nvPr/>
          </p:nvSpPr>
          <p:spPr bwMode="auto">
            <a:xfrm>
              <a:off x="2261543" y="3159376"/>
              <a:ext cx="323797" cy="324117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000" b="1" dirty="0">
                  <a:latin typeface="+mn-lt"/>
                  <a:ea typeface="Times New Roman" pitchFamily="18" charset="0"/>
                  <a:cs typeface="Times New Roman" pitchFamily="18" charset="0"/>
                </a:rPr>
                <a:t>–</a:t>
              </a:r>
              <a:endParaRPr lang="en-US" sz="2000" dirty="0">
                <a:latin typeface="+mn-lt"/>
              </a:endParaRPr>
            </a:p>
          </p:txBody>
        </p:sp>
        <p:sp>
          <p:nvSpPr>
            <p:cNvPr id="39969" name="Прямоугольник 44"/>
            <p:cNvSpPr>
              <a:spLocks noChangeArrowheads="1"/>
            </p:cNvSpPr>
            <p:nvPr/>
          </p:nvSpPr>
          <p:spPr bwMode="auto">
            <a:xfrm>
              <a:off x="1634583" y="3175943"/>
              <a:ext cx="44114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b="1">
                  <a:solidFill>
                    <a:srgbClr val="333399"/>
                  </a:solidFill>
                </a:rPr>
                <a:t>М</a:t>
              </a:r>
              <a:endParaRPr lang="ru-RU"/>
            </a:p>
          </p:txBody>
        </p:sp>
        <p:sp>
          <p:nvSpPr>
            <p:cNvPr id="46" name="Oval 12"/>
            <p:cNvSpPr>
              <a:spLocks noChangeArrowheads="1"/>
            </p:cNvSpPr>
            <p:nvPr/>
          </p:nvSpPr>
          <p:spPr bwMode="auto">
            <a:xfrm>
              <a:off x="2261543" y="2830493"/>
              <a:ext cx="325383" cy="324117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000" dirty="0">
                  <a:latin typeface="+mn-lt"/>
                  <a:ea typeface="Times New Roman" pitchFamily="18" charset="0"/>
                  <a:cs typeface="Times New Roman" pitchFamily="18" charset="0"/>
                </a:rPr>
                <a:t>•</a:t>
              </a:r>
              <a:endParaRPr lang="en-US" sz="4800" dirty="0">
                <a:solidFill>
                  <a:srgbClr val="000000"/>
                </a:solidFill>
                <a:latin typeface="Arial"/>
              </a:endParaRPr>
            </a:p>
            <a:p>
              <a:pPr algn="ctr" eaLnBrk="0" hangingPunct="0">
                <a:defRPr/>
              </a:pPr>
              <a:endParaRPr lang="en-US" sz="4800" dirty="0">
                <a:latin typeface="+mn-lt"/>
              </a:endParaRPr>
            </a:p>
          </p:txBody>
        </p:sp>
        <p:sp>
          <p:nvSpPr>
            <p:cNvPr id="48" name="Oval 8"/>
            <p:cNvSpPr>
              <a:spLocks noChangeArrowheads="1"/>
            </p:cNvSpPr>
            <p:nvPr/>
          </p:nvSpPr>
          <p:spPr bwMode="auto">
            <a:xfrm>
              <a:off x="2052027" y="3159376"/>
              <a:ext cx="323797" cy="324117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000" b="1" dirty="0">
                  <a:latin typeface="+mn-lt"/>
                  <a:ea typeface="Times New Roman" pitchFamily="18" charset="0"/>
                  <a:cs typeface="Times New Roman" pitchFamily="18" charset="0"/>
                </a:rPr>
                <a:t>–</a:t>
              </a:r>
              <a:endParaRPr lang="en-US" sz="2000" dirty="0">
                <a:latin typeface="+mn-lt"/>
              </a:endParaRPr>
            </a:p>
          </p:txBody>
        </p:sp>
        <p:sp>
          <p:nvSpPr>
            <p:cNvPr id="49" name="Oval 8"/>
            <p:cNvSpPr>
              <a:spLocks noChangeArrowheads="1"/>
            </p:cNvSpPr>
            <p:nvPr/>
          </p:nvSpPr>
          <p:spPr bwMode="auto">
            <a:xfrm>
              <a:off x="2052027" y="2806661"/>
              <a:ext cx="323797" cy="32570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000" b="1" dirty="0">
                  <a:latin typeface="+mn-lt"/>
                  <a:ea typeface="Times New Roman" pitchFamily="18" charset="0"/>
                  <a:cs typeface="Times New Roman" pitchFamily="18" charset="0"/>
                </a:rPr>
                <a:t>–</a:t>
              </a:r>
              <a:endParaRPr lang="en-US" sz="2000" dirty="0">
                <a:latin typeface="+mn-lt"/>
              </a:endParaRPr>
            </a:p>
          </p:txBody>
        </p:sp>
      </p:grpSp>
      <p:grpSp>
        <p:nvGrpSpPr>
          <p:cNvPr id="9" name="Group 74"/>
          <p:cNvGrpSpPr>
            <a:grpSpLocks/>
          </p:cNvGrpSpPr>
          <p:nvPr/>
        </p:nvGrpSpPr>
        <p:grpSpPr bwMode="auto">
          <a:xfrm>
            <a:off x="479425" y="4359275"/>
            <a:ext cx="8083550" cy="936625"/>
            <a:chOff x="627" y="2445"/>
            <a:chExt cx="5092" cy="590"/>
          </a:xfrm>
        </p:grpSpPr>
        <p:sp>
          <p:nvSpPr>
            <p:cNvPr id="53" name="Text Box 72"/>
            <p:cNvSpPr txBox="1">
              <a:spLocks noChangeArrowheads="1"/>
            </p:cNvSpPr>
            <p:nvPr/>
          </p:nvSpPr>
          <p:spPr bwMode="auto">
            <a:xfrm>
              <a:off x="921" y="2512"/>
              <a:ext cx="4798" cy="523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marL="180975" indent="-180975" eaLnBrk="0" hangingPunct="0">
                <a:spcBef>
                  <a:spcPct val="50000"/>
                </a:spcBef>
                <a:defRPr/>
              </a:pPr>
              <a:r>
                <a:rPr lang="ru-RU" sz="2400" dirty="0">
                  <a:latin typeface="Arial" pitchFamily="34" charset="0"/>
                </a:rPr>
                <a:t>  Проблема: разделить последовательность на кодовые слова!</a:t>
              </a:r>
            </a:p>
          </p:txBody>
        </p:sp>
        <p:sp>
          <p:nvSpPr>
            <p:cNvPr id="39960" name="Oval 73"/>
            <p:cNvSpPr>
              <a:spLocks noChangeArrowheads="1"/>
            </p:cNvSpPr>
            <p:nvPr/>
          </p:nvSpPr>
          <p:spPr bwMode="auto">
            <a:xfrm>
              <a:off x="627" y="2445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ru-RU" sz="4400" b="1" dirty="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  <p:grpSp>
        <p:nvGrpSpPr>
          <p:cNvPr id="10" name="Группа 72"/>
          <p:cNvGrpSpPr>
            <a:grpSpLocks/>
          </p:cNvGrpSpPr>
          <p:nvPr/>
        </p:nvGrpSpPr>
        <p:grpSpPr bwMode="auto">
          <a:xfrm>
            <a:off x="390525" y="5395913"/>
            <a:ext cx="1568450" cy="987425"/>
            <a:chOff x="843051" y="5395268"/>
            <a:chExt cx="1567542" cy="988680"/>
          </a:xfrm>
        </p:grpSpPr>
        <p:grpSp>
          <p:nvGrpSpPr>
            <p:cNvPr id="11" name="Группа 54"/>
            <p:cNvGrpSpPr>
              <a:grpSpLocks/>
            </p:cNvGrpSpPr>
            <p:nvPr/>
          </p:nvGrpSpPr>
          <p:grpSpPr bwMode="auto">
            <a:xfrm>
              <a:off x="843051" y="5688043"/>
              <a:ext cx="486575" cy="324666"/>
              <a:chOff x="2024151" y="2087593"/>
              <a:chExt cx="486575" cy="324666"/>
            </a:xfrm>
          </p:grpSpPr>
          <p:sp>
            <p:nvSpPr>
              <p:cNvPr id="57" name="Oval 12"/>
              <p:cNvSpPr>
                <a:spLocks noChangeArrowheads="1"/>
              </p:cNvSpPr>
              <p:nvPr/>
            </p:nvSpPr>
            <p:spPr bwMode="auto">
              <a:xfrm>
                <a:off x="2024151" y="2087290"/>
                <a:ext cx="325249" cy="324261"/>
              </a:xfrm>
              <a:prstGeom prst="ellipse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algn="ctr" eaLnBrk="0" hangingPunct="0">
                  <a:defRPr/>
                </a:pPr>
                <a:r>
                  <a:rPr lang="en-US" sz="2000" dirty="0">
                    <a:latin typeface="+mn-lt"/>
                    <a:ea typeface="Times New Roman" pitchFamily="18" charset="0"/>
                    <a:cs typeface="Times New Roman" pitchFamily="18" charset="0"/>
                  </a:rPr>
                  <a:t>•</a:t>
                </a:r>
                <a:endParaRPr lang="en-US" sz="4800" dirty="0">
                  <a:solidFill>
                    <a:srgbClr val="000000"/>
                  </a:solidFill>
                  <a:latin typeface="Arial"/>
                </a:endParaRPr>
              </a:p>
              <a:p>
                <a:pPr algn="ctr" eaLnBrk="0" hangingPunct="0">
                  <a:defRPr/>
                </a:pPr>
                <a:endParaRPr lang="en-US" sz="4800" dirty="0">
                  <a:latin typeface="+mn-lt"/>
                </a:endParaRPr>
              </a:p>
            </p:txBody>
          </p:sp>
          <p:sp>
            <p:nvSpPr>
              <p:cNvPr id="60" name="Oval 12"/>
              <p:cNvSpPr>
                <a:spLocks noChangeArrowheads="1"/>
              </p:cNvSpPr>
              <p:nvPr/>
            </p:nvSpPr>
            <p:spPr bwMode="auto">
              <a:xfrm>
                <a:off x="2185982" y="2087290"/>
                <a:ext cx="325249" cy="324261"/>
              </a:xfrm>
              <a:prstGeom prst="ellipse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algn="ctr" eaLnBrk="0" hangingPunct="0">
                  <a:defRPr/>
                </a:pPr>
                <a:r>
                  <a:rPr lang="en-US" sz="2000" dirty="0">
                    <a:latin typeface="+mn-lt"/>
                    <a:ea typeface="Times New Roman" pitchFamily="18" charset="0"/>
                    <a:cs typeface="Times New Roman" pitchFamily="18" charset="0"/>
                  </a:rPr>
                  <a:t>•</a:t>
                </a:r>
                <a:endParaRPr lang="en-US" sz="4800" dirty="0">
                  <a:solidFill>
                    <a:srgbClr val="000000"/>
                  </a:solidFill>
                  <a:latin typeface="Arial"/>
                </a:endParaRPr>
              </a:p>
              <a:p>
                <a:pPr algn="ctr" eaLnBrk="0" hangingPunct="0">
                  <a:defRPr/>
                </a:pPr>
                <a:endParaRPr lang="en-US" sz="4800" dirty="0">
                  <a:latin typeface="+mn-lt"/>
                </a:endParaRPr>
              </a:p>
            </p:txBody>
          </p:sp>
        </p:grpSp>
        <p:sp>
          <p:nvSpPr>
            <p:cNvPr id="39952" name="Прямоугольник 67"/>
            <p:cNvSpPr>
              <a:spLocks noChangeArrowheads="1"/>
            </p:cNvSpPr>
            <p:nvPr/>
          </p:nvSpPr>
          <p:spPr bwMode="auto">
            <a:xfrm>
              <a:off x="1815558" y="5395268"/>
              <a:ext cx="40588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b="1">
                  <a:solidFill>
                    <a:srgbClr val="333399"/>
                  </a:solidFill>
                </a:rPr>
                <a:t>И</a:t>
              </a:r>
              <a:endParaRPr lang="ru-RU"/>
            </a:p>
          </p:txBody>
        </p:sp>
        <p:sp>
          <p:nvSpPr>
            <p:cNvPr id="39953" name="Прямоугольник 68"/>
            <p:cNvSpPr>
              <a:spLocks noChangeArrowheads="1"/>
            </p:cNvSpPr>
            <p:nvPr/>
          </p:nvSpPr>
          <p:spPr bwMode="auto">
            <a:xfrm>
              <a:off x="1815558" y="5922283"/>
              <a:ext cx="59503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b="1">
                  <a:solidFill>
                    <a:srgbClr val="333399"/>
                  </a:solidFill>
                </a:rPr>
                <a:t>ЕЕ</a:t>
              </a:r>
              <a:endParaRPr lang="ru-RU"/>
            </a:p>
          </p:txBody>
        </p:sp>
        <p:grpSp>
          <p:nvGrpSpPr>
            <p:cNvPr id="12" name="Группа 71"/>
            <p:cNvGrpSpPr>
              <a:grpSpLocks/>
            </p:cNvGrpSpPr>
            <p:nvPr/>
          </p:nvGrpSpPr>
          <p:grpSpPr bwMode="auto">
            <a:xfrm>
              <a:off x="1370766" y="5644361"/>
              <a:ext cx="467559" cy="518315"/>
              <a:chOff x="1370766" y="5644361"/>
              <a:chExt cx="467559" cy="518315"/>
            </a:xfrm>
          </p:grpSpPr>
          <p:sp>
            <p:nvSpPr>
              <p:cNvPr id="70" name="AutoShape 23"/>
              <p:cNvSpPr>
                <a:spLocks noChangeShapeType="1"/>
              </p:cNvSpPr>
              <p:nvPr/>
            </p:nvSpPr>
            <p:spPr bwMode="auto">
              <a:xfrm>
                <a:off x="1371383" y="5902323"/>
                <a:ext cx="466455" cy="26068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lg"/>
                <a:tailEnd type="triangle" w="sm" len="lg"/>
              </a:ln>
            </p:spPr>
            <p:txBody>
              <a:bodyPr/>
              <a:lstStyle/>
              <a:p>
                <a:pPr>
                  <a:defRPr/>
                </a:pPr>
                <a:endParaRPr lang="ru-RU" sz="3200">
                  <a:latin typeface="+mn-lt"/>
                </a:endParaRPr>
              </a:p>
            </p:txBody>
          </p:sp>
          <p:sp>
            <p:nvSpPr>
              <p:cNvPr id="71" name="AutoShape 23"/>
              <p:cNvSpPr>
                <a:spLocks noChangeShapeType="1"/>
              </p:cNvSpPr>
              <p:nvPr/>
            </p:nvSpPr>
            <p:spPr bwMode="auto">
              <a:xfrm flipV="1">
                <a:off x="1371383" y="5644822"/>
                <a:ext cx="466455" cy="26068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lg"/>
                <a:tailEnd type="triangle" w="sm" len="lg"/>
              </a:ln>
            </p:spPr>
            <p:txBody>
              <a:bodyPr/>
              <a:lstStyle/>
              <a:p>
                <a:pPr>
                  <a:defRPr/>
                </a:pPr>
                <a:endParaRPr lang="ru-RU" sz="3200">
                  <a:latin typeface="+mn-lt"/>
                </a:endParaRPr>
              </a:p>
            </p:txBody>
          </p:sp>
        </p:grpSp>
      </p:grpSp>
      <p:grpSp>
        <p:nvGrpSpPr>
          <p:cNvPr id="13" name="Группа 73"/>
          <p:cNvGrpSpPr>
            <a:grpSpLocks/>
          </p:cNvGrpSpPr>
          <p:nvPr/>
        </p:nvGrpSpPr>
        <p:grpSpPr bwMode="auto">
          <a:xfrm>
            <a:off x="2135188" y="5562600"/>
            <a:ext cx="6426200" cy="663575"/>
            <a:chOff x="4230461" y="2197781"/>
            <a:chExt cx="6425658" cy="663575"/>
          </a:xfrm>
        </p:grpSpPr>
        <p:sp>
          <p:nvSpPr>
            <p:cNvPr id="75" name="Text Box 32"/>
            <p:cNvSpPr txBox="1">
              <a:spLocks noChangeArrowheads="1"/>
            </p:cNvSpPr>
            <p:nvPr/>
          </p:nvSpPr>
          <p:spPr bwMode="auto">
            <a:xfrm>
              <a:off x="4697147" y="2318431"/>
              <a:ext cx="5958972" cy="461963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marL="174625" indent="-174625" eaLnBrk="0" hangingPunct="0">
                <a:spcBef>
                  <a:spcPct val="50000"/>
                </a:spcBef>
                <a:defRPr/>
              </a:pPr>
              <a:r>
                <a:rPr lang="ru-RU" sz="2400" dirty="0"/>
                <a:t>  Можно ли обойтись без разделителя?</a:t>
              </a:r>
            </a:p>
          </p:txBody>
        </p:sp>
        <p:sp>
          <p:nvSpPr>
            <p:cNvPr id="39950" name="Oval 33"/>
            <p:cNvSpPr>
              <a:spLocks noChangeArrowheads="1"/>
            </p:cNvSpPr>
            <p:nvPr/>
          </p:nvSpPr>
          <p:spPr bwMode="auto">
            <a:xfrm>
              <a:off x="4230461" y="2197781"/>
              <a:ext cx="649288" cy="663575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en-US" sz="4400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sz="44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89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929718" cy="773113"/>
          </a:xfrm>
        </p:spPr>
        <p:txBody>
          <a:bodyPr>
            <a:noAutofit/>
          </a:bodyPr>
          <a:lstStyle/>
          <a:p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Префиксные коды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857232"/>
            <a:ext cx="8445500" cy="138499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indent="361950">
              <a:defRPr/>
            </a:pPr>
            <a:r>
              <a:rPr lang="ru-RU" sz="2800" b="1" dirty="0">
                <a:solidFill>
                  <a:schemeClr val="accent3"/>
                </a:solidFill>
                <a:latin typeface="Arial" pitchFamily="34" charset="0"/>
              </a:rPr>
              <a:t>Префиксный код</a:t>
            </a:r>
            <a:r>
              <a:rPr lang="ru-RU" sz="2800" dirty="0">
                <a:solidFill>
                  <a:schemeClr val="accent3"/>
                </a:solidFill>
                <a:latin typeface="Arial" pitchFamily="34" charset="0"/>
              </a:rPr>
              <a:t> – </a:t>
            </a:r>
            <a:r>
              <a:rPr lang="ru-RU" sz="2800" dirty="0">
                <a:latin typeface="Arial" pitchFamily="34" charset="0"/>
              </a:rPr>
              <a:t>это код, в котором ни одно кодовое слово не является началом другого кодового слова (условие </a:t>
            </a:r>
            <a:r>
              <a:rPr lang="ru-RU" sz="2800" dirty="0" err="1">
                <a:latin typeface="Arial" pitchFamily="34" charset="0"/>
              </a:rPr>
              <a:t>Фано</a:t>
            </a:r>
            <a:r>
              <a:rPr lang="ru-RU" sz="2800" dirty="0">
                <a:latin typeface="Arial" pitchFamily="34" charset="0"/>
              </a:rPr>
              <a:t>).</a:t>
            </a:r>
          </a:p>
        </p:txBody>
      </p:sp>
      <p:grpSp>
        <p:nvGrpSpPr>
          <p:cNvPr id="2" name="Group 1"/>
          <p:cNvGrpSpPr>
            <a:grpSpLocks noChangeAspect="1"/>
          </p:cNvGrpSpPr>
          <p:nvPr/>
        </p:nvGrpSpPr>
        <p:grpSpPr bwMode="auto">
          <a:xfrm>
            <a:off x="2760663" y="2325708"/>
            <a:ext cx="3062287" cy="2432050"/>
            <a:chOff x="3158" y="4601"/>
            <a:chExt cx="2792" cy="2217"/>
          </a:xfrm>
        </p:grpSpPr>
        <p:sp>
          <p:nvSpPr>
            <p:cNvPr id="6" name="AutoShape 25"/>
            <p:cNvSpPr>
              <a:spLocks noChangeAspect="1" noChangeArrowheads="1"/>
            </p:cNvSpPr>
            <p:nvPr/>
          </p:nvSpPr>
          <p:spPr bwMode="auto">
            <a:xfrm>
              <a:off x="3158" y="4601"/>
              <a:ext cx="2792" cy="2217"/>
            </a:xfrm>
            <a:prstGeom prst="rect">
              <a:avLst/>
            </a:prstGeom>
            <a:noFill/>
          </p:spPr>
          <p:txBody>
            <a:bodyPr/>
            <a:lstStyle/>
            <a:p>
              <a:pPr>
                <a:defRPr/>
              </a:pPr>
              <a:endParaRPr lang="ru-RU" sz="3200">
                <a:latin typeface="+mn-lt"/>
              </a:endParaRPr>
            </a:p>
          </p:txBody>
        </p:sp>
        <p:grpSp>
          <p:nvGrpSpPr>
            <p:cNvPr id="3" name="Group 22"/>
            <p:cNvGrpSpPr>
              <a:grpSpLocks/>
            </p:cNvGrpSpPr>
            <p:nvPr/>
          </p:nvGrpSpPr>
          <p:grpSpPr bwMode="auto">
            <a:xfrm>
              <a:off x="3446" y="5906"/>
              <a:ext cx="663" cy="547"/>
              <a:chOff x="3316" y="5527"/>
              <a:chExt cx="1429" cy="547"/>
            </a:xfrm>
          </p:grpSpPr>
          <p:sp>
            <p:nvSpPr>
              <p:cNvPr id="28" name="AutoShape 24"/>
              <p:cNvSpPr>
                <a:spLocks noChangeShapeType="1"/>
              </p:cNvSpPr>
              <p:nvPr/>
            </p:nvSpPr>
            <p:spPr bwMode="auto">
              <a:xfrm flipH="1">
                <a:off x="3316" y="5527"/>
                <a:ext cx="708" cy="54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lg"/>
                <a:tailEnd type="triangle" w="sm" len="lg"/>
              </a:ln>
            </p:spPr>
            <p:txBody>
              <a:bodyPr/>
              <a:lstStyle/>
              <a:p>
                <a:pPr>
                  <a:defRPr/>
                </a:pPr>
                <a:endParaRPr lang="ru-RU" sz="3200">
                  <a:latin typeface="+mn-lt"/>
                </a:endParaRPr>
              </a:p>
            </p:txBody>
          </p:sp>
          <p:sp>
            <p:nvSpPr>
              <p:cNvPr id="29" name="AutoShape 23"/>
              <p:cNvSpPr>
                <a:spLocks noChangeShapeType="1"/>
              </p:cNvSpPr>
              <p:nvPr/>
            </p:nvSpPr>
            <p:spPr bwMode="auto">
              <a:xfrm>
                <a:off x="4037" y="5527"/>
                <a:ext cx="708" cy="54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lg"/>
                <a:tailEnd type="triangle" w="sm" len="lg"/>
              </a:ln>
            </p:spPr>
            <p:txBody>
              <a:bodyPr/>
              <a:lstStyle/>
              <a:p>
                <a:pPr>
                  <a:defRPr/>
                </a:pPr>
                <a:endParaRPr lang="ru-RU" sz="3200">
                  <a:latin typeface="+mn-lt"/>
                </a:endParaRPr>
              </a:p>
            </p:txBody>
          </p:sp>
        </p:grpSp>
        <p:sp>
          <p:nvSpPr>
            <p:cNvPr id="8" name="Oval 21"/>
            <p:cNvSpPr>
              <a:spLocks noChangeArrowheads="1"/>
            </p:cNvSpPr>
            <p:nvPr/>
          </p:nvSpPr>
          <p:spPr bwMode="auto">
            <a:xfrm>
              <a:off x="3992" y="6421"/>
              <a:ext cx="389" cy="388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000">
                  <a:latin typeface="Arial" pitchFamily="34" charset="0"/>
                  <a:cs typeface="Times New Roman" pitchFamily="18" charset="0"/>
                </a:rPr>
                <a:t>А</a:t>
              </a:r>
              <a:endParaRPr lang="en-US" sz="3200">
                <a:latin typeface="Arial" pitchFamily="34" charset="0"/>
              </a:endParaRPr>
            </a:p>
          </p:txBody>
        </p:sp>
        <p:sp>
          <p:nvSpPr>
            <p:cNvPr id="9" name="Oval 20"/>
            <p:cNvSpPr>
              <a:spLocks noChangeArrowheads="1"/>
            </p:cNvSpPr>
            <p:nvPr/>
          </p:nvSpPr>
          <p:spPr bwMode="auto">
            <a:xfrm>
              <a:off x="3167" y="6416"/>
              <a:ext cx="388" cy="389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000">
                  <a:latin typeface="Arial" pitchFamily="34" charset="0"/>
                  <a:cs typeface="Times New Roman" pitchFamily="18" charset="0"/>
                </a:rPr>
                <a:t>И</a:t>
              </a:r>
              <a:endParaRPr lang="en-US" sz="3200">
                <a:latin typeface="Arial" pitchFamily="34" charset="0"/>
              </a:endParaRPr>
            </a:p>
          </p:txBody>
        </p:sp>
        <p:grpSp>
          <p:nvGrpSpPr>
            <p:cNvPr id="5" name="Group 17"/>
            <p:cNvGrpSpPr>
              <a:grpSpLocks/>
            </p:cNvGrpSpPr>
            <p:nvPr/>
          </p:nvGrpSpPr>
          <p:grpSpPr bwMode="auto">
            <a:xfrm>
              <a:off x="5002" y="5889"/>
              <a:ext cx="663" cy="547"/>
              <a:chOff x="3316" y="5527"/>
              <a:chExt cx="1429" cy="547"/>
            </a:xfrm>
          </p:grpSpPr>
          <p:sp>
            <p:nvSpPr>
              <p:cNvPr id="26" name="AutoShape 19"/>
              <p:cNvSpPr>
                <a:spLocks noChangeShapeType="1"/>
              </p:cNvSpPr>
              <p:nvPr/>
            </p:nvSpPr>
            <p:spPr bwMode="auto">
              <a:xfrm flipH="1">
                <a:off x="3316" y="5527"/>
                <a:ext cx="708" cy="54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lg"/>
                <a:tailEnd type="triangle" w="sm" len="lg"/>
              </a:ln>
            </p:spPr>
            <p:txBody>
              <a:bodyPr/>
              <a:lstStyle/>
              <a:p>
                <a:pPr>
                  <a:defRPr/>
                </a:pPr>
                <a:endParaRPr lang="ru-RU" sz="3200">
                  <a:latin typeface="+mn-lt"/>
                </a:endParaRPr>
              </a:p>
            </p:txBody>
          </p:sp>
          <p:sp>
            <p:nvSpPr>
              <p:cNvPr id="27" name="AutoShape 18"/>
              <p:cNvSpPr>
                <a:spLocks noChangeShapeType="1"/>
              </p:cNvSpPr>
              <p:nvPr/>
            </p:nvSpPr>
            <p:spPr bwMode="auto">
              <a:xfrm>
                <a:off x="4037" y="5527"/>
                <a:ext cx="708" cy="54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lg"/>
                <a:tailEnd type="triangle" w="sm" len="lg"/>
              </a:ln>
            </p:spPr>
            <p:txBody>
              <a:bodyPr/>
              <a:lstStyle/>
              <a:p>
                <a:pPr>
                  <a:defRPr/>
                </a:pPr>
                <a:endParaRPr lang="ru-RU" sz="3200">
                  <a:latin typeface="+mn-lt"/>
                </a:endParaRPr>
              </a:p>
            </p:txBody>
          </p:sp>
        </p:grpSp>
        <p:grpSp>
          <p:nvGrpSpPr>
            <p:cNvPr id="7" name="Group 14"/>
            <p:cNvGrpSpPr>
              <a:grpSpLocks/>
            </p:cNvGrpSpPr>
            <p:nvPr/>
          </p:nvGrpSpPr>
          <p:grpSpPr bwMode="auto">
            <a:xfrm>
              <a:off x="3907" y="4998"/>
              <a:ext cx="1298" cy="547"/>
              <a:chOff x="3316" y="5527"/>
              <a:chExt cx="1429" cy="547"/>
            </a:xfrm>
          </p:grpSpPr>
          <p:sp>
            <p:nvSpPr>
              <p:cNvPr id="24" name="AutoShape 16"/>
              <p:cNvSpPr>
                <a:spLocks noChangeShapeType="1"/>
              </p:cNvSpPr>
              <p:nvPr/>
            </p:nvSpPr>
            <p:spPr bwMode="auto">
              <a:xfrm flipH="1">
                <a:off x="3314" y="5527"/>
                <a:ext cx="709" cy="54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lg"/>
                <a:tailEnd type="triangle" w="sm" len="lg"/>
              </a:ln>
            </p:spPr>
            <p:txBody>
              <a:bodyPr/>
              <a:lstStyle/>
              <a:p>
                <a:pPr>
                  <a:defRPr/>
                </a:pPr>
                <a:endParaRPr lang="ru-RU" sz="3200">
                  <a:latin typeface="+mn-lt"/>
                </a:endParaRPr>
              </a:p>
            </p:txBody>
          </p:sp>
          <p:sp>
            <p:nvSpPr>
              <p:cNvPr id="25" name="AutoShape 15"/>
              <p:cNvSpPr>
                <a:spLocks noChangeShapeType="1"/>
              </p:cNvSpPr>
              <p:nvPr/>
            </p:nvSpPr>
            <p:spPr bwMode="auto">
              <a:xfrm>
                <a:off x="4037" y="5527"/>
                <a:ext cx="706" cy="54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lg"/>
                <a:tailEnd type="triangle" w="sm" len="lg"/>
              </a:ln>
            </p:spPr>
            <p:txBody>
              <a:bodyPr/>
              <a:lstStyle/>
              <a:p>
                <a:pPr>
                  <a:defRPr/>
                </a:pPr>
                <a:endParaRPr lang="ru-RU" sz="3200">
                  <a:latin typeface="+mn-lt"/>
                </a:endParaRPr>
              </a:p>
            </p:txBody>
          </p:sp>
        </p:grpSp>
        <p:sp>
          <p:nvSpPr>
            <p:cNvPr id="12" name="Oval 13"/>
            <p:cNvSpPr>
              <a:spLocks noChangeArrowheads="1"/>
            </p:cNvSpPr>
            <p:nvPr/>
          </p:nvSpPr>
          <p:spPr bwMode="auto">
            <a:xfrm>
              <a:off x="4488" y="4927"/>
              <a:ext cx="143" cy="14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3200">
                <a:latin typeface="+mn-lt"/>
              </a:endParaRPr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auto">
            <a:xfrm>
              <a:off x="4026" y="4984"/>
              <a:ext cx="295" cy="295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000" dirty="0">
                  <a:latin typeface="+mn-lt"/>
                  <a:ea typeface="Times New Roman" pitchFamily="18" charset="0"/>
                  <a:cs typeface="Times New Roman" pitchFamily="18" charset="0"/>
                </a:rPr>
                <a:t>•</a:t>
              </a:r>
              <a:endParaRPr lang="en-US" sz="4800" dirty="0">
                <a:latin typeface="+mn-lt"/>
              </a:endParaRPr>
            </a:p>
          </p:txBody>
        </p:sp>
        <p:sp>
          <p:nvSpPr>
            <p:cNvPr id="14" name="Oval 11"/>
            <p:cNvSpPr>
              <a:spLocks noChangeArrowheads="1"/>
            </p:cNvSpPr>
            <p:nvPr/>
          </p:nvSpPr>
          <p:spPr bwMode="auto">
            <a:xfrm>
              <a:off x="3387" y="5956"/>
              <a:ext cx="297" cy="298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000">
                  <a:latin typeface="+mn-lt"/>
                  <a:ea typeface="Times New Roman" pitchFamily="18" charset="0"/>
                  <a:cs typeface="Times New Roman" pitchFamily="18" charset="0"/>
                </a:rPr>
                <a:t>•</a:t>
              </a:r>
              <a:endParaRPr lang="ru-RU" sz="2000">
                <a:latin typeface="+mn-lt"/>
              </a:endParaRPr>
            </a:p>
            <a:p>
              <a:pPr eaLnBrk="0" hangingPunct="0">
                <a:defRPr/>
              </a:pPr>
              <a:endParaRPr lang="ru-RU" sz="2000">
                <a:latin typeface="+mn-lt"/>
              </a:endParaRPr>
            </a:p>
          </p:txBody>
        </p:sp>
        <p:sp>
          <p:nvSpPr>
            <p:cNvPr id="15" name="Oval 10"/>
            <p:cNvSpPr>
              <a:spLocks noChangeArrowheads="1"/>
            </p:cNvSpPr>
            <p:nvPr/>
          </p:nvSpPr>
          <p:spPr bwMode="auto">
            <a:xfrm>
              <a:off x="4935" y="5935"/>
              <a:ext cx="295" cy="295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000">
                  <a:latin typeface="+mn-lt"/>
                  <a:ea typeface="Times New Roman" pitchFamily="18" charset="0"/>
                  <a:cs typeface="Times New Roman" pitchFamily="18" charset="0"/>
                </a:rPr>
                <a:t>•</a:t>
              </a:r>
              <a:endParaRPr lang="ru-RU" sz="2000">
                <a:latin typeface="+mn-lt"/>
              </a:endParaRPr>
            </a:p>
            <a:p>
              <a:pPr eaLnBrk="0" hangingPunct="0">
                <a:defRPr/>
              </a:pPr>
              <a:endParaRPr lang="ru-RU" sz="2000">
                <a:latin typeface="+mn-lt"/>
              </a:endParaRPr>
            </a:p>
          </p:txBody>
        </p:sp>
        <p:sp>
          <p:nvSpPr>
            <p:cNvPr id="16" name="Oval 9"/>
            <p:cNvSpPr>
              <a:spLocks noChangeArrowheads="1"/>
            </p:cNvSpPr>
            <p:nvPr/>
          </p:nvSpPr>
          <p:spPr bwMode="auto">
            <a:xfrm>
              <a:off x="5468" y="5896"/>
              <a:ext cx="295" cy="295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000" b="1" dirty="0">
                  <a:latin typeface="+mn-lt"/>
                  <a:ea typeface="Times New Roman" pitchFamily="18" charset="0"/>
                  <a:cs typeface="Times New Roman" pitchFamily="18" charset="0"/>
                </a:rPr>
                <a:t>–</a:t>
              </a:r>
              <a:endParaRPr lang="en-US" sz="2000" dirty="0">
                <a:latin typeface="+mn-lt"/>
              </a:endParaRPr>
            </a:p>
          </p:txBody>
        </p:sp>
        <p:sp>
          <p:nvSpPr>
            <p:cNvPr id="17" name="Oval 8"/>
            <p:cNvSpPr>
              <a:spLocks noChangeArrowheads="1"/>
            </p:cNvSpPr>
            <p:nvPr/>
          </p:nvSpPr>
          <p:spPr bwMode="auto">
            <a:xfrm>
              <a:off x="4772" y="4954"/>
              <a:ext cx="297" cy="295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000" b="1" dirty="0">
                  <a:latin typeface="+mn-lt"/>
                  <a:ea typeface="Times New Roman" pitchFamily="18" charset="0"/>
                  <a:cs typeface="Times New Roman" pitchFamily="18" charset="0"/>
                </a:rPr>
                <a:t>–</a:t>
              </a:r>
              <a:endParaRPr lang="en-US" sz="2000" dirty="0">
                <a:latin typeface="+mn-lt"/>
              </a:endParaRPr>
            </a:p>
          </p:txBody>
        </p:sp>
        <p:sp>
          <p:nvSpPr>
            <p:cNvPr id="18" name="Oval 7"/>
            <p:cNvSpPr>
              <a:spLocks noChangeArrowheads="1"/>
            </p:cNvSpPr>
            <p:nvPr/>
          </p:nvSpPr>
          <p:spPr bwMode="auto">
            <a:xfrm>
              <a:off x="3911" y="5914"/>
              <a:ext cx="297" cy="295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000" b="1">
                  <a:latin typeface="+mn-lt"/>
                  <a:ea typeface="Times New Roman" pitchFamily="18" charset="0"/>
                  <a:cs typeface="Times New Roman" pitchFamily="18" charset="0"/>
                </a:rPr>
                <a:t>–</a:t>
              </a:r>
              <a:endParaRPr lang="en-US" sz="2000">
                <a:latin typeface="+mn-lt"/>
              </a:endParaRPr>
            </a:p>
          </p:txBody>
        </p:sp>
        <p:sp>
          <p:nvSpPr>
            <p:cNvPr id="41004" name="Oval 6"/>
            <p:cNvSpPr>
              <a:spLocks noChangeArrowheads="1"/>
            </p:cNvSpPr>
            <p:nvPr/>
          </p:nvSpPr>
          <p:spPr bwMode="auto">
            <a:xfrm>
              <a:off x="4009" y="4601"/>
              <a:ext cx="1148" cy="297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en-US" sz="2000">
                  <a:cs typeface="Times New Roman" pitchFamily="18" charset="0"/>
                </a:rPr>
                <a:t>корень</a:t>
              </a:r>
              <a:endParaRPr lang="en-US" sz="2000"/>
            </a:p>
          </p:txBody>
        </p:sp>
        <p:sp>
          <p:nvSpPr>
            <p:cNvPr id="20" name="Oval 5"/>
            <p:cNvSpPr>
              <a:spLocks noChangeArrowheads="1"/>
            </p:cNvSpPr>
            <p:nvPr/>
          </p:nvSpPr>
          <p:spPr bwMode="auto">
            <a:xfrm>
              <a:off x="4731" y="6411"/>
              <a:ext cx="389" cy="389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000">
                  <a:latin typeface="Arial" pitchFamily="34" charset="0"/>
                  <a:cs typeface="Times New Roman" pitchFamily="18" charset="0"/>
                </a:rPr>
                <a:t>Н</a:t>
              </a:r>
              <a:endParaRPr lang="en-US" sz="3200">
                <a:latin typeface="Arial" pitchFamily="34" charset="0"/>
              </a:endParaRPr>
            </a:p>
          </p:txBody>
        </p:sp>
        <p:sp>
          <p:nvSpPr>
            <p:cNvPr id="21" name="Oval 4"/>
            <p:cNvSpPr>
              <a:spLocks noChangeArrowheads="1"/>
            </p:cNvSpPr>
            <p:nvPr/>
          </p:nvSpPr>
          <p:spPr bwMode="auto">
            <a:xfrm>
              <a:off x="5553" y="6411"/>
              <a:ext cx="388" cy="389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000">
                  <a:latin typeface="Arial" pitchFamily="34" charset="0"/>
                  <a:cs typeface="Times New Roman" pitchFamily="18" charset="0"/>
                </a:rPr>
                <a:t>М</a:t>
              </a:r>
              <a:endParaRPr lang="en-US" sz="3200">
                <a:latin typeface="Arial" pitchFamily="34" charset="0"/>
              </a:endParaRPr>
            </a:p>
          </p:txBody>
        </p:sp>
        <p:sp>
          <p:nvSpPr>
            <p:cNvPr id="22" name="Oval 3"/>
            <p:cNvSpPr>
              <a:spLocks noChangeArrowheads="1"/>
            </p:cNvSpPr>
            <p:nvPr/>
          </p:nvSpPr>
          <p:spPr bwMode="auto">
            <a:xfrm>
              <a:off x="5141" y="5500"/>
              <a:ext cx="389" cy="388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000" dirty="0">
                  <a:latin typeface="Arial" pitchFamily="34" charset="0"/>
                  <a:cs typeface="Times New Roman" pitchFamily="18" charset="0"/>
                </a:rPr>
                <a:t>Т</a:t>
              </a:r>
              <a:endParaRPr lang="en-US" sz="3200" dirty="0">
                <a:latin typeface="Arial" pitchFamily="34" charset="0"/>
              </a:endParaRPr>
            </a:p>
          </p:txBody>
        </p:sp>
        <p:sp>
          <p:nvSpPr>
            <p:cNvPr id="23" name="Oval 2"/>
            <p:cNvSpPr>
              <a:spLocks noChangeArrowheads="1"/>
            </p:cNvSpPr>
            <p:nvPr/>
          </p:nvSpPr>
          <p:spPr bwMode="auto">
            <a:xfrm>
              <a:off x="3594" y="5500"/>
              <a:ext cx="388" cy="389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000" dirty="0">
                  <a:latin typeface="Arial" pitchFamily="34" charset="0"/>
                  <a:cs typeface="Times New Roman" pitchFamily="18" charset="0"/>
                </a:rPr>
                <a:t>Е</a:t>
              </a:r>
              <a:endParaRPr lang="en-US" sz="3200" dirty="0">
                <a:latin typeface="Arial" pitchFamily="34" charset="0"/>
              </a:endParaRPr>
            </a:p>
          </p:txBody>
        </p:sp>
      </p:grpSp>
      <p:grpSp>
        <p:nvGrpSpPr>
          <p:cNvPr id="10" name="Группа 29"/>
          <p:cNvGrpSpPr>
            <a:grpSpLocks/>
          </p:cNvGrpSpPr>
          <p:nvPr/>
        </p:nvGrpSpPr>
        <p:grpSpPr bwMode="auto">
          <a:xfrm>
            <a:off x="515938" y="2574946"/>
            <a:ext cx="722312" cy="823912"/>
            <a:chOff x="596358" y="2071043"/>
            <a:chExt cx="722800" cy="823615"/>
          </a:xfrm>
        </p:grpSpPr>
        <p:sp>
          <p:nvSpPr>
            <p:cNvPr id="40987" name="Прямоугольник 30"/>
            <p:cNvSpPr>
              <a:spLocks noChangeArrowheads="1"/>
            </p:cNvSpPr>
            <p:nvPr/>
          </p:nvSpPr>
          <p:spPr bwMode="auto">
            <a:xfrm>
              <a:off x="596358" y="2071043"/>
              <a:ext cx="38985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b="1">
                  <a:solidFill>
                    <a:srgbClr val="333399"/>
                  </a:solidFill>
                </a:rPr>
                <a:t>Е</a:t>
              </a:r>
              <a:endParaRPr lang="ru-RU"/>
            </a:p>
          </p:txBody>
        </p:sp>
        <p:sp>
          <p:nvSpPr>
            <p:cNvPr id="32" name="Oval 12"/>
            <p:cNvSpPr>
              <a:spLocks noChangeArrowheads="1"/>
            </p:cNvSpPr>
            <p:nvPr/>
          </p:nvSpPr>
          <p:spPr bwMode="auto">
            <a:xfrm>
              <a:off x="985558" y="2086912"/>
              <a:ext cx="325658" cy="32532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000" dirty="0">
                  <a:latin typeface="+mn-lt"/>
                  <a:ea typeface="Times New Roman" pitchFamily="18" charset="0"/>
                  <a:cs typeface="Times New Roman" pitchFamily="18" charset="0"/>
                </a:rPr>
                <a:t>•</a:t>
              </a:r>
              <a:endParaRPr lang="en-US" sz="4800" dirty="0">
                <a:latin typeface="+mn-lt"/>
              </a:endParaRPr>
            </a:p>
          </p:txBody>
        </p:sp>
        <p:sp>
          <p:nvSpPr>
            <p:cNvPr id="33" name="Oval 8"/>
            <p:cNvSpPr>
              <a:spLocks noChangeArrowheads="1"/>
            </p:cNvSpPr>
            <p:nvPr/>
          </p:nvSpPr>
          <p:spPr bwMode="auto">
            <a:xfrm>
              <a:off x="995089" y="2416993"/>
              <a:ext cx="324069" cy="323733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000" b="1" dirty="0">
                  <a:latin typeface="+mn-lt"/>
                  <a:ea typeface="Times New Roman" pitchFamily="18" charset="0"/>
                  <a:cs typeface="Times New Roman" pitchFamily="18" charset="0"/>
                </a:rPr>
                <a:t>–</a:t>
              </a:r>
              <a:endParaRPr lang="en-US" sz="2000" dirty="0">
                <a:latin typeface="+mn-lt"/>
              </a:endParaRPr>
            </a:p>
          </p:txBody>
        </p:sp>
        <p:sp>
          <p:nvSpPr>
            <p:cNvPr id="40990" name="Прямоугольник 33"/>
            <p:cNvSpPr>
              <a:spLocks noChangeArrowheads="1"/>
            </p:cNvSpPr>
            <p:nvPr/>
          </p:nvSpPr>
          <p:spPr bwMode="auto">
            <a:xfrm>
              <a:off x="596358" y="2432993"/>
              <a:ext cx="37221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b="1">
                  <a:solidFill>
                    <a:srgbClr val="333399"/>
                  </a:solidFill>
                </a:rPr>
                <a:t>Т</a:t>
              </a:r>
              <a:endParaRPr lang="ru-RU"/>
            </a:p>
          </p:txBody>
        </p:sp>
      </p:grpSp>
      <p:grpSp>
        <p:nvGrpSpPr>
          <p:cNvPr id="11" name="Группа 34"/>
          <p:cNvGrpSpPr>
            <a:grpSpLocks/>
          </p:cNvGrpSpPr>
          <p:nvPr/>
        </p:nvGrpSpPr>
        <p:grpSpPr bwMode="auto">
          <a:xfrm>
            <a:off x="1554163" y="2574946"/>
            <a:ext cx="952500" cy="1566862"/>
            <a:chOff x="1634583" y="2071043"/>
            <a:chExt cx="952343" cy="1566565"/>
          </a:xfrm>
        </p:grpSpPr>
        <p:sp>
          <p:nvSpPr>
            <p:cNvPr id="40975" name="Прямоугольник 35"/>
            <p:cNvSpPr>
              <a:spLocks noChangeArrowheads="1"/>
            </p:cNvSpPr>
            <p:nvPr/>
          </p:nvSpPr>
          <p:spPr bwMode="auto">
            <a:xfrm>
              <a:off x="1634583" y="2071043"/>
              <a:ext cx="40588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b="1">
                  <a:solidFill>
                    <a:srgbClr val="333399"/>
                  </a:solidFill>
                </a:rPr>
                <a:t>И</a:t>
              </a:r>
              <a:endParaRPr lang="ru-RU"/>
            </a:p>
          </p:txBody>
        </p:sp>
        <p:sp>
          <p:nvSpPr>
            <p:cNvPr id="37" name="Oval 12"/>
            <p:cNvSpPr>
              <a:spLocks noChangeArrowheads="1"/>
            </p:cNvSpPr>
            <p:nvPr/>
          </p:nvSpPr>
          <p:spPr bwMode="auto">
            <a:xfrm>
              <a:off x="2023456" y="2086915"/>
              <a:ext cx="325384" cy="325375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000" dirty="0">
                  <a:latin typeface="+mn-lt"/>
                  <a:ea typeface="Times New Roman" pitchFamily="18" charset="0"/>
                  <a:cs typeface="Times New Roman" pitchFamily="18" charset="0"/>
                </a:rPr>
                <a:t>•</a:t>
              </a:r>
              <a:endParaRPr lang="en-US" sz="4800" dirty="0">
                <a:solidFill>
                  <a:srgbClr val="000000"/>
                </a:solidFill>
                <a:latin typeface="Arial"/>
              </a:endParaRPr>
            </a:p>
            <a:p>
              <a:pPr algn="ctr" eaLnBrk="0" hangingPunct="0">
                <a:defRPr/>
              </a:pPr>
              <a:endParaRPr lang="en-US" sz="4800" dirty="0">
                <a:latin typeface="+mn-lt"/>
              </a:endParaRPr>
            </a:p>
          </p:txBody>
        </p:sp>
        <p:sp>
          <p:nvSpPr>
            <p:cNvPr id="38" name="Oval 8"/>
            <p:cNvSpPr>
              <a:spLocks noChangeArrowheads="1"/>
            </p:cNvSpPr>
            <p:nvPr/>
          </p:nvSpPr>
          <p:spPr bwMode="auto">
            <a:xfrm>
              <a:off x="2261542" y="2417052"/>
              <a:ext cx="323797" cy="323789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000" b="1" dirty="0">
                  <a:latin typeface="+mn-lt"/>
                  <a:ea typeface="Times New Roman" pitchFamily="18" charset="0"/>
                  <a:cs typeface="Times New Roman" pitchFamily="18" charset="0"/>
                </a:rPr>
                <a:t>–</a:t>
              </a:r>
              <a:endParaRPr lang="en-US" sz="2000" dirty="0">
                <a:latin typeface="+mn-lt"/>
              </a:endParaRPr>
            </a:p>
          </p:txBody>
        </p:sp>
        <p:sp>
          <p:nvSpPr>
            <p:cNvPr id="40978" name="Прямоугольник 38"/>
            <p:cNvSpPr>
              <a:spLocks noChangeArrowheads="1"/>
            </p:cNvSpPr>
            <p:nvPr/>
          </p:nvSpPr>
          <p:spPr bwMode="auto">
            <a:xfrm>
              <a:off x="1634583" y="2432993"/>
              <a:ext cx="40748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b="1">
                  <a:solidFill>
                    <a:srgbClr val="333399"/>
                  </a:solidFill>
                </a:rPr>
                <a:t>А</a:t>
              </a:r>
              <a:endParaRPr lang="ru-RU"/>
            </a:p>
          </p:txBody>
        </p:sp>
        <p:sp>
          <p:nvSpPr>
            <p:cNvPr id="40" name="Oval 12"/>
            <p:cNvSpPr>
              <a:spLocks noChangeArrowheads="1"/>
            </p:cNvSpPr>
            <p:nvPr/>
          </p:nvSpPr>
          <p:spPr bwMode="auto">
            <a:xfrm>
              <a:off x="2185354" y="2086915"/>
              <a:ext cx="325384" cy="325375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000" dirty="0">
                  <a:latin typeface="+mn-lt"/>
                  <a:ea typeface="Times New Roman" pitchFamily="18" charset="0"/>
                  <a:cs typeface="Times New Roman" pitchFamily="18" charset="0"/>
                </a:rPr>
                <a:t>•</a:t>
              </a:r>
              <a:endParaRPr lang="en-US" sz="4800" dirty="0">
                <a:solidFill>
                  <a:srgbClr val="000000"/>
                </a:solidFill>
                <a:latin typeface="Arial"/>
              </a:endParaRPr>
            </a:p>
            <a:p>
              <a:pPr algn="ctr" eaLnBrk="0" hangingPunct="0">
                <a:defRPr/>
              </a:pPr>
              <a:endParaRPr lang="en-US" sz="4800" dirty="0">
                <a:latin typeface="+mn-lt"/>
              </a:endParaRPr>
            </a:p>
          </p:txBody>
        </p:sp>
        <p:sp>
          <p:nvSpPr>
            <p:cNvPr id="41" name="Oval 12"/>
            <p:cNvSpPr>
              <a:spLocks noChangeArrowheads="1"/>
            </p:cNvSpPr>
            <p:nvPr/>
          </p:nvSpPr>
          <p:spPr bwMode="auto">
            <a:xfrm>
              <a:off x="2023456" y="2439273"/>
              <a:ext cx="325384" cy="325375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000" dirty="0">
                  <a:latin typeface="+mn-lt"/>
                  <a:ea typeface="Times New Roman" pitchFamily="18" charset="0"/>
                  <a:cs typeface="Times New Roman" pitchFamily="18" charset="0"/>
                </a:rPr>
                <a:t>•</a:t>
              </a:r>
              <a:endParaRPr lang="en-US" sz="4800" dirty="0">
                <a:solidFill>
                  <a:srgbClr val="000000"/>
                </a:solidFill>
                <a:latin typeface="Arial"/>
              </a:endParaRPr>
            </a:p>
            <a:p>
              <a:pPr algn="ctr" eaLnBrk="0" hangingPunct="0">
                <a:defRPr/>
              </a:pPr>
              <a:endParaRPr lang="en-US" sz="4800" dirty="0">
                <a:latin typeface="+mn-lt"/>
              </a:endParaRPr>
            </a:p>
          </p:txBody>
        </p:sp>
        <p:sp>
          <p:nvSpPr>
            <p:cNvPr id="40981" name="Прямоугольник 41"/>
            <p:cNvSpPr>
              <a:spLocks noChangeArrowheads="1"/>
            </p:cNvSpPr>
            <p:nvPr/>
          </p:nvSpPr>
          <p:spPr bwMode="auto">
            <a:xfrm>
              <a:off x="1634583" y="2813993"/>
              <a:ext cx="40748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b="1">
                  <a:solidFill>
                    <a:srgbClr val="333399"/>
                  </a:solidFill>
                </a:rPr>
                <a:t>Н</a:t>
              </a:r>
              <a:endParaRPr lang="ru-RU"/>
            </a:p>
          </p:txBody>
        </p:sp>
        <p:sp>
          <p:nvSpPr>
            <p:cNvPr id="43" name="Oval 8"/>
            <p:cNvSpPr>
              <a:spLocks noChangeArrowheads="1"/>
            </p:cNvSpPr>
            <p:nvPr/>
          </p:nvSpPr>
          <p:spPr bwMode="auto">
            <a:xfrm>
              <a:off x="2261542" y="3159862"/>
              <a:ext cx="323797" cy="323789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000" b="1" dirty="0">
                  <a:latin typeface="+mn-lt"/>
                  <a:ea typeface="Times New Roman" pitchFamily="18" charset="0"/>
                  <a:cs typeface="Times New Roman" pitchFamily="18" charset="0"/>
                </a:rPr>
                <a:t>–</a:t>
              </a:r>
              <a:endParaRPr lang="en-US" sz="2000" dirty="0">
                <a:latin typeface="+mn-lt"/>
              </a:endParaRPr>
            </a:p>
          </p:txBody>
        </p:sp>
        <p:sp>
          <p:nvSpPr>
            <p:cNvPr id="40983" name="Прямоугольник 43"/>
            <p:cNvSpPr>
              <a:spLocks noChangeArrowheads="1"/>
            </p:cNvSpPr>
            <p:nvPr/>
          </p:nvSpPr>
          <p:spPr bwMode="auto">
            <a:xfrm>
              <a:off x="1634583" y="3175943"/>
              <a:ext cx="44114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b="1">
                  <a:solidFill>
                    <a:srgbClr val="333399"/>
                  </a:solidFill>
                </a:rPr>
                <a:t>М</a:t>
              </a:r>
              <a:endParaRPr lang="ru-RU"/>
            </a:p>
          </p:txBody>
        </p:sp>
        <p:sp>
          <p:nvSpPr>
            <p:cNvPr id="45" name="Oval 12"/>
            <p:cNvSpPr>
              <a:spLocks noChangeArrowheads="1"/>
            </p:cNvSpPr>
            <p:nvPr/>
          </p:nvSpPr>
          <p:spPr bwMode="auto">
            <a:xfrm>
              <a:off x="2261542" y="2831311"/>
              <a:ext cx="325384" cy="323789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000" dirty="0">
                  <a:latin typeface="+mn-lt"/>
                  <a:ea typeface="Times New Roman" pitchFamily="18" charset="0"/>
                  <a:cs typeface="Times New Roman" pitchFamily="18" charset="0"/>
                </a:rPr>
                <a:t>•</a:t>
              </a:r>
              <a:endParaRPr lang="en-US" sz="4800" dirty="0">
                <a:solidFill>
                  <a:srgbClr val="000000"/>
                </a:solidFill>
                <a:latin typeface="Arial"/>
              </a:endParaRPr>
            </a:p>
            <a:p>
              <a:pPr algn="ctr" eaLnBrk="0" hangingPunct="0">
                <a:defRPr/>
              </a:pPr>
              <a:endParaRPr lang="en-US" sz="4800" dirty="0">
                <a:latin typeface="+mn-lt"/>
              </a:endParaRPr>
            </a:p>
          </p:txBody>
        </p:sp>
        <p:sp>
          <p:nvSpPr>
            <p:cNvPr id="46" name="Oval 8"/>
            <p:cNvSpPr>
              <a:spLocks noChangeArrowheads="1"/>
            </p:cNvSpPr>
            <p:nvPr/>
          </p:nvSpPr>
          <p:spPr bwMode="auto">
            <a:xfrm>
              <a:off x="2052026" y="3159862"/>
              <a:ext cx="323797" cy="323789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000" b="1" dirty="0">
                  <a:latin typeface="+mn-lt"/>
                  <a:ea typeface="Times New Roman" pitchFamily="18" charset="0"/>
                  <a:cs typeface="Times New Roman" pitchFamily="18" charset="0"/>
                </a:rPr>
                <a:t>–</a:t>
              </a:r>
              <a:endParaRPr lang="en-US" sz="2000" dirty="0">
                <a:latin typeface="+mn-lt"/>
              </a:endParaRPr>
            </a:p>
          </p:txBody>
        </p:sp>
        <p:sp>
          <p:nvSpPr>
            <p:cNvPr id="47" name="Oval 8"/>
            <p:cNvSpPr>
              <a:spLocks noChangeArrowheads="1"/>
            </p:cNvSpPr>
            <p:nvPr/>
          </p:nvSpPr>
          <p:spPr bwMode="auto">
            <a:xfrm>
              <a:off x="2052026" y="2807503"/>
              <a:ext cx="323797" cy="323789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000" b="1" dirty="0">
                  <a:latin typeface="+mn-lt"/>
                  <a:ea typeface="Times New Roman" pitchFamily="18" charset="0"/>
                  <a:cs typeface="Times New Roman" pitchFamily="18" charset="0"/>
                </a:rPr>
                <a:t>–</a:t>
              </a:r>
              <a:endParaRPr lang="en-US" sz="2000" dirty="0">
                <a:latin typeface="+mn-lt"/>
              </a:endParaRPr>
            </a:p>
          </p:txBody>
        </p:sp>
      </p:grpSp>
      <p:grpSp>
        <p:nvGrpSpPr>
          <p:cNvPr id="19" name="Группа 47"/>
          <p:cNvGrpSpPr>
            <a:grpSpLocks/>
          </p:cNvGrpSpPr>
          <p:nvPr/>
        </p:nvGrpSpPr>
        <p:grpSpPr bwMode="auto">
          <a:xfrm>
            <a:off x="549275" y="4921271"/>
            <a:ext cx="4546600" cy="663575"/>
            <a:chOff x="4230461" y="2197781"/>
            <a:chExt cx="4546600" cy="663575"/>
          </a:xfrm>
        </p:grpSpPr>
        <p:sp>
          <p:nvSpPr>
            <p:cNvPr id="49" name="Text Box 32"/>
            <p:cNvSpPr txBox="1">
              <a:spLocks noChangeArrowheads="1"/>
            </p:cNvSpPr>
            <p:nvPr/>
          </p:nvSpPr>
          <p:spPr bwMode="auto">
            <a:xfrm>
              <a:off x="4697186" y="2318431"/>
              <a:ext cx="4079875" cy="46196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marL="174625" indent="-174625" eaLnBrk="0" hangingPunct="0">
                <a:spcBef>
                  <a:spcPct val="50000"/>
                </a:spcBef>
                <a:defRPr/>
              </a:pPr>
              <a:r>
                <a:rPr lang="ru-RU" sz="2400" dirty="0"/>
                <a:t>  Это не префиксный код!</a:t>
              </a:r>
            </a:p>
          </p:txBody>
        </p:sp>
        <p:sp>
          <p:nvSpPr>
            <p:cNvPr id="40974" name="Oval 33"/>
            <p:cNvSpPr>
              <a:spLocks noChangeArrowheads="1"/>
            </p:cNvSpPr>
            <p:nvPr/>
          </p:nvSpPr>
          <p:spPr bwMode="auto">
            <a:xfrm>
              <a:off x="4230461" y="2197781"/>
              <a:ext cx="649288" cy="663575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ru-RU" sz="4400" dirty="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  <p:grpSp>
        <p:nvGrpSpPr>
          <p:cNvPr id="30" name="Group 74"/>
          <p:cNvGrpSpPr>
            <a:grpSpLocks/>
          </p:cNvGrpSpPr>
          <p:nvPr/>
        </p:nvGrpSpPr>
        <p:grpSpPr bwMode="auto">
          <a:xfrm>
            <a:off x="549275" y="5765821"/>
            <a:ext cx="7137400" cy="663575"/>
            <a:chOff x="627" y="2445"/>
            <a:chExt cx="4496" cy="418"/>
          </a:xfrm>
        </p:grpSpPr>
        <p:sp>
          <p:nvSpPr>
            <p:cNvPr id="52" name="Text Box 72"/>
            <p:cNvSpPr txBox="1">
              <a:spLocks noChangeArrowheads="1"/>
            </p:cNvSpPr>
            <p:nvPr/>
          </p:nvSpPr>
          <p:spPr bwMode="auto">
            <a:xfrm>
              <a:off x="921" y="2512"/>
              <a:ext cx="4202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marL="180975" indent="-180975" eaLnBrk="0" hangingPunct="0">
                <a:spcBef>
                  <a:spcPct val="50000"/>
                </a:spcBef>
                <a:defRPr/>
              </a:pPr>
              <a:r>
                <a:rPr lang="ru-RU" sz="2400" dirty="0">
                  <a:latin typeface="Arial" pitchFamily="34" charset="0"/>
                </a:rPr>
                <a:t>  Проблема: как построить префиксный код?</a:t>
              </a:r>
            </a:p>
          </p:txBody>
        </p:sp>
        <p:sp>
          <p:nvSpPr>
            <p:cNvPr id="40972" name="Oval 73"/>
            <p:cNvSpPr>
              <a:spLocks noChangeArrowheads="1"/>
            </p:cNvSpPr>
            <p:nvPr/>
          </p:nvSpPr>
          <p:spPr bwMode="auto">
            <a:xfrm>
              <a:off x="627" y="2445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ru-RU" sz="4400" b="1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  <p:sp>
        <p:nvSpPr>
          <p:cNvPr id="54" name="AutoShape 75"/>
          <p:cNvSpPr>
            <a:spLocks noChangeArrowheads="1"/>
          </p:cNvSpPr>
          <p:nvPr/>
        </p:nvSpPr>
        <p:spPr bwMode="auto">
          <a:xfrm>
            <a:off x="6113463" y="2763858"/>
            <a:ext cx="2659062" cy="723900"/>
          </a:xfrm>
          <a:prstGeom prst="wedgeRoundRectCallout">
            <a:avLst>
              <a:gd name="adj1" fmla="val -77507"/>
              <a:gd name="adj2" fmla="val 46548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400" dirty="0">
                <a:latin typeface="Arial" pitchFamily="34" charset="0"/>
              </a:rPr>
              <a:t>не все символы в листьях!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4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Другая 36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DE2304"/>
      </a:accent1>
      <a:accent2>
        <a:srgbClr val="0070C0"/>
      </a:accent2>
      <a:accent3>
        <a:srgbClr val="D8243D"/>
      </a:accent3>
      <a:accent4>
        <a:srgbClr val="7FADF9"/>
      </a:accent4>
      <a:accent5>
        <a:srgbClr val="E88651"/>
      </a:accent5>
      <a:accent6>
        <a:srgbClr val="0353C9"/>
      </a:accent6>
      <a:hlink>
        <a:srgbClr val="D8243D"/>
      </a:hlink>
      <a:folHlink>
        <a:srgbClr val="6800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</TotalTime>
  <Words>974</Words>
  <Application>Microsoft Office PowerPoint</Application>
  <PresentationFormat>Экран (4:3)</PresentationFormat>
  <Paragraphs>390</Paragraphs>
  <Slides>19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8" baseType="lpstr">
      <vt:lpstr>Arial</vt:lpstr>
      <vt:lpstr>Arial Black</vt:lpstr>
      <vt:lpstr>Calibri</vt:lpstr>
      <vt:lpstr>Courier New</vt:lpstr>
      <vt:lpstr>Symbol</vt:lpstr>
      <vt:lpstr>Times New Roman</vt:lpstr>
      <vt:lpstr>Wingdings</vt:lpstr>
      <vt:lpstr>Тема Office</vt:lpstr>
      <vt:lpstr>Формула</vt:lpstr>
      <vt:lpstr>Сжатие данных</vt:lpstr>
      <vt:lpstr>Что такое сжатие?</vt:lpstr>
      <vt:lpstr>Коэффициент сжатия</vt:lpstr>
      <vt:lpstr>Сжатие без потерь</vt:lpstr>
      <vt:lpstr>Алгоритм RLE</vt:lpstr>
      <vt:lpstr>Алгоритм RLE</vt:lpstr>
      <vt:lpstr>Алгоритм RLE</vt:lpstr>
      <vt:lpstr>Неравномерные коды</vt:lpstr>
      <vt:lpstr>Префиксные коды</vt:lpstr>
      <vt:lpstr>Код Шеннона-Фано</vt:lpstr>
      <vt:lpstr>Код Шеннона-Фано</vt:lpstr>
      <vt:lpstr>Код Шеннона-Фано</vt:lpstr>
      <vt:lpstr>Алгоритм Хаффмана</vt:lpstr>
      <vt:lpstr>Алгоритм Хаффмана</vt:lpstr>
      <vt:lpstr>Сравнение алгоритмов</vt:lpstr>
      <vt:lpstr>Презентация PowerPoint</vt:lpstr>
      <vt:lpstr>Алгоритм Хаффмана</vt:lpstr>
      <vt:lpstr>Сжатие: итоги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Информация и информационные процессы</dc:title>
  <dc:creator>. я</dc:creator>
  <cp:lastModifiedBy>user</cp:lastModifiedBy>
  <cp:revision>66</cp:revision>
  <dcterms:created xsi:type="dcterms:W3CDTF">2022-08-17T13:41:35Z</dcterms:created>
  <dcterms:modified xsi:type="dcterms:W3CDTF">2022-09-20T08:23:35Z</dcterms:modified>
</cp:coreProperties>
</file>